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71"/>
  </p:notesMasterIdLst>
  <p:sldIdLst>
    <p:sldId id="256" r:id="rId2"/>
    <p:sldId id="331" r:id="rId3"/>
    <p:sldId id="285" r:id="rId4"/>
    <p:sldId id="286" r:id="rId5"/>
    <p:sldId id="287" r:id="rId6"/>
    <p:sldId id="332" r:id="rId7"/>
    <p:sldId id="288" r:id="rId8"/>
    <p:sldId id="289" r:id="rId9"/>
    <p:sldId id="291" r:id="rId10"/>
    <p:sldId id="292" r:id="rId11"/>
    <p:sldId id="293" r:id="rId12"/>
    <p:sldId id="294" r:id="rId13"/>
    <p:sldId id="296" r:id="rId14"/>
    <p:sldId id="297" r:id="rId15"/>
    <p:sldId id="259" r:id="rId16"/>
    <p:sldId id="261" r:id="rId17"/>
    <p:sldId id="262" r:id="rId18"/>
    <p:sldId id="333" r:id="rId19"/>
    <p:sldId id="334" r:id="rId20"/>
    <p:sldId id="335" r:id="rId21"/>
    <p:sldId id="263" r:id="rId22"/>
    <p:sldId id="264" r:id="rId23"/>
    <p:sldId id="268" r:id="rId24"/>
    <p:sldId id="270" r:id="rId25"/>
    <p:sldId id="277" r:id="rId26"/>
    <p:sldId id="278" r:id="rId27"/>
    <p:sldId id="336" r:id="rId28"/>
    <p:sldId id="269" r:id="rId29"/>
    <p:sldId id="273" r:id="rId30"/>
    <p:sldId id="274" r:id="rId31"/>
    <p:sldId id="275" r:id="rId32"/>
    <p:sldId id="276" r:id="rId33"/>
    <p:sldId id="282" r:id="rId34"/>
    <p:sldId id="283" r:id="rId35"/>
    <p:sldId id="284" r:id="rId36"/>
    <p:sldId id="33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60"/>
  </p:normalViewPr>
  <p:slideViewPr>
    <p:cSldViewPr>
      <p:cViewPr varScale="1">
        <p:scale>
          <a:sx n="64" d="100"/>
          <a:sy n="64" d="100"/>
        </p:scale>
        <p:origin x="14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85460-FBD7-4A71-AFA1-84583542FE69}" type="datetimeFigureOut">
              <a:rPr lang="en-US" smtClean="0"/>
              <a:t>9/11/2023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C0192-B7B0-423E-B943-C5AF94D4878D}" type="slidenum">
              <a:rPr lang="en-US" smtClean="0"/>
              <a:t>‹#›</a:t>
            </a:fld>
            <a:endParaRPr lang="en-US"/>
          </a:p>
        </p:txBody>
      </p:sp>
    </p:spTree>
    <p:extLst>
      <p:ext uri="{BB962C8B-B14F-4D97-AF65-F5344CB8AC3E}">
        <p14:creationId xmlns:p14="http://schemas.microsoft.com/office/powerpoint/2010/main" val="115396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600">
                <a:solidFill>
                  <a:schemeClr val="tx1"/>
                </a:solidFill>
                <a:latin typeface="Arial" pitchFamily="34" charset="0"/>
                <a:ea typeface="ＭＳ Ｐゴシック" pitchFamily="34" charset="-128"/>
              </a:defRPr>
            </a:lvl1pPr>
            <a:lvl2pPr marL="742950" indent="-285750" eaLnBrk="0" hangingPunct="0">
              <a:defRPr sz="2600">
                <a:solidFill>
                  <a:schemeClr val="tx1"/>
                </a:solidFill>
                <a:latin typeface="Arial" pitchFamily="34" charset="0"/>
                <a:ea typeface="ＭＳ Ｐゴシック" pitchFamily="34" charset="-128"/>
              </a:defRPr>
            </a:lvl2pPr>
            <a:lvl3pPr marL="1143000" indent="-228600" eaLnBrk="0" hangingPunct="0">
              <a:defRPr sz="2600">
                <a:solidFill>
                  <a:schemeClr val="tx1"/>
                </a:solidFill>
                <a:latin typeface="Arial" pitchFamily="34" charset="0"/>
                <a:ea typeface="ＭＳ Ｐゴシック" pitchFamily="34" charset="-128"/>
              </a:defRPr>
            </a:lvl3pPr>
            <a:lvl4pPr marL="1600200" indent="-228600" eaLnBrk="0" hangingPunct="0">
              <a:defRPr sz="2600">
                <a:solidFill>
                  <a:schemeClr val="tx1"/>
                </a:solidFill>
                <a:latin typeface="Arial" pitchFamily="34" charset="0"/>
                <a:ea typeface="ＭＳ Ｐゴシック" pitchFamily="34" charset="-128"/>
              </a:defRPr>
            </a:lvl4pPr>
            <a:lvl5pPr marL="2057400" indent="-228600" eaLnBrk="0" hangingPunct="0">
              <a:defRPr sz="2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pPr eaLnBrk="1" hangingPunct="1">
              <a:defRPr/>
            </a:pPr>
            <a:fld id="{8DDFFE1E-E7A3-4FDA-A79E-F9F95BBB1E21}" type="slidenum">
              <a:rPr lang="en-CA" altLang="en-US" sz="1200" smtClean="0">
                <a:latin typeface="Tahoma" pitchFamily="34" charset="0"/>
              </a:rPr>
              <a:pPr eaLnBrk="1" hangingPunct="1">
                <a:defRPr/>
              </a:pPr>
              <a:t>3</a:t>
            </a:fld>
            <a:endParaRPr lang="en-CA" altLang="en-US" sz="1200">
              <a:latin typeface="Tahoma"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dirty="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600">
                <a:solidFill>
                  <a:schemeClr val="tx1"/>
                </a:solidFill>
                <a:latin typeface="Arial" pitchFamily="34" charset="0"/>
                <a:ea typeface="ＭＳ Ｐゴシック" pitchFamily="34" charset="-128"/>
              </a:defRPr>
            </a:lvl1pPr>
            <a:lvl2pPr marL="742950" indent="-285750" eaLnBrk="0" hangingPunct="0">
              <a:defRPr sz="2600">
                <a:solidFill>
                  <a:schemeClr val="tx1"/>
                </a:solidFill>
                <a:latin typeface="Arial" pitchFamily="34" charset="0"/>
                <a:ea typeface="ＭＳ Ｐゴシック" pitchFamily="34" charset="-128"/>
              </a:defRPr>
            </a:lvl2pPr>
            <a:lvl3pPr marL="1143000" indent="-228600" eaLnBrk="0" hangingPunct="0">
              <a:defRPr sz="2600">
                <a:solidFill>
                  <a:schemeClr val="tx1"/>
                </a:solidFill>
                <a:latin typeface="Arial" pitchFamily="34" charset="0"/>
                <a:ea typeface="ＭＳ Ｐゴシック" pitchFamily="34" charset="-128"/>
              </a:defRPr>
            </a:lvl3pPr>
            <a:lvl4pPr marL="1600200" indent="-228600" eaLnBrk="0" hangingPunct="0">
              <a:defRPr sz="2600">
                <a:solidFill>
                  <a:schemeClr val="tx1"/>
                </a:solidFill>
                <a:latin typeface="Arial" pitchFamily="34" charset="0"/>
                <a:ea typeface="ＭＳ Ｐゴシック" pitchFamily="34" charset="-128"/>
              </a:defRPr>
            </a:lvl4pPr>
            <a:lvl5pPr marL="2057400" indent="-228600" eaLnBrk="0" hangingPunct="0">
              <a:defRPr sz="2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pPr eaLnBrk="1" hangingPunct="1">
              <a:defRPr/>
            </a:pPr>
            <a:fld id="{582E9DA6-30C8-4A24-B531-EF500E2F3CC7}" type="slidenum">
              <a:rPr lang="en-CA" altLang="en-US" sz="1200" smtClean="0">
                <a:latin typeface="Tahoma" pitchFamily="34" charset="0"/>
              </a:rPr>
              <a:pPr eaLnBrk="1" hangingPunct="1">
                <a:defRPr/>
              </a:pPr>
              <a:t>13</a:t>
            </a:fld>
            <a:endParaRPr lang="en-CA" altLang="en-US" sz="1200">
              <a:latin typeface="Tahoma"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80000"/>
              </a:lnSpc>
              <a:defRPr/>
            </a:pPr>
            <a:endParaRPr lang="en-US" altLang="en-US" sz="1400" dirty="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600">
                <a:solidFill>
                  <a:schemeClr val="tx1"/>
                </a:solidFill>
                <a:latin typeface="Arial" pitchFamily="34" charset="0"/>
                <a:ea typeface="ＭＳ Ｐゴシック" pitchFamily="34" charset="-128"/>
              </a:defRPr>
            </a:lvl1pPr>
            <a:lvl2pPr marL="742950" indent="-285750" eaLnBrk="0" hangingPunct="0">
              <a:defRPr sz="2600">
                <a:solidFill>
                  <a:schemeClr val="tx1"/>
                </a:solidFill>
                <a:latin typeface="Arial" pitchFamily="34" charset="0"/>
                <a:ea typeface="ＭＳ Ｐゴシック" pitchFamily="34" charset="-128"/>
              </a:defRPr>
            </a:lvl2pPr>
            <a:lvl3pPr marL="1143000" indent="-228600" eaLnBrk="0" hangingPunct="0">
              <a:defRPr sz="2600">
                <a:solidFill>
                  <a:schemeClr val="tx1"/>
                </a:solidFill>
                <a:latin typeface="Arial" pitchFamily="34" charset="0"/>
                <a:ea typeface="ＭＳ Ｐゴシック" pitchFamily="34" charset="-128"/>
              </a:defRPr>
            </a:lvl3pPr>
            <a:lvl4pPr marL="1600200" indent="-228600" eaLnBrk="0" hangingPunct="0">
              <a:defRPr sz="2600">
                <a:solidFill>
                  <a:schemeClr val="tx1"/>
                </a:solidFill>
                <a:latin typeface="Arial" pitchFamily="34" charset="0"/>
                <a:ea typeface="ＭＳ Ｐゴシック" pitchFamily="34" charset="-128"/>
              </a:defRPr>
            </a:lvl4pPr>
            <a:lvl5pPr marL="2057400" indent="-228600" eaLnBrk="0" hangingPunct="0">
              <a:defRPr sz="2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pPr eaLnBrk="1" hangingPunct="1">
              <a:defRPr/>
            </a:pPr>
            <a:fld id="{21A93775-0133-49D0-B72E-EC10FD8DB7DA}" type="slidenum">
              <a:rPr lang="en-CA" altLang="en-US" sz="1200" smtClean="0">
                <a:latin typeface="Tahoma" pitchFamily="34" charset="0"/>
              </a:rPr>
              <a:pPr eaLnBrk="1" hangingPunct="1">
                <a:defRPr/>
              </a:pPr>
              <a:t>14</a:t>
            </a:fld>
            <a:endParaRPr lang="en-CA" altLang="en-US" sz="1200">
              <a:latin typeface="Tahom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z="1600" b="1" i="1" dirty="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C0192-B7B0-423E-B943-C5AF94D4878D}" type="slidenum">
              <a:rPr lang="en-US" smtClean="0"/>
              <a:t>15</a:t>
            </a:fld>
            <a:endParaRPr lang="en-US"/>
          </a:p>
        </p:txBody>
      </p:sp>
    </p:spTree>
    <p:extLst>
      <p:ext uri="{BB962C8B-B14F-4D97-AF65-F5344CB8AC3E}">
        <p14:creationId xmlns:p14="http://schemas.microsoft.com/office/powerpoint/2010/main" val="2710040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C0192-B7B0-423E-B943-C5AF94D4878D}" type="slidenum">
              <a:rPr lang="en-US" smtClean="0"/>
              <a:t>23</a:t>
            </a:fld>
            <a:endParaRPr lang="en-US"/>
          </a:p>
        </p:txBody>
      </p:sp>
    </p:spTree>
    <p:extLst>
      <p:ext uri="{BB962C8B-B14F-4D97-AF65-F5344CB8AC3E}">
        <p14:creationId xmlns:p14="http://schemas.microsoft.com/office/powerpoint/2010/main" val="2139038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9177BE2-7BB2-4BBD-9CCA-7E0EDC29B300}" type="slidenum">
              <a:rPr lang="en-CA" altLang="en-US" sz="1200" smtClean="0">
                <a:latin typeface="Tahoma" pitchFamily="34" charset="0"/>
              </a:rPr>
              <a:pPr eaLnBrk="1" hangingPunct="1">
                <a:defRPr/>
              </a:pPr>
              <a:t>37</a:t>
            </a:fld>
            <a:endParaRPr lang="en-CA" altLang="en-US" sz="1200">
              <a:latin typeface="Tahoma"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B297461-8A79-49F7-84EC-7BBEF21D7379}" type="slidenum">
              <a:rPr lang="en-CA" altLang="en-US" sz="1200" smtClean="0">
                <a:latin typeface="Tahoma" pitchFamily="34" charset="0"/>
              </a:rPr>
              <a:pPr eaLnBrk="1" hangingPunct="1">
                <a:defRPr/>
              </a:pPr>
              <a:t>38</a:t>
            </a:fld>
            <a:endParaRPr lang="en-CA" altLang="en-US" sz="1200">
              <a:latin typeface="Tahoma" pitchFamily="34" charset="0"/>
            </a:endParaRPr>
          </a:p>
        </p:txBody>
      </p:sp>
      <p:sp>
        <p:nvSpPr>
          <p:cNvPr id="64515" name="Rectangle 2"/>
          <p:cNvSpPr>
            <a:spLocks noGrp="1" noRot="1" noChangeAspect="1" noChangeArrowheads="1" noTextEdit="1"/>
          </p:cNvSpPr>
          <p:nvPr>
            <p:ph type="sldImg"/>
          </p:nvPr>
        </p:nvSpPr>
        <p:spPr>
          <a:xfrm>
            <a:off x="465138" y="204788"/>
            <a:ext cx="5929312" cy="4446587"/>
          </a:xfrm>
          <a:ln/>
        </p:spPr>
      </p:sp>
      <p:sp>
        <p:nvSpPr>
          <p:cNvPr id="64516" name="Rectangle 3"/>
          <p:cNvSpPr>
            <a:spLocks noGrp="1" noChangeArrowheads="1"/>
          </p:cNvSpPr>
          <p:nvPr>
            <p:ph type="body" idx="1"/>
          </p:nvPr>
        </p:nvSpPr>
        <p:spPr>
          <a:xfrm>
            <a:off x="762000" y="4838700"/>
            <a:ext cx="5257800" cy="40005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lang="en-GB" altLang="en-US" sz="1000" noProof="1">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A61362F-9BB5-4008-9C8C-D6D40919DE45}" type="slidenum">
              <a:rPr lang="en-CA" altLang="en-US" sz="1200" smtClean="0">
                <a:latin typeface="Tahoma" pitchFamily="34" charset="0"/>
              </a:rPr>
              <a:pPr eaLnBrk="1" hangingPunct="1">
                <a:defRPr/>
              </a:pPr>
              <a:t>39</a:t>
            </a:fld>
            <a:endParaRPr lang="en-CA" altLang="en-US" sz="1200">
              <a:latin typeface="Tahoma"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80000"/>
              </a:lnSpc>
              <a:defRPr/>
            </a:pPr>
            <a:endParaRPr lang="en-GB" altLang="en-US" sz="1000" dirty="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AF7017F8-3398-4BE2-8C0A-430D765B6217}" type="slidenum">
              <a:rPr lang="en-CA" altLang="en-US" sz="1200" smtClean="0">
                <a:latin typeface="Tahoma" pitchFamily="34" charset="0"/>
              </a:rPr>
              <a:pPr eaLnBrk="1" hangingPunct="1">
                <a:defRPr/>
              </a:pPr>
              <a:t>40</a:t>
            </a:fld>
            <a:endParaRPr lang="en-CA" altLang="en-US" sz="1200">
              <a:latin typeface="Tahoma"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A24DC18E-B6C5-45FE-B29B-9116E16902B0}" type="slidenum">
              <a:rPr lang="en-CA" altLang="en-US" sz="1200" smtClean="0">
                <a:latin typeface="Tahoma" pitchFamily="34" charset="0"/>
              </a:rPr>
              <a:pPr eaLnBrk="1" hangingPunct="1">
                <a:defRPr/>
              </a:pPr>
              <a:t>41</a:t>
            </a:fld>
            <a:endParaRPr lang="en-CA" altLang="en-US" sz="1200">
              <a:latin typeface="Tahoma"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A032C8C-2D25-4F0D-B531-CCEDA4B5361D}" type="slidenum">
              <a:rPr lang="en-CA" altLang="en-US" sz="1200" smtClean="0">
                <a:latin typeface="Tahoma" pitchFamily="34" charset="0"/>
              </a:rPr>
              <a:pPr eaLnBrk="1" hangingPunct="1">
                <a:defRPr/>
              </a:pPr>
              <a:t>42</a:t>
            </a:fld>
            <a:endParaRPr lang="en-CA" altLang="en-US" sz="1200">
              <a:latin typeface="Tahoma" pitchFamily="34" charset="0"/>
            </a:endParaRPr>
          </a:p>
        </p:txBody>
      </p:sp>
      <p:sp>
        <p:nvSpPr>
          <p:cNvPr id="68611" name="Rectangle 2"/>
          <p:cNvSpPr>
            <a:spLocks noGrp="1" noRot="1" noChangeAspect="1" noChangeArrowheads="1" noTextEdit="1"/>
          </p:cNvSpPr>
          <p:nvPr>
            <p:ph type="sldImg"/>
          </p:nvPr>
        </p:nvSpPr>
        <p:spPr>
          <a:xfrm>
            <a:off x="465138" y="204788"/>
            <a:ext cx="5929312" cy="4446587"/>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600">
                <a:solidFill>
                  <a:schemeClr val="tx1"/>
                </a:solidFill>
                <a:latin typeface="Arial" pitchFamily="34" charset="0"/>
                <a:ea typeface="ＭＳ Ｐゴシック" pitchFamily="34" charset="-128"/>
              </a:defRPr>
            </a:lvl1pPr>
            <a:lvl2pPr marL="742950" indent="-285750" eaLnBrk="0" hangingPunct="0">
              <a:defRPr sz="2600">
                <a:solidFill>
                  <a:schemeClr val="tx1"/>
                </a:solidFill>
                <a:latin typeface="Arial" pitchFamily="34" charset="0"/>
                <a:ea typeface="ＭＳ Ｐゴシック" pitchFamily="34" charset="-128"/>
              </a:defRPr>
            </a:lvl2pPr>
            <a:lvl3pPr marL="1143000" indent="-228600" eaLnBrk="0" hangingPunct="0">
              <a:defRPr sz="2600">
                <a:solidFill>
                  <a:schemeClr val="tx1"/>
                </a:solidFill>
                <a:latin typeface="Arial" pitchFamily="34" charset="0"/>
                <a:ea typeface="ＭＳ Ｐゴシック" pitchFamily="34" charset="-128"/>
              </a:defRPr>
            </a:lvl3pPr>
            <a:lvl4pPr marL="1600200" indent="-228600" eaLnBrk="0" hangingPunct="0">
              <a:defRPr sz="2600">
                <a:solidFill>
                  <a:schemeClr val="tx1"/>
                </a:solidFill>
                <a:latin typeface="Arial" pitchFamily="34" charset="0"/>
                <a:ea typeface="ＭＳ Ｐゴシック" pitchFamily="34" charset="-128"/>
              </a:defRPr>
            </a:lvl4pPr>
            <a:lvl5pPr marL="2057400" indent="-228600" eaLnBrk="0" hangingPunct="0">
              <a:defRPr sz="2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pPr eaLnBrk="1" hangingPunct="1">
              <a:defRPr/>
            </a:pPr>
            <a:fld id="{7A20033E-D7C3-40D3-9939-16E71D2574C3}" type="slidenum">
              <a:rPr lang="en-CA" altLang="en-US" sz="1200" smtClean="0">
                <a:latin typeface="Tahoma" pitchFamily="34" charset="0"/>
              </a:rPr>
              <a:pPr eaLnBrk="1" hangingPunct="1">
                <a:defRPr/>
              </a:pPr>
              <a:t>4</a:t>
            </a:fld>
            <a:endParaRPr lang="en-CA" altLang="en-US" sz="1200">
              <a:latin typeface="Tahoma"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80000"/>
              </a:lnSpc>
              <a:defRPr/>
            </a:pPr>
            <a:endParaRPr lang="en-GB" altLang="en-US" sz="1200" dirty="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8902B18E-F8D9-4349-A77E-2CE7358E688F}" type="slidenum">
              <a:rPr lang="en-CA" altLang="en-US" sz="1200" smtClean="0">
                <a:latin typeface="Tahoma" pitchFamily="34" charset="0"/>
              </a:rPr>
              <a:pPr eaLnBrk="1" hangingPunct="1">
                <a:defRPr/>
              </a:pPr>
              <a:t>43</a:t>
            </a:fld>
            <a:endParaRPr lang="en-CA" altLang="en-US" sz="1200">
              <a:latin typeface="Tahoma"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4CDA055-41D4-4901-9B6D-FC8F9E1351D9}" type="slidenum">
              <a:rPr lang="en-CA" altLang="en-US" sz="1200" smtClean="0">
                <a:latin typeface="Tahoma" pitchFamily="34" charset="0"/>
              </a:rPr>
              <a:pPr eaLnBrk="1" hangingPunct="1">
                <a:defRPr/>
              </a:pPr>
              <a:t>44</a:t>
            </a:fld>
            <a:endParaRPr lang="en-CA" altLang="en-US" sz="1200">
              <a:latin typeface="Tahoma"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7ACFF1A-A53B-49BC-9612-7B9A4F11E76D}" type="slidenum">
              <a:rPr lang="en-CA" altLang="en-US" sz="1200" smtClean="0">
                <a:latin typeface="Tahoma" pitchFamily="34" charset="0"/>
              </a:rPr>
              <a:pPr eaLnBrk="1" hangingPunct="1">
                <a:defRPr/>
              </a:pPr>
              <a:t>45</a:t>
            </a:fld>
            <a:endParaRPr lang="en-CA" altLang="en-US" sz="1200">
              <a:latin typeface="Tahoma" pitchFamily="34" charset="0"/>
            </a:endParaRPr>
          </a:p>
        </p:txBody>
      </p:sp>
      <p:sp>
        <p:nvSpPr>
          <p:cNvPr id="71683" name="Rectangle 2"/>
          <p:cNvSpPr>
            <a:spLocks noGrp="1" noRot="1" noChangeAspect="1" noChangeArrowheads="1" noTextEdit="1"/>
          </p:cNvSpPr>
          <p:nvPr>
            <p:ph type="sldImg"/>
          </p:nvPr>
        </p:nvSpPr>
        <p:spPr>
          <a:xfrm>
            <a:off x="465138" y="204788"/>
            <a:ext cx="5929312" cy="4446587"/>
          </a:xfrm>
          <a:ln/>
        </p:spPr>
      </p:sp>
      <p:sp>
        <p:nvSpPr>
          <p:cNvPr id="71684"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4984863-38E8-4245-871E-941683E98DB4}" type="slidenum">
              <a:rPr lang="en-CA" altLang="en-US" sz="1200" smtClean="0">
                <a:latin typeface="Tahoma" pitchFamily="34" charset="0"/>
              </a:rPr>
              <a:pPr eaLnBrk="1" hangingPunct="1">
                <a:defRPr/>
              </a:pPr>
              <a:t>46</a:t>
            </a:fld>
            <a:endParaRPr lang="en-CA" altLang="en-US" sz="1200">
              <a:latin typeface="Tahoma"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BBCCB72A-BB2D-414B-9DF8-B39DB9960663}" type="slidenum">
              <a:rPr lang="en-CA" altLang="en-US" sz="1200" smtClean="0">
                <a:latin typeface="Tahoma" pitchFamily="34" charset="0"/>
              </a:rPr>
              <a:pPr eaLnBrk="1" hangingPunct="1">
                <a:defRPr/>
              </a:pPr>
              <a:t>47</a:t>
            </a:fld>
            <a:endParaRPr lang="en-CA" altLang="en-US" sz="1200">
              <a:latin typeface="Tahoma"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2F866BA-F280-4E3E-8ED8-9ADBF1881658}" type="slidenum">
              <a:rPr lang="en-CA" altLang="en-US" sz="1200" smtClean="0">
                <a:latin typeface="Tahoma" pitchFamily="34" charset="0"/>
              </a:rPr>
              <a:pPr eaLnBrk="1" hangingPunct="1">
                <a:defRPr/>
              </a:pPr>
              <a:t>48</a:t>
            </a:fld>
            <a:endParaRPr lang="en-CA" altLang="en-US" sz="1200">
              <a:latin typeface="Tahoma" pitchFamily="34" charset="0"/>
            </a:endParaRPr>
          </a:p>
        </p:txBody>
      </p:sp>
      <p:sp>
        <p:nvSpPr>
          <p:cNvPr id="74755" name="Rectangle 2"/>
          <p:cNvSpPr>
            <a:spLocks noGrp="1" noRot="1" noChangeAspect="1" noChangeArrowheads="1" noTextEdit="1"/>
          </p:cNvSpPr>
          <p:nvPr>
            <p:ph type="sldImg"/>
          </p:nvPr>
        </p:nvSpPr>
        <p:spPr>
          <a:xfrm>
            <a:off x="465138" y="204788"/>
            <a:ext cx="5929312" cy="4446587"/>
          </a:xfrm>
          <a:ln/>
        </p:spPr>
      </p:sp>
      <p:sp>
        <p:nvSpPr>
          <p:cNvPr id="74756"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13106A1F-E942-4AB2-996F-03A7512C36FC}" type="slidenum">
              <a:rPr lang="en-CA" altLang="en-US" sz="1200" smtClean="0">
                <a:latin typeface="Tahoma" pitchFamily="34" charset="0"/>
              </a:rPr>
              <a:pPr eaLnBrk="1" hangingPunct="1">
                <a:defRPr/>
              </a:pPr>
              <a:t>49</a:t>
            </a:fld>
            <a:endParaRPr lang="en-CA" altLang="en-US" sz="1200">
              <a:latin typeface="Tahoma"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80000"/>
              </a:lnSpc>
              <a:defRPr/>
            </a:pPr>
            <a:endParaRPr lang="en-GB" altLang="en-US" sz="1200" dirty="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86C26321-AE63-4879-B944-E5DD537E22A0}" type="slidenum">
              <a:rPr lang="en-CA" altLang="en-US" sz="1200" smtClean="0">
                <a:latin typeface="Tahoma" pitchFamily="34" charset="0"/>
              </a:rPr>
              <a:pPr eaLnBrk="1" hangingPunct="1">
                <a:defRPr/>
              </a:pPr>
              <a:t>50</a:t>
            </a:fld>
            <a:endParaRPr lang="en-CA" altLang="en-US" sz="1200">
              <a:latin typeface="Tahoma" pitchFamily="34" charset="0"/>
            </a:endParaRPr>
          </a:p>
        </p:txBody>
      </p:sp>
      <p:sp>
        <p:nvSpPr>
          <p:cNvPr id="76803" name="Rectangle 2"/>
          <p:cNvSpPr>
            <a:spLocks noGrp="1" noRot="1" noChangeAspect="1" noChangeArrowheads="1" noTextEdit="1"/>
          </p:cNvSpPr>
          <p:nvPr>
            <p:ph type="sldImg"/>
          </p:nvPr>
        </p:nvSpPr>
        <p:spPr>
          <a:xfrm>
            <a:off x="465138" y="204788"/>
            <a:ext cx="5929312" cy="4446587"/>
          </a:xfrm>
          <a:solidFill>
            <a:srgbClr val="FFFFFF"/>
          </a:solidFill>
          <a:ln/>
        </p:spPr>
      </p:sp>
      <p:sp>
        <p:nvSpPr>
          <p:cNvPr id="76804" name="Rectangle 3"/>
          <p:cNvSpPr>
            <a:spLocks noGrp="1" noChangeArrowheads="1"/>
          </p:cNvSpPr>
          <p:nvPr>
            <p:ph type="body" idx="1"/>
          </p:nvPr>
        </p:nvSpPr>
        <p:spPr>
          <a:xfrm>
            <a:off x="220663" y="4838700"/>
            <a:ext cx="6416675" cy="34813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19A33202-1ED5-4057-9D22-EEEA54BC1B33}" type="slidenum">
              <a:rPr lang="en-CA" altLang="en-US" sz="1200" smtClean="0">
                <a:latin typeface="Tahoma" pitchFamily="34" charset="0"/>
              </a:rPr>
              <a:pPr eaLnBrk="1" hangingPunct="1">
                <a:defRPr/>
              </a:pPr>
              <a:t>51</a:t>
            </a:fld>
            <a:endParaRPr lang="en-CA" altLang="en-US" sz="1200">
              <a:latin typeface="Tahoma"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E42C7459-1F71-4F7A-A773-A36DF598BB2E}" type="slidenum">
              <a:rPr lang="en-CA" altLang="en-US" sz="1200" smtClean="0">
                <a:latin typeface="Tahoma" pitchFamily="34" charset="0"/>
              </a:rPr>
              <a:pPr eaLnBrk="1" hangingPunct="1">
                <a:defRPr/>
              </a:pPr>
              <a:t>52</a:t>
            </a:fld>
            <a:endParaRPr lang="en-CA" altLang="en-US" sz="1200">
              <a:latin typeface="Tahoma" pitchFamily="34" charset="0"/>
            </a:endParaRPr>
          </a:p>
        </p:txBody>
      </p:sp>
      <p:sp>
        <p:nvSpPr>
          <p:cNvPr id="78851" name="Rectangle 2"/>
          <p:cNvSpPr>
            <a:spLocks noGrp="1" noRot="1" noChangeAspect="1" noChangeArrowheads="1" noTextEdit="1"/>
          </p:cNvSpPr>
          <p:nvPr>
            <p:ph type="sldImg"/>
          </p:nvPr>
        </p:nvSpPr>
        <p:spPr>
          <a:xfrm>
            <a:off x="465138" y="204788"/>
            <a:ext cx="5929312" cy="4446587"/>
          </a:xfrm>
          <a:solidFill>
            <a:srgbClr val="FFFFFF"/>
          </a:solidFill>
          <a:ln/>
        </p:spPr>
      </p:sp>
      <p:sp>
        <p:nvSpPr>
          <p:cNvPr id="78852" name="Rectangle 3"/>
          <p:cNvSpPr>
            <a:spLocks noGrp="1" noChangeArrowheads="1"/>
          </p:cNvSpPr>
          <p:nvPr>
            <p:ph type="body" idx="1"/>
          </p:nvPr>
        </p:nvSpPr>
        <p:spPr>
          <a:xfrm>
            <a:off x="220663" y="4838700"/>
            <a:ext cx="6416675" cy="34813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600">
                <a:solidFill>
                  <a:schemeClr val="tx1"/>
                </a:solidFill>
                <a:latin typeface="Arial" pitchFamily="34" charset="0"/>
                <a:ea typeface="ＭＳ Ｐゴシック" pitchFamily="34" charset="-128"/>
              </a:defRPr>
            </a:lvl1pPr>
            <a:lvl2pPr marL="742950" indent="-285750" eaLnBrk="0" hangingPunct="0">
              <a:defRPr sz="2600">
                <a:solidFill>
                  <a:schemeClr val="tx1"/>
                </a:solidFill>
                <a:latin typeface="Arial" pitchFamily="34" charset="0"/>
                <a:ea typeface="ＭＳ Ｐゴシック" pitchFamily="34" charset="-128"/>
              </a:defRPr>
            </a:lvl2pPr>
            <a:lvl3pPr marL="1143000" indent="-228600" eaLnBrk="0" hangingPunct="0">
              <a:defRPr sz="2600">
                <a:solidFill>
                  <a:schemeClr val="tx1"/>
                </a:solidFill>
                <a:latin typeface="Arial" pitchFamily="34" charset="0"/>
                <a:ea typeface="ＭＳ Ｐゴシック" pitchFamily="34" charset="-128"/>
              </a:defRPr>
            </a:lvl3pPr>
            <a:lvl4pPr marL="1600200" indent="-228600" eaLnBrk="0" hangingPunct="0">
              <a:defRPr sz="2600">
                <a:solidFill>
                  <a:schemeClr val="tx1"/>
                </a:solidFill>
                <a:latin typeface="Arial" pitchFamily="34" charset="0"/>
                <a:ea typeface="ＭＳ Ｐゴシック" pitchFamily="34" charset="-128"/>
              </a:defRPr>
            </a:lvl4pPr>
            <a:lvl5pPr marL="2057400" indent="-228600" eaLnBrk="0" hangingPunct="0">
              <a:defRPr sz="2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pPr eaLnBrk="1" hangingPunct="1">
              <a:defRPr/>
            </a:pPr>
            <a:fld id="{127F654C-D80D-4082-B597-041071F2D58F}" type="slidenum">
              <a:rPr lang="en-CA" altLang="en-US" sz="1200" smtClean="0">
                <a:latin typeface="Tahoma" pitchFamily="34" charset="0"/>
              </a:rPr>
              <a:pPr eaLnBrk="1" hangingPunct="1">
                <a:defRPr/>
              </a:pPr>
              <a:t>5</a:t>
            </a:fld>
            <a:endParaRPr lang="en-CA" altLang="en-US" sz="1200">
              <a:latin typeface="Tahoma"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96DCA01E-2FA6-47B4-9139-B862149C112D}" type="slidenum">
              <a:rPr lang="en-CA" altLang="en-US" sz="1200" smtClean="0">
                <a:latin typeface="Tahoma" pitchFamily="34" charset="0"/>
              </a:rPr>
              <a:pPr eaLnBrk="1" hangingPunct="1">
                <a:defRPr/>
              </a:pPr>
              <a:t>53</a:t>
            </a:fld>
            <a:endParaRPr lang="en-CA" altLang="en-US" sz="1200">
              <a:latin typeface="Tahoma" pitchFamily="34" charset="0"/>
            </a:endParaRPr>
          </a:p>
        </p:txBody>
      </p:sp>
      <p:sp>
        <p:nvSpPr>
          <p:cNvPr id="79875" name="Rectangle 2"/>
          <p:cNvSpPr>
            <a:spLocks noGrp="1" noRot="1" noChangeAspect="1" noChangeArrowheads="1" noTextEdit="1"/>
          </p:cNvSpPr>
          <p:nvPr>
            <p:ph type="sldImg"/>
          </p:nvPr>
        </p:nvSpPr>
        <p:spPr>
          <a:xfrm>
            <a:off x="465138" y="204788"/>
            <a:ext cx="5929312" cy="4446587"/>
          </a:xfrm>
          <a:solidFill>
            <a:srgbClr val="FFFFFF"/>
          </a:solidFill>
          <a:ln/>
        </p:spPr>
      </p:sp>
      <p:sp>
        <p:nvSpPr>
          <p:cNvPr id="79876" name="Rectangle 3"/>
          <p:cNvSpPr>
            <a:spLocks noGrp="1" noChangeArrowheads="1"/>
          </p:cNvSpPr>
          <p:nvPr>
            <p:ph type="body" idx="1"/>
          </p:nvPr>
        </p:nvSpPr>
        <p:spPr>
          <a:xfrm>
            <a:off x="220663" y="4838700"/>
            <a:ext cx="6416675" cy="34813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B582E2B6-610D-401E-8EE9-1560794E5DB3}" type="slidenum">
              <a:rPr lang="en-CA" altLang="en-US" sz="1200" smtClean="0">
                <a:latin typeface="Tahoma" pitchFamily="34" charset="0"/>
              </a:rPr>
              <a:pPr eaLnBrk="1" hangingPunct="1">
                <a:defRPr/>
              </a:pPr>
              <a:t>54</a:t>
            </a:fld>
            <a:endParaRPr lang="en-CA" altLang="en-US" sz="1200">
              <a:latin typeface="Tahoma" pitchFamily="34" charset="0"/>
            </a:endParaRPr>
          </a:p>
        </p:txBody>
      </p:sp>
      <p:sp>
        <p:nvSpPr>
          <p:cNvPr id="80899" name="Rectangle 2"/>
          <p:cNvSpPr>
            <a:spLocks noGrp="1" noRot="1" noChangeAspect="1" noChangeArrowheads="1" noTextEdit="1"/>
          </p:cNvSpPr>
          <p:nvPr>
            <p:ph type="sldImg"/>
          </p:nvPr>
        </p:nvSpPr>
        <p:spPr>
          <a:xfrm>
            <a:off x="465138" y="204788"/>
            <a:ext cx="5929312" cy="4446587"/>
          </a:xfrm>
          <a:solidFill>
            <a:srgbClr val="FFFFFF"/>
          </a:solidFill>
          <a:ln/>
        </p:spPr>
      </p:sp>
      <p:sp>
        <p:nvSpPr>
          <p:cNvPr id="80900" name="Rectangle 3"/>
          <p:cNvSpPr>
            <a:spLocks noGrp="1" noChangeArrowheads="1"/>
          </p:cNvSpPr>
          <p:nvPr>
            <p:ph type="body" idx="1"/>
          </p:nvPr>
        </p:nvSpPr>
        <p:spPr>
          <a:xfrm>
            <a:off x="220663" y="4838700"/>
            <a:ext cx="6416675" cy="34813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A37A661-D64E-4FAD-A6C7-6A78C97A7A6A}" type="slidenum">
              <a:rPr lang="en-CA" altLang="en-US" sz="1200" smtClean="0">
                <a:latin typeface="Tahoma" pitchFamily="34" charset="0"/>
              </a:rPr>
              <a:pPr eaLnBrk="1" hangingPunct="1">
                <a:defRPr/>
              </a:pPr>
              <a:t>55</a:t>
            </a:fld>
            <a:endParaRPr lang="en-CA" altLang="en-US" sz="1200">
              <a:latin typeface="Tahoma" pitchFamily="34" charset="0"/>
            </a:endParaRPr>
          </a:p>
        </p:txBody>
      </p:sp>
      <p:sp>
        <p:nvSpPr>
          <p:cNvPr id="81923" name="Rectangle 1026"/>
          <p:cNvSpPr>
            <a:spLocks noGrp="1" noRot="1" noChangeAspect="1" noChangeArrowheads="1" noTextEdit="1"/>
          </p:cNvSpPr>
          <p:nvPr>
            <p:ph type="sldImg"/>
          </p:nvPr>
        </p:nvSpPr>
        <p:spPr>
          <a:xfrm>
            <a:off x="465138" y="204788"/>
            <a:ext cx="5929312" cy="4446587"/>
          </a:xfrm>
          <a:solidFill>
            <a:srgbClr val="FFFFFF"/>
          </a:solidFill>
          <a:ln/>
        </p:spPr>
      </p:sp>
      <p:sp>
        <p:nvSpPr>
          <p:cNvPr id="81924" name="Rectangle 1027"/>
          <p:cNvSpPr>
            <a:spLocks noGrp="1" noChangeArrowheads="1"/>
          </p:cNvSpPr>
          <p:nvPr>
            <p:ph type="body" idx="1"/>
          </p:nvPr>
        </p:nvSpPr>
        <p:spPr>
          <a:xfrm>
            <a:off x="220663" y="4838700"/>
            <a:ext cx="6416675" cy="34813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C1171425-5012-426D-B191-23B926CE346C}" type="slidenum">
              <a:rPr lang="en-CA" altLang="en-US" sz="1200" smtClean="0">
                <a:latin typeface="Tahoma" pitchFamily="34" charset="0"/>
              </a:rPr>
              <a:pPr eaLnBrk="1" hangingPunct="1">
                <a:defRPr/>
              </a:pPr>
              <a:t>56</a:t>
            </a:fld>
            <a:endParaRPr lang="en-CA" altLang="en-US" sz="1200">
              <a:latin typeface="Tahoma"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4FE9793-2DA5-450D-8668-849A09BAB92E}" type="slidenum">
              <a:rPr lang="en-CA" altLang="en-US" sz="1200" smtClean="0">
                <a:latin typeface="Tahoma" pitchFamily="34" charset="0"/>
              </a:rPr>
              <a:pPr eaLnBrk="1" hangingPunct="1">
                <a:defRPr/>
              </a:pPr>
              <a:t>57</a:t>
            </a:fld>
            <a:endParaRPr lang="en-CA" altLang="en-US" sz="1200">
              <a:latin typeface="Tahoma"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71D90C3-E4E3-44F6-B761-5F5750FD1A96}" type="slidenum">
              <a:rPr lang="en-CA" altLang="en-US" sz="1200" smtClean="0">
                <a:latin typeface="Tahoma" pitchFamily="34" charset="0"/>
              </a:rPr>
              <a:pPr eaLnBrk="1" hangingPunct="1">
                <a:defRPr/>
              </a:pPr>
              <a:t>58</a:t>
            </a:fld>
            <a:endParaRPr lang="en-CA" altLang="en-US" sz="1200">
              <a:latin typeface="Tahoma"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02514F1-0307-457A-B861-0421C2245306}" type="slidenum">
              <a:rPr lang="en-CA" altLang="en-US" sz="1200" smtClean="0">
                <a:latin typeface="Tahoma" pitchFamily="34" charset="0"/>
              </a:rPr>
              <a:pPr eaLnBrk="1" hangingPunct="1">
                <a:defRPr/>
              </a:pPr>
              <a:t>59</a:t>
            </a:fld>
            <a:endParaRPr lang="en-CA" altLang="en-US" sz="1200">
              <a:latin typeface="Tahoma"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4BF88F6-6B94-4734-BA19-6A502B3CCFC4}" type="slidenum">
              <a:rPr lang="en-CA" altLang="en-US" sz="1200" smtClean="0">
                <a:latin typeface="Tahoma" pitchFamily="34" charset="0"/>
              </a:rPr>
              <a:pPr eaLnBrk="1" hangingPunct="1">
                <a:defRPr/>
              </a:pPr>
              <a:t>60</a:t>
            </a:fld>
            <a:endParaRPr lang="en-CA" altLang="en-US" sz="1200">
              <a:latin typeface="Tahoma"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4D9EB22-7649-40F2-B226-B5833C800E65}" type="slidenum">
              <a:rPr lang="en-CA" altLang="en-US" sz="1200" smtClean="0">
                <a:latin typeface="Tahoma" pitchFamily="34" charset="0"/>
              </a:rPr>
              <a:pPr eaLnBrk="1" hangingPunct="1">
                <a:defRPr/>
              </a:pPr>
              <a:t>61</a:t>
            </a:fld>
            <a:endParaRPr lang="en-CA" altLang="en-US" sz="1200">
              <a:latin typeface="Tahoma"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73E7AB4-E45B-4750-9A5A-F0D1A620444A}" type="slidenum">
              <a:rPr lang="en-CA" altLang="en-US" sz="1200" smtClean="0">
                <a:latin typeface="Tahoma" pitchFamily="34" charset="0"/>
              </a:rPr>
              <a:pPr eaLnBrk="1" hangingPunct="1">
                <a:defRPr/>
              </a:pPr>
              <a:t>62</a:t>
            </a:fld>
            <a:endParaRPr lang="en-CA" altLang="en-US" sz="1200">
              <a:latin typeface="Tahoma" pitchFamily="34" charset="0"/>
            </a:endParaRPr>
          </a:p>
        </p:txBody>
      </p:sp>
      <p:sp>
        <p:nvSpPr>
          <p:cNvPr id="89091" name="Rectangle 2"/>
          <p:cNvSpPr>
            <a:spLocks noGrp="1" noRot="1" noChangeAspect="1" noChangeArrowheads="1" noTextEdit="1"/>
          </p:cNvSpPr>
          <p:nvPr>
            <p:ph type="sldImg"/>
          </p:nvPr>
        </p:nvSpPr>
        <p:spPr>
          <a:xfrm>
            <a:off x="465138" y="204788"/>
            <a:ext cx="5929312" cy="4446587"/>
          </a:xfrm>
          <a:ln/>
        </p:spPr>
      </p:sp>
      <p:sp>
        <p:nvSpPr>
          <p:cNvPr id="89092"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600">
                <a:solidFill>
                  <a:schemeClr val="tx1"/>
                </a:solidFill>
                <a:latin typeface="Arial" pitchFamily="34" charset="0"/>
                <a:ea typeface="ＭＳ Ｐゴシック" pitchFamily="34" charset="-128"/>
              </a:defRPr>
            </a:lvl1pPr>
            <a:lvl2pPr marL="742950" indent="-285750" eaLnBrk="0" hangingPunct="0">
              <a:defRPr sz="2600">
                <a:solidFill>
                  <a:schemeClr val="tx1"/>
                </a:solidFill>
                <a:latin typeface="Arial" pitchFamily="34" charset="0"/>
                <a:ea typeface="ＭＳ Ｐゴシック" pitchFamily="34" charset="-128"/>
              </a:defRPr>
            </a:lvl2pPr>
            <a:lvl3pPr marL="1143000" indent="-228600" eaLnBrk="0" hangingPunct="0">
              <a:defRPr sz="2600">
                <a:solidFill>
                  <a:schemeClr val="tx1"/>
                </a:solidFill>
                <a:latin typeface="Arial" pitchFamily="34" charset="0"/>
                <a:ea typeface="ＭＳ Ｐゴシック" pitchFamily="34" charset="-128"/>
              </a:defRPr>
            </a:lvl3pPr>
            <a:lvl4pPr marL="1600200" indent="-228600" eaLnBrk="0" hangingPunct="0">
              <a:defRPr sz="2600">
                <a:solidFill>
                  <a:schemeClr val="tx1"/>
                </a:solidFill>
                <a:latin typeface="Arial" pitchFamily="34" charset="0"/>
                <a:ea typeface="ＭＳ Ｐゴシック" pitchFamily="34" charset="-128"/>
              </a:defRPr>
            </a:lvl4pPr>
            <a:lvl5pPr marL="2057400" indent="-228600" eaLnBrk="0" hangingPunct="0">
              <a:defRPr sz="2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pPr eaLnBrk="1" hangingPunct="1">
              <a:defRPr/>
            </a:pPr>
            <a:fld id="{DD130DED-8D88-447E-AE55-3B5315896C05}" type="slidenum">
              <a:rPr lang="en-CA" altLang="en-US" sz="1200" smtClean="0">
                <a:latin typeface="Tahoma" pitchFamily="34" charset="0"/>
              </a:rPr>
              <a:pPr eaLnBrk="1" hangingPunct="1">
                <a:defRPr/>
              </a:pPr>
              <a:t>7</a:t>
            </a:fld>
            <a:endParaRPr lang="en-CA" altLang="en-US" sz="1200">
              <a:latin typeface="Tahoma"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80000"/>
              </a:lnSpc>
              <a:defRPr/>
            </a:pPr>
            <a:endParaRPr lang="en-GB" sz="1200">
              <a:latin typeface="Times New Roman" charset="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8EE425EC-668E-4F86-BEE3-8F67EECA8BD1}" type="slidenum">
              <a:rPr lang="en-CA" altLang="en-US" sz="1200" smtClean="0">
                <a:latin typeface="Tahoma" pitchFamily="34" charset="0"/>
              </a:rPr>
              <a:pPr eaLnBrk="1" hangingPunct="1">
                <a:defRPr/>
              </a:pPr>
              <a:t>63</a:t>
            </a:fld>
            <a:endParaRPr lang="en-CA" altLang="en-US" sz="1200">
              <a:latin typeface="Tahoma"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BEEB140-4765-4FDB-B237-7EC20BF02D07}" type="slidenum">
              <a:rPr lang="en-CA" altLang="en-US" sz="1200" smtClean="0">
                <a:latin typeface="Tahoma" pitchFamily="34" charset="0"/>
              </a:rPr>
              <a:pPr eaLnBrk="1" hangingPunct="1">
                <a:defRPr/>
              </a:pPr>
              <a:t>64</a:t>
            </a:fld>
            <a:endParaRPr lang="en-CA" altLang="en-US" sz="1200">
              <a:latin typeface="Tahoma" pitchFamily="34" charset="0"/>
            </a:endParaRPr>
          </a:p>
        </p:txBody>
      </p:sp>
      <p:sp>
        <p:nvSpPr>
          <p:cNvPr id="91139" name="Rectangle 2"/>
          <p:cNvSpPr>
            <a:spLocks noGrp="1" noRot="1" noChangeAspect="1" noChangeArrowheads="1" noTextEdit="1"/>
          </p:cNvSpPr>
          <p:nvPr>
            <p:ph type="sldImg"/>
          </p:nvPr>
        </p:nvSpPr>
        <p:spPr>
          <a:xfrm>
            <a:off x="465138" y="204788"/>
            <a:ext cx="5929312" cy="4446587"/>
          </a:xfrm>
          <a:ln/>
        </p:spPr>
      </p:sp>
      <p:sp>
        <p:nvSpPr>
          <p:cNvPr id="91140"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F1E47F-16DD-41FD-94C6-DF094D8B5D4C}" type="slidenum">
              <a:rPr lang="en-US" altLang="tr-TR" smtClean="0"/>
              <a:pPr eaLnBrk="1" hangingPunct="1"/>
              <a:t>65</a:t>
            </a:fld>
            <a:endParaRPr lang="en-US" altLang="tr-TR"/>
          </a:p>
        </p:txBody>
      </p:sp>
      <p:sp>
        <p:nvSpPr>
          <p:cNvPr id="675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41757C4-CAEA-491A-BB26-17C1AAB7AFEF}" type="slidenum">
              <a:rPr lang="en-US" altLang="tr-TR" sz="1200">
                <a:cs typeface="Arial" charset="0"/>
              </a:rPr>
              <a:pPr algn="r" eaLnBrk="1" hangingPunct="1"/>
              <a:t>65</a:t>
            </a:fld>
            <a:endParaRPr lang="en-US" altLang="tr-TR" sz="1200">
              <a:cs typeface="Arial" charset="0"/>
            </a:endParaRPr>
          </a:p>
        </p:txBody>
      </p:sp>
      <p:sp>
        <p:nvSpPr>
          <p:cNvPr id="67588" name="Rectangle 2"/>
          <p:cNvSpPr>
            <a:spLocks noGrp="1" noRot="1" noChangeAspect="1" noChangeArrowheads="1" noTextEdit="1"/>
          </p:cNvSpPr>
          <p:nvPr>
            <p:ph type="sldImg"/>
          </p:nvPr>
        </p:nvSpPr>
        <p:spPr>
          <a:xfrm>
            <a:off x="1144588" y="685800"/>
            <a:ext cx="4572000" cy="3429000"/>
          </a:xfrm>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spect="1" noChangeArrowheads="1" noTextEdit="1"/>
          </p:cNvSpPr>
          <p:nvPr>
            <p:ph type="sldImg"/>
          </p:nvPr>
        </p:nvSpPr>
        <p:spPr>
          <a:xfrm>
            <a:off x="1152525" y="692150"/>
            <a:ext cx="4554538" cy="3416300"/>
          </a:xfrm>
          <a:ln cap="flat"/>
        </p:spPr>
      </p:sp>
      <p:sp>
        <p:nvSpPr>
          <p:cNvPr id="406531" name="Rectangle 3"/>
          <p:cNvSpPr>
            <a:spLocks noGrp="1" noChangeArrowheads="1"/>
          </p:cNvSpPr>
          <p:nvPr>
            <p:ph type="body" idx="1"/>
          </p:nvPr>
        </p:nvSpPr>
        <p:spPr>
          <a:xfrm>
            <a:off x="914619" y="4343400"/>
            <a:ext cx="5028763" cy="4114800"/>
          </a:xfrm>
          <a:ln/>
        </p:spPr>
        <p:txBody>
          <a:bodyPr lIns="90488" tIns="44450" rIns="90488" bIns="44450"/>
          <a:lstStyle/>
          <a:p>
            <a:endParaRPr lang="en-US" alt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Rot="1" noChangeAspect="1" noChangeArrowheads="1" noTextEdit="1"/>
          </p:cNvSpPr>
          <p:nvPr>
            <p:ph type="sldImg"/>
          </p:nvPr>
        </p:nvSpPr>
        <p:spPr>
          <a:xfrm>
            <a:off x="1152525" y="692150"/>
            <a:ext cx="4554538" cy="3416300"/>
          </a:xfrm>
          <a:ln cap="flat"/>
        </p:spPr>
      </p:sp>
      <p:sp>
        <p:nvSpPr>
          <p:cNvPr id="408579" name="Rectangle 3"/>
          <p:cNvSpPr>
            <a:spLocks noGrp="1" noChangeArrowheads="1"/>
          </p:cNvSpPr>
          <p:nvPr>
            <p:ph type="body" idx="1"/>
          </p:nvPr>
        </p:nvSpPr>
        <p:spPr>
          <a:xfrm>
            <a:off x="914619" y="4343400"/>
            <a:ext cx="5028763" cy="4114800"/>
          </a:xfrm>
          <a:ln/>
        </p:spPr>
        <p:txBody>
          <a:bodyPr lIns="90488" tIns="44450" rIns="90488" bIns="44450"/>
          <a:lstStyle/>
          <a:p>
            <a:endParaRPr lang="en-US" alt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52525" y="692150"/>
            <a:ext cx="4554538" cy="3416300"/>
          </a:xfrm>
          <a:ln cap="flat"/>
        </p:spPr>
      </p:sp>
      <p:sp>
        <p:nvSpPr>
          <p:cNvPr id="410627" name="Rectangle 3"/>
          <p:cNvSpPr>
            <a:spLocks noGrp="1" noChangeArrowheads="1"/>
          </p:cNvSpPr>
          <p:nvPr>
            <p:ph type="body" idx="1"/>
          </p:nvPr>
        </p:nvSpPr>
        <p:spPr>
          <a:xfrm>
            <a:off x="914619" y="4343400"/>
            <a:ext cx="5028763" cy="4114800"/>
          </a:xfrm>
          <a:ln/>
        </p:spPr>
        <p:txBody>
          <a:bodyPr lIns="90488" tIns="44450" rIns="90488" bIns="44450"/>
          <a:lstStyle/>
          <a:p>
            <a:endParaRPr lang="en-US"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600">
                <a:solidFill>
                  <a:schemeClr val="tx1"/>
                </a:solidFill>
                <a:latin typeface="Arial" pitchFamily="34" charset="0"/>
                <a:ea typeface="ＭＳ Ｐゴシック" pitchFamily="34" charset="-128"/>
              </a:defRPr>
            </a:lvl1pPr>
            <a:lvl2pPr marL="742950" indent="-285750" eaLnBrk="0" hangingPunct="0">
              <a:defRPr sz="2600">
                <a:solidFill>
                  <a:schemeClr val="tx1"/>
                </a:solidFill>
                <a:latin typeface="Arial" pitchFamily="34" charset="0"/>
                <a:ea typeface="ＭＳ Ｐゴシック" pitchFamily="34" charset="-128"/>
              </a:defRPr>
            </a:lvl2pPr>
            <a:lvl3pPr marL="1143000" indent="-228600" eaLnBrk="0" hangingPunct="0">
              <a:defRPr sz="2600">
                <a:solidFill>
                  <a:schemeClr val="tx1"/>
                </a:solidFill>
                <a:latin typeface="Arial" pitchFamily="34" charset="0"/>
                <a:ea typeface="ＭＳ Ｐゴシック" pitchFamily="34" charset="-128"/>
              </a:defRPr>
            </a:lvl3pPr>
            <a:lvl4pPr marL="1600200" indent="-228600" eaLnBrk="0" hangingPunct="0">
              <a:defRPr sz="2600">
                <a:solidFill>
                  <a:schemeClr val="tx1"/>
                </a:solidFill>
                <a:latin typeface="Arial" pitchFamily="34" charset="0"/>
                <a:ea typeface="ＭＳ Ｐゴシック" pitchFamily="34" charset="-128"/>
              </a:defRPr>
            </a:lvl4pPr>
            <a:lvl5pPr marL="2057400" indent="-228600" eaLnBrk="0" hangingPunct="0">
              <a:defRPr sz="2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pPr eaLnBrk="1" hangingPunct="1">
              <a:defRPr/>
            </a:pPr>
            <a:fld id="{0A47AF1F-C60C-40E4-8C92-F21DBBB22FFC}" type="slidenum">
              <a:rPr lang="en-CA" altLang="en-US" sz="1200" smtClean="0">
                <a:latin typeface="Tahoma" pitchFamily="34" charset="0"/>
              </a:rPr>
              <a:pPr eaLnBrk="1" hangingPunct="1">
                <a:defRPr/>
              </a:pPr>
              <a:t>8</a:t>
            </a:fld>
            <a:endParaRPr lang="en-CA" altLang="en-US" sz="1200">
              <a:latin typeface="Tahoma"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dirty="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600">
                <a:solidFill>
                  <a:schemeClr val="tx1"/>
                </a:solidFill>
                <a:latin typeface="Arial" pitchFamily="34" charset="0"/>
                <a:ea typeface="ＭＳ Ｐゴシック" pitchFamily="34" charset="-128"/>
              </a:defRPr>
            </a:lvl1pPr>
            <a:lvl2pPr marL="742950" indent="-285750" eaLnBrk="0" hangingPunct="0">
              <a:defRPr sz="2600">
                <a:solidFill>
                  <a:schemeClr val="tx1"/>
                </a:solidFill>
                <a:latin typeface="Arial" pitchFamily="34" charset="0"/>
                <a:ea typeface="ＭＳ Ｐゴシック" pitchFamily="34" charset="-128"/>
              </a:defRPr>
            </a:lvl2pPr>
            <a:lvl3pPr marL="1143000" indent="-228600" eaLnBrk="0" hangingPunct="0">
              <a:defRPr sz="2600">
                <a:solidFill>
                  <a:schemeClr val="tx1"/>
                </a:solidFill>
                <a:latin typeface="Arial" pitchFamily="34" charset="0"/>
                <a:ea typeface="ＭＳ Ｐゴシック" pitchFamily="34" charset="-128"/>
              </a:defRPr>
            </a:lvl3pPr>
            <a:lvl4pPr marL="1600200" indent="-228600" eaLnBrk="0" hangingPunct="0">
              <a:defRPr sz="2600">
                <a:solidFill>
                  <a:schemeClr val="tx1"/>
                </a:solidFill>
                <a:latin typeface="Arial" pitchFamily="34" charset="0"/>
                <a:ea typeface="ＭＳ Ｐゴシック" pitchFamily="34" charset="-128"/>
              </a:defRPr>
            </a:lvl4pPr>
            <a:lvl5pPr marL="2057400" indent="-228600" eaLnBrk="0" hangingPunct="0">
              <a:defRPr sz="2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pPr eaLnBrk="1" hangingPunct="1">
              <a:defRPr/>
            </a:pPr>
            <a:fld id="{711A182F-DC33-4456-A7E0-1D4977D5CBF1}" type="slidenum">
              <a:rPr lang="en-CA" altLang="en-US" sz="1200" smtClean="0">
                <a:latin typeface="Tahoma" pitchFamily="34" charset="0"/>
              </a:rPr>
              <a:pPr eaLnBrk="1" hangingPunct="1">
                <a:defRPr/>
              </a:pPr>
              <a:t>9</a:t>
            </a:fld>
            <a:endParaRPr lang="en-CA" altLang="en-US" sz="1200">
              <a:latin typeface="Tahoma"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600">
                <a:solidFill>
                  <a:schemeClr val="tx1"/>
                </a:solidFill>
                <a:latin typeface="Arial" pitchFamily="34" charset="0"/>
                <a:ea typeface="ＭＳ Ｐゴシック" pitchFamily="34" charset="-128"/>
              </a:defRPr>
            </a:lvl1pPr>
            <a:lvl2pPr marL="742950" indent="-285750" eaLnBrk="0" hangingPunct="0">
              <a:defRPr sz="2600">
                <a:solidFill>
                  <a:schemeClr val="tx1"/>
                </a:solidFill>
                <a:latin typeface="Arial" pitchFamily="34" charset="0"/>
                <a:ea typeface="ＭＳ Ｐゴシック" pitchFamily="34" charset="-128"/>
              </a:defRPr>
            </a:lvl2pPr>
            <a:lvl3pPr marL="1143000" indent="-228600" eaLnBrk="0" hangingPunct="0">
              <a:defRPr sz="2600">
                <a:solidFill>
                  <a:schemeClr val="tx1"/>
                </a:solidFill>
                <a:latin typeface="Arial" pitchFamily="34" charset="0"/>
                <a:ea typeface="ＭＳ Ｐゴシック" pitchFamily="34" charset="-128"/>
              </a:defRPr>
            </a:lvl3pPr>
            <a:lvl4pPr marL="1600200" indent="-228600" eaLnBrk="0" hangingPunct="0">
              <a:defRPr sz="2600">
                <a:solidFill>
                  <a:schemeClr val="tx1"/>
                </a:solidFill>
                <a:latin typeface="Arial" pitchFamily="34" charset="0"/>
                <a:ea typeface="ＭＳ Ｐゴシック" pitchFamily="34" charset="-128"/>
              </a:defRPr>
            </a:lvl4pPr>
            <a:lvl5pPr marL="2057400" indent="-228600" eaLnBrk="0" hangingPunct="0">
              <a:defRPr sz="2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pPr eaLnBrk="1" hangingPunct="1">
              <a:defRPr/>
            </a:pPr>
            <a:fld id="{A3E7A11D-5EDE-4BC6-9118-18CE0A42E9E4}" type="slidenum">
              <a:rPr lang="en-CA" altLang="en-US" sz="1200" smtClean="0">
                <a:latin typeface="Tahoma" pitchFamily="34" charset="0"/>
              </a:rPr>
              <a:pPr eaLnBrk="1" hangingPunct="1">
                <a:defRPr/>
              </a:pPr>
              <a:t>10</a:t>
            </a:fld>
            <a:endParaRPr lang="en-CA" altLang="en-US" sz="1200">
              <a:latin typeface="Tahoma"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90000"/>
              </a:lnSpc>
              <a:defRPr/>
            </a:pPr>
            <a:endParaRPr lang="en-US" altLang="en-US" dirty="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600">
                <a:solidFill>
                  <a:schemeClr val="tx1"/>
                </a:solidFill>
                <a:latin typeface="Arial" pitchFamily="34" charset="0"/>
                <a:ea typeface="ＭＳ Ｐゴシック" pitchFamily="34" charset="-128"/>
              </a:defRPr>
            </a:lvl1pPr>
            <a:lvl2pPr marL="742950" indent="-285750" eaLnBrk="0" hangingPunct="0">
              <a:defRPr sz="2600">
                <a:solidFill>
                  <a:schemeClr val="tx1"/>
                </a:solidFill>
                <a:latin typeface="Arial" pitchFamily="34" charset="0"/>
                <a:ea typeface="ＭＳ Ｐゴシック" pitchFamily="34" charset="-128"/>
              </a:defRPr>
            </a:lvl2pPr>
            <a:lvl3pPr marL="1143000" indent="-228600" eaLnBrk="0" hangingPunct="0">
              <a:defRPr sz="2600">
                <a:solidFill>
                  <a:schemeClr val="tx1"/>
                </a:solidFill>
                <a:latin typeface="Arial" pitchFamily="34" charset="0"/>
                <a:ea typeface="ＭＳ Ｐゴシック" pitchFamily="34" charset="-128"/>
              </a:defRPr>
            </a:lvl3pPr>
            <a:lvl4pPr marL="1600200" indent="-228600" eaLnBrk="0" hangingPunct="0">
              <a:defRPr sz="2600">
                <a:solidFill>
                  <a:schemeClr val="tx1"/>
                </a:solidFill>
                <a:latin typeface="Arial" pitchFamily="34" charset="0"/>
                <a:ea typeface="ＭＳ Ｐゴシック" pitchFamily="34" charset="-128"/>
              </a:defRPr>
            </a:lvl4pPr>
            <a:lvl5pPr marL="2057400" indent="-228600" eaLnBrk="0" hangingPunct="0">
              <a:defRPr sz="2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pPr eaLnBrk="1" hangingPunct="1">
              <a:defRPr/>
            </a:pPr>
            <a:fld id="{8205E3F3-641E-4AD0-AE66-5053362371B0}" type="slidenum">
              <a:rPr lang="en-CA" altLang="en-US" sz="1200" smtClean="0">
                <a:latin typeface="Tahoma" pitchFamily="34" charset="0"/>
              </a:rPr>
              <a:pPr eaLnBrk="1" hangingPunct="1">
                <a:defRPr/>
              </a:pPr>
              <a:t>11</a:t>
            </a:fld>
            <a:endParaRPr lang="en-CA" altLang="en-US" sz="1200">
              <a:latin typeface="Tahoma"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600">
                <a:solidFill>
                  <a:schemeClr val="tx1"/>
                </a:solidFill>
                <a:latin typeface="Arial" pitchFamily="34" charset="0"/>
                <a:ea typeface="ＭＳ Ｐゴシック" pitchFamily="34" charset="-128"/>
              </a:defRPr>
            </a:lvl1pPr>
            <a:lvl2pPr marL="742950" indent="-285750" eaLnBrk="0" hangingPunct="0">
              <a:defRPr sz="2600">
                <a:solidFill>
                  <a:schemeClr val="tx1"/>
                </a:solidFill>
                <a:latin typeface="Arial" pitchFamily="34" charset="0"/>
                <a:ea typeface="ＭＳ Ｐゴシック" pitchFamily="34" charset="-128"/>
              </a:defRPr>
            </a:lvl2pPr>
            <a:lvl3pPr marL="1143000" indent="-228600" eaLnBrk="0" hangingPunct="0">
              <a:defRPr sz="2600">
                <a:solidFill>
                  <a:schemeClr val="tx1"/>
                </a:solidFill>
                <a:latin typeface="Arial" pitchFamily="34" charset="0"/>
                <a:ea typeface="ＭＳ Ｐゴシック" pitchFamily="34" charset="-128"/>
              </a:defRPr>
            </a:lvl3pPr>
            <a:lvl4pPr marL="1600200" indent="-228600" eaLnBrk="0" hangingPunct="0">
              <a:defRPr sz="2600">
                <a:solidFill>
                  <a:schemeClr val="tx1"/>
                </a:solidFill>
                <a:latin typeface="Arial" pitchFamily="34" charset="0"/>
                <a:ea typeface="ＭＳ Ｐゴシック" pitchFamily="34" charset="-128"/>
              </a:defRPr>
            </a:lvl4pPr>
            <a:lvl5pPr marL="2057400" indent="-228600" eaLnBrk="0" hangingPunct="0">
              <a:defRPr sz="2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pPr eaLnBrk="1" hangingPunct="1">
              <a:defRPr/>
            </a:pPr>
            <a:fld id="{B76C7B79-9D32-431F-A0DD-AEA2E05059EF}" type="slidenum">
              <a:rPr lang="en-CA" altLang="en-US" sz="1200" smtClean="0">
                <a:latin typeface="Tahoma" pitchFamily="34" charset="0"/>
              </a:rPr>
              <a:pPr eaLnBrk="1" hangingPunct="1">
                <a:defRPr/>
              </a:pPr>
              <a:t>12</a:t>
            </a:fld>
            <a:endParaRPr lang="en-CA" altLang="en-US" sz="1200">
              <a:latin typeface="Tahoma"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90000"/>
              </a:lnSpc>
              <a:defRPr/>
            </a:pPr>
            <a:endParaRPr lang="en-US">
              <a:latin typeface="Times New Roman"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086BCE4-E5DC-44A0-8DF4-E07D3A85C8BC}" type="datetimeFigureOut">
              <a:rPr lang="tr-TR" smtClean="0"/>
              <a:t>11.09.2023</a:t>
            </a:fld>
            <a:endParaRPr lang="tr-TR"/>
          </a:p>
        </p:txBody>
      </p:sp>
      <p:sp>
        <p:nvSpPr>
          <p:cNvPr id="5" name="Altbilgi Yer Tutucusu 4"/>
          <p:cNvSpPr>
            <a:spLocks noGrp="1"/>
          </p:cNvSpPr>
          <p:nvPr>
            <p:ph type="ftr" sz="quarter" idx="11"/>
          </p:nvPr>
        </p:nvSpPr>
        <p:spPr/>
        <p:txBody>
          <a:bodyPr/>
          <a:lstStyle/>
          <a:p>
            <a:r>
              <a:rPr lang="en-US"/>
              <a:t>©2015 McGraw-Hill Education. All Rights Reserved.</a:t>
            </a:r>
            <a:endParaRPr lang="en-US" dirty="0"/>
          </a:p>
        </p:txBody>
      </p:sp>
      <p:sp>
        <p:nvSpPr>
          <p:cNvPr id="6" name="Slayt Numarası Yer Tutucusu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68825527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086BCE4-E5DC-44A0-8DF4-E07D3A85C8BC}" type="datetimeFigureOut">
              <a:rPr lang="tr-TR" smtClean="0"/>
              <a:t>11.09.2023</a:t>
            </a:fld>
            <a:endParaRPr lang="tr-TR"/>
          </a:p>
        </p:txBody>
      </p:sp>
      <p:sp>
        <p:nvSpPr>
          <p:cNvPr id="5" name="Altbilgi Yer Tutucusu 4"/>
          <p:cNvSpPr>
            <a:spLocks noGrp="1"/>
          </p:cNvSpPr>
          <p:nvPr>
            <p:ph type="ftr" sz="quarter" idx="11"/>
          </p:nvPr>
        </p:nvSpPr>
        <p:spPr/>
        <p:txBody>
          <a:bodyPr/>
          <a:lstStyle/>
          <a:p>
            <a:r>
              <a:rPr lang="en-US"/>
              <a:t>©2015 McGraw-Hill Education. All Rights Reserved.</a:t>
            </a:r>
            <a:endParaRPr lang="en-US" dirty="0"/>
          </a:p>
        </p:txBody>
      </p:sp>
      <p:sp>
        <p:nvSpPr>
          <p:cNvPr id="6" name="Slayt Numarası Yer Tutucusu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05213525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086BCE4-E5DC-44A0-8DF4-E07D3A85C8BC}" type="datetimeFigureOut">
              <a:rPr lang="tr-TR" smtClean="0"/>
              <a:t>11.09.2023</a:t>
            </a:fld>
            <a:endParaRPr lang="tr-TR"/>
          </a:p>
        </p:txBody>
      </p:sp>
      <p:sp>
        <p:nvSpPr>
          <p:cNvPr id="5" name="Altbilgi Yer Tutucusu 4"/>
          <p:cNvSpPr>
            <a:spLocks noGrp="1"/>
          </p:cNvSpPr>
          <p:nvPr>
            <p:ph type="ftr" sz="quarter" idx="11"/>
          </p:nvPr>
        </p:nvSpPr>
        <p:spPr/>
        <p:txBody>
          <a:bodyPr/>
          <a:lstStyle/>
          <a:p>
            <a:r>
              <a:rPr lang="en-US"/>
              <a:t>©2015 McGraw-Hill Education. All Rights Reserved.</a:t>
            </a:r>
            <a:endParaRPr lang="en-US" dirty="0"/>
          </a:p>
        </p:txBody>
      </p:sp>
      <p:sp>
        <p:nvSpPr>
          <p:cNvPr id="6" name="Slayt Numarası Yer Tutucusu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42061319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a:spLocks noGrp="1"/>
          </p:cNvSpPr>
          <p:nvPr>
            <p:ph type="sldNum" sz="quarter" idx="10"/>
          </p:nvPr>
        </p:nvSpPr>
        <p:spPr/>
        <p:txBody>
          <a:bodyPr/>
          <a:lstStyle>
            <a:lvl1pPr>
              <a:defRPr/>
            </a:lvl1pPr>
          </a:lstStyle>
          <a:p>
            <a:pPr>
              <a:defRPr/>
            </a:pPr>
            <a:fld id="{0B530E07-6537-4803-B81B-E3E82E5DF288}" type="slidenum">
              <a:rPr lang="en-US"/>
              <a:pPr>
                <a:defRPr/>
              </a:pPr>
              <a:t>‹#›</a:t>
            </a:fld>
            <a:endParaRPr lang="en-US"/>
          </a:p>
        </p:txBody>
      </p:sp>
      <p:sp>
        <p:nvSpPr>
          <p:cNvPr id="4" name="Date Placeholder 1"/>
          <p:cNvSpPr>
            <a:spLocks noGrp="1"/>
          </p:cNvSpPr>
          <p:nvPr>
            <p:ph type="dt" sz="quarter" idx="11"/>
          </p:nvPr>
        </p:nvSpPr>
        <p:spPr>
          <a:xfrm>
            <a:off x="457200" y="6477000"/>
            <a:ext cx="2133600" cy="365125"/>
          </a:xfrm>
          <a:prstGeom prst="rect">
            <a:avLst/>
          </a:prstGeom>
          <a:ln/>
        </p:spPr>
        <p:txBody>
          <a:bodyPr/>
          <a:lstStyle>
            <a:lvl1pPr>
              <a:defRPr/>
            </a:lvl1pPr>
          </a:lstStyle>
          <a:p>
            <a:pPr>
              <a:defRPr/>
            </a:pPr>
            <a:r>
              <a:rPr lang="en-US"/>
              <a:t>McGraw-Hill/Irwin</a:t>
            </a:r>
            <a:endParaRPr lang="en-US" dirty="0"/>
          </a:p>
        </p:txBody>
      </p:sp>
      <p:sp>
        <p:nvSpPr>
          <p:cNvPr id="5" name="Footer Placeholder 2"/>
          <p:cNvSpPr>
            <a:spLocks noGrp="1"/>
          </p:cNvSpPr>
          <p:nvPr>
            <p:ph type="ftr" sz="quarter" idx="12"/>
          </p:nvPr>
        </p:nvSpPr>
        <p:spPr>
          <a:xfrm>
            <a:off x="3124200" y="6356350"/>
            <a:ext cx="3352800" cy="365125"/>
          </a:xfrm>
          <a:prstGeom prst="rect">
            <a:avLst/>
          </a:prstGeom>
          <a:ln/>
        </p:spPr>
        <p:txBody>
          <a:bodyPr/>
          <a:lstStyle>
            <a:lvl1pPr>
              <a:defRPr/>
            </a:lvl1pPr>
          </a:lstStyle>
          <a:p>
            <a:pPr>
              <a:defRPr/>
            </a:pPr>
            <a:r>
              <a:rPr lang="en-US"/>
              <a:t>©2013 The McGraw-Hill Companies, All Rights Reserved</a:t>
            </a:r>
            <a:endParaRPr lang="en-US" dirty="0"/>
          </a:p>
        </p:txBody>
      </p:sp>
    </p:spTree>
    <p:extLst>
      <p:ext uri="{BB962C8B-B14F-4D97-AF65-F5344CB8AC3E}">
        <p14:creationId xmlns:p14="http://schemas.microsoft.com/office/powerpoint/2010/main" val="20854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086BCE4-E5DC-44A0-8DF4-E07D3A85C8BC}" type="datetimeFigureOut">
              <a:rPr lang="tr-TR" smtClean="0"/>
              <a:t>11.09.2023</a:t>
            </a:fld>
            <a:endParaRPr lang="tr-TR"/>
          </a:p>
        </p:txBody>
      </p:sp>
      <p:sp>
        <p:nvSpPr>
          <p:cNvPr id="5" name="Altbilgi Yer Tutucusu 4"/>
          <p:cNvSpPr>
            <a:spLocks noGrp="1"/>
          </p:cNvSpPr>
          <p:nvPr>
            <p:ph type="ftr" sz="quarter" idx="11"/>
          </p:nvPr>
        </p:nvSpPr>
        <p:spPr/>
        <p:txBody>
          <a:bodyPr/>
          <a:lstStyle/>
          <a:p>
            <a:r>
              <a:rPr lang="en-US"/>
              <a:t>©2015 McGraw-Hill Education. All Rights Reserved.</a:t>
            </a:r>
            <a:endParaRPr lang="en-US" dirty="0"/>
          </a:p>
        </p:txBody>
      </p:sp>
      <p:sp>
        <p:nvSpPr>
          <p:cNvPr id="6" name="Slayt Numarası Yer Tutucusu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60482352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086BCE4-E5DC-44A0-8DF4-E07D3A85C8BC}" type="datetimeFigureOut">
              <a:rPr lang="tr-TR" smtClean="0"/>
              <a:t>11.09.2023</a:t>
            </a:fld>
            <a:endParaRPr lang="tr-TR"/>
          </a:p>
        </p:txBody>
      </p:sp>
      <p:sp>
        <p:nvSpPr>
          <p:cNvPr id="5" name="Altbilgi Yer Tutucusu 4"/>
          <p:cNvSpPr>
            <a:spLocks noGrp="1"/>
          </p:cNvSpPr>
          <p:nvPr>
            <p:ph type="ftr" sz="quarter" idx="11"/>
          </p:nvPr>
        </p:nvSpPr>
        <p:spPr/>
        <p:txBody>
          <a:bodyPr/>
          <a:lstStyle/>
          <a:p>
            <a:r>
              <a:rPr lang="en-US"/>
              <a:t>©2015 McGraw-Hill Education. All Rights Reserved.</a:t>
            </a:r>
            <a:endParaRPr lang="en-US" dirty="0"/>
          </a:p>
        </p:txBody>
      </p:sp>
      <p:sp>
        <p:nvSpPr>
          <p:cNvPr id="6" name="Slayt Numarası Yer Tutucusu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142159475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086BCE4-E5DC-44A0-8DF4-E07D3A85C8BC}" type="datetimeFigureOut">
              <a:rPr lang="tr-TR" smtClean="0"/>
              <a:t>11.09.2023</a:t>
            </a:fld>
            <a:endParaRPr lang="tr-TR"/>
          </a:p>
        </p:txBody>
      </p:sp>
      <p:sp>
        <p:nvSpPr>
          <p:cNvPr id="6" name="Altbilgi Yer Tutucusu 5"/>
          <p:cNvSpPr>
            <a:spLocks noGrp="1"/>
          </p:cNvSpPr>
          <p:nvPr>
            <p:ph type="ftr" sz="quarter" idx="11"/>
          </p:nvPr>
        </p:nvSpPr>
        <p:spPr/>
        <p:txBody>
          <a:bodyPr/>
          <a:lstStyle/>
          <a:p>
            <a:r>
              <a:rPr lang="en-US"/>
              <a:t>©2015 McGraw-Hill Education. All Rights Reserved.</a:t>
            </a:r>
            <a:endParaRPr lang="en-US" dirty="0"/>
          </a:p>
        </p:txBody>
      </p:sp>
      <p:sp>
        <p:nvSpPr>
          <p:cNvPr id="7" name="Slayt Numarası Yer Tutucusu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55355568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086BCE4-E5DC-44A0-8DF4-E07D3A85C8BC}" type="datetimeFigureOut">
              <a:rPr lang="tr-TR" smtClean="0"/>
              <a:t>11.09.2023</a:t>
            </a:fld>
            <a:endParaRPr lang="tr-TR"/>
          </a:p>
        </p:txBody>
      </p:sp>
      <p:sp>
        <p:nvSpPr>
          <p:cNvPr id="8" name="Altbilgi Yer Tutucusu 7"/>
          <p:cNvSpPr>
            <a:spLocks noGrp="1"/>
          </p:cNvSpPr>
          <p:nvPr>
            <p:ph type="ftr" sz="quarter" idx="11"/>
          </p:nvPr>
        </p:nvSpPr>
        <p:spPr/>
        <p:txBody>
          <a:bodyPr/>
          <a:lstStyle/>
          <a:p>
            <a:r>
              <a:rPr lang="en-US"/>
              <a:t>©2015 McGraw-Hill Education. All Rights Reserved.</a:t>
            </a:r>
            <a:endParaRPr lang="en-US" dirty="0"/>
          </a:p>
        </p:txBody>
      </p:sp>
      <p:sp>
        <p:nvSpPr>
          <p:cNvPr id="9" name="Slayt Numarası Yer Tutucusu 8"/>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91076063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086BCE4-E5DC-44A0-8DF4-E07D3A85C8BC}" type="datetimeFigureOut">
              <a:rPr lang="tr-TR" smtClean="0"/>
              <a:t>11.09.2023</a:t>
            </a:fld>
            <a:endParaRPr lang="tr-TR"/>
          </a:p>
        </p:txBody>
      </p:sp>
      <p:sp>
        <p:nvSpPr>
          <p:cNvPr id="4" name="Altbilgi Yer Tutucusu 3"/>
          <p:cNvSpPr>
            <a:spLocks noGrp="1"/>
          </p:cNvSpPr>
          <p:nvPr>
            <p:ph type="ftr" sz="quarter" idx="11"/>
          </p:nvPr>
        </p:nvSpPr>
        <p:spPr/>
        <p:txBody>
          <a:bodyPr/>
          <a:lstStyle/>
          <a:p>
            <a:r>
              <a:rPr lang="en-US"/>
              <a:t>©2015 McGraw-Hill Education. All Rights Reserved.</a:t>
            </a:r>
            <a:endParaRPr lang="en-US" dirty="0"/>
          </a:p>
        </p:txBody>
      </p:sp>
      <p:sp>
        <p:nvSpPr>
          <p:cNvPr id="5" name="Slayt Numarası Yer Tutucusu 4"/>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65621860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086BCE4-E5DC-44A0-8DF4-E07D3A85C8BC}" type="datetimeFigureOut">
              <a:rPr lang="tr-TR" smtClean="0"/>
              <a:t>11.09.2023</a:t>
            </a:fld>
            <a:endParaRPr lang="tr-TR"/>
          </a:p>
        </p:txBody>
      </p:sp>
      <p:sp>
        <p:nvSpPr>
          <p:cNvPr id="3" name="Altbilgi Yer Tutucusu 2"/>
          <p:cNvSpPr>
            <a:spLocks noGrp="1"/>
          </p:cNvSpPr>
          <p:nvPr>
            <p:ph type="ftr" sz="quarter" idx="11"/>
          </p:nvPr>
        </p:nvSpPr>
        <p:spPr/>
        <p:txBody>
          <a:bodyPr/>
          <a:lstStyle/>
          <a:p>
            <a:r>
              <a:rPr lang="en-US"/>
              <a:t>©2015 McGraw-Hill Education. All Rights Reserved.</a:t>
            </a:r>
            <a:endParaRPr lang="en-US" dirty="0"/>
          </a:p>
        </p:txBody>
      </p:sp>
      <p:sp>
        <p:nvSpPr>
          <p:cNvPr id="4" name="Slayt Numarası Yer Tutucusu 3"/>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98200395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086BCE4-E5DC-44A0-8DF4-E07D3A85C8BC}" type="datetimeFigureOut">
              <a:rPr lang="tr-TR" smtClean="0"/>
              <a:t>11.09.2023</a:t>
            </a:fld>
            <a:endParaRPr lang="tr-TR"/>
          </a:p>
        </p:txBody>
      </p:sp>
      <p:sp>
        <p:nvSpPr>
          <p:cNvPr id="6" name="Altbilgi Yer Tutucusu 5"/>
          <p:cNvSpPr>
            <a:spLocks noGrp="1"/>
          </p:cNvSpPr>
          <p:nvPr>
            <p:ph type="ftr" sz="quarter" idx="11"/>
          </p:nvPr>
        </p:nvSpPr>
        <p:spPr/>
        <p:txBody>
          <a:bodyPr/>
          <a:lstStyle/>
          <a:p>
            <a:r>
              <a:rPr lang="en-US"/>
              <a:t>©2015 McGraw-Hill Education. All Rights Reserved.</a:t>
            </a:r>
            <a:endParaRPr lang="en-US" dirty="0"/>
          </a:p>
        </p:txBody>
      </p:sp>
      <p:sp>
        <p:nvSpPr>
          <p:cNvPr id="7" name="Slayt Numarası Yer Tutucusu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65941616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086BCE4-E5DC-44A0-8DF4-E07D3A85C8BC}" type="datetimeFigureOut">
              <a:rPr lang="tr-TR" smtClean="0"/>
              <a:t>11.09.2023</a:t>
            </a:fld>
            <a:endParaRPr lang="tr-TR"/>
          </a:p>
        </p:txBody>
      </p:sp>
      <p:sp>
        <p:nvSpPr>
          <p:cNvPr id="6" name="Altbilgi Yer Tutucusu 5"/>
          <p:cNvSpPr>
            <a:spLocks noGrp="1"/>
          </p:cNvSpPr>
          <p:nvPr>
            <p:ph type="ftr" sz="quarter" idx="11"/>
          </p:nvPr>
        </p:nvSpPr>
        <p:spPr/>
        <p:txBody>
          <a:bodyPr/>
          <a:lstStyle/>
          <a:p>
            <a:r>
              <a:rPr lang="en-US"/>
              <a:t>©2015 McGraw-Hill Education. All Rights Reserved.</a:t>
            </a:r>
            <a:endParaRPr lang="en-US" dirty="0"/>
          </a:p>
        </p:txBody>
      </p:sp>
      <p:sp>
        <p:nvSpPr>
          <p:cNvPr id="7" name="Slayt Numarası Yer Tutucusu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148792186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6BCE4-E5DC-44A0-8DF4-E07D3A85C8BC}" type="datetimeFigureOut">
              <a:rPr lang="tr-TR" smtClean="0"/>
              <a:t>11.09.2023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©2015 McGraw-Hill Education. All Rights Reserved.</a:t>
            </a:r>
            <a:endParaRPr lang="en-US"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E247-7E3D-4F38-A267-86CBA1DF41EF}" type="slidenum">
              <a:rPr lang="en-US" smtClean="0"/>
              <a:t>‹#›</a:t>
            </a:fld>
            <a:endParaRPr lang="en-US"/>
          </a:p>
        </p:txBody>
      </p:sp>
    </p:spTree>
    <p:extLst>
      <p:ext uri="{BB962C8B-B14F-4D97-AF65-F5344CB8AC3E}">
        <p14:creationId xmlns:p14="http://schemas.microsoft.com/office/powerpoint/2010/main" val="3092968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news.bbc.co.uk/1/hi/business/6425965.stm"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5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5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5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5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lstStyle/>
          <a:p>
            <a:r>
              <a:rPr lang="tr-TR" b="1" dirty="0"/>
              <a:t>ECON 205</a:t>
            </a:r>
            <a:br>
              <a:rPr lang="tr-TR" b="1" dirty="0"/>
            </a:br>
            <a:endParaRPr lang="en-US" b="1" dirty="0"/>
          </a:p>
        </p:txBody>
      </p:sp>
      <p:sp>
        <p:nvSpPr>
          <p:cNvPr id="3" name="Subtitle 2"/>
          <p:cNvSpPr>
            <a:spLocks noGrp="1"/>
          </p:cNvSpPr>
          <p:nvPr>
            <p:ph type="subTitle" idx="1"/>
          </p:nvPr>
        </p:nvSpPr>
        <p:spPr>
          <a:xfrm>
            <a:off x="1371600" y="2438400"/>
            <a:ext cx="6400800" cy="3124200"/>
          </a:xfrm>
        </p:spPr>
        <p:txBody>
          <a:bodyPr>
            <a:normAutofit/>
          </a:bodyPr>
          <a:lstStyle/>
          <a:p>
            <a:r>
              <a:rPr lang="en-US" sz="4400" b="1" dirty="0">
                <a:solidFill>
                  <a:prstClr val="black"/>
                </a:solidFill>
                <a:ea typeface="+mj-ea"/>
                <a:cs typeface="+mj-cs"/>
              </a:rPr>
              <a:t>Chapter 1</a:t>
            </a:r>
            <a:endParaRPr lang="tr-TR" sz="4400" b="1" dirty="0">
              <a:solidFill>
                <a:prstClr val="black"/>
              </a:solidFill>
              <a:ea typeface="+mj-ea"/>
              <a:cs typeface="+mj-cs"/>
            </a:endParaRPr>
          </a:p>
          <a:p>
            <a:endParaRPr lang="tr-TR" sz="4400" b="1" dirty="0">
              <a:solidFill>
                <a:prstClr val="black"/>
              </a:solidFill>
              <a:ea typeface="+mj-ea"/>
              <a:cs typeface="+mj-cs"/>
            </a:endParaRPr>
          </a:p>
          <a:p>
            <a:r>
              <a:rPr lang="tr-TR" sz="2400" b="1" dirty="0">
                <a:solidFill>
                  <a:prstClr val="black"/>
                </a:solidFill>
                <a:ea typeface="+mj-ea"/>
                <a:cs typeface="+mj-cs"/>
              </a:rPr>
              <a:t>Prof. Dr. Dilek TEMİZ </a:t>
            </a:r>
          </a:p>
          <a:p>
            <a:r>
              <a:rPr lang="tr-TR" sz="2400" b="1" dirty="0" err="1">
                <a:solidFill>
                  <a:prstClr val="black"/>
                </a:solidFill>
                <a:ea typeface="+mj-ea"/>
                <a:cs typeface="+mj-cs"/>
              </a:rPr>
              <a:t>Lecture</a:t>
            </a:r>
            <a:r>
              <a:rPr lang="tr-TR" sz="2400" b="1" dirty="0">
                <a:solidFill>
                  <a:prstClr val="black"/>
                </a:solidFill>
                <a:ea typeface="+mj-ea"/>
                <a:cs typeface="+mj-cs"/>
              </a:rPr>
              <a:t> </a:t>
            </a:r>
            <a:r>
              <a:rPr lang="tr-TR" sz="2400" b="1" dirty="0" err="1">
                <a:solidFill>
                  <a:prstClr val="black"/>
                </a:solidFill>
                <a:ea typeface="+mj-ea"/>
                <a:cs typeface="+mj-cs"/>
              </a:rPr>
              <a:t>Notes</a:t>
            </a:r>
            <a:endParaRPr lang="en-US" sz="2400" b="1" dirty="0"/>
          </a:p>
        </p:txBody>
      </p:sp>
    </p:spTree>
    <p:extLst>
      <p:ext uri="{BB962C8B-B14F-4D97-AF65-F5344CB8AC3E}">
        <p14:creationId xmlns:p14="http://schemas.microsoft.com/office/powerpoint/2010/main" val="194590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5187" name="Rectangle 3"/>
          <p:cNvSpPr>
            <a:spLocks noGrp="1" noChangeArrowheads="1"/>
          </p:cNvSpPr>
          <p:nvPr>
            <p:ph type="body" idx="4294967295"/>
          </p:nvPr>
        </p:nvSpPr>
        <p:spPr>
          <a:xfrm>
            <a:off x="914400" y="990600"/>
            <a:ext cx="8229600" cy="4525963"/>
          </a:xfrm>
        </p:spPr>
        <p:txBody>
          <a:bodyPr/>
          <a:lstStyle/>
          <a:p>
            <a:pPr marL="0" indent="0" eaLnBrk="1" hangingPunct="1">
              <a:lnSpc>
                <a:spcPct val="90000"/>
              </a:lnSpc>
              <a:buSzPct val="120000"/>
              <a:defRPr/>
            </a:pPr>
            <a:r>
              <a:rPr lang="en-US" altLang="en-US" dirty="0">
                <a:ea typeface="ＭＳ Ｐゴシック" pitchFamily="34" charset="-128"/>
              </a:rPr>
              <a:t>A Choice Is a Tradeoff</a:t>
            </a:r>
            <a:endParaRPr lang="en-US" altLang="en-US" dirty="0">
              <a:solidFill>
                <a:srgbClr val="1566B0"/>
              </a:solidFill>
              <a:ea typeface="ＭＳ Ｐゴシック" pitchFamily="34" charset="-128"/>
            </a:endParaRPr>
          </a:p>
          <a:p>
            <a:pPr marL="461963" lvl="1" indent="-4763" eaLnBrk="1" hangingPunct="1">
              <a:lnSpc>
                <a:spcPct val="90000"/>
              </a:lnSpc>
              <a:defRPr/>
            </a:pPr>
            <a:r>
              <a:rPr lang="en-US" altLang="en-US" dirty="0">
                <a:ea typeface="ＭＳ Ｐゴシック" pitchFamily="34" charset="-128"/>
              </a:rPr>
              <a:t>Because we face scarcity we must make choices.</a:t>
            </a:r>
          </a:p>
          <a:p>
            <a:pPr marL="461963" lvl="1" indent="-4763" eaLnBrk="1" hangingPunct="1">
              <a:lnSpc>
                <a:spcPct val="90000"/>
              </a:lnSpc>
              <a:buClr>
                <a:srgbClr val="3333CC"/>
              </a:buClr>
              <a:defRPr/>
            </a:pPr>
            <a:r>
              <a:rPr lang="en-US" altLang="en-US" dirty="0">
                <a:ea typeface="ＭＳ Ｐゴシック" pitchFamily="34" charset="-128"/>
              </a:rPr>
              <a:t>To make a choice we select from alternatives.</a:t>
            </a:r>
          </a:p>
          <a:p>
            <a:pPr marL="461963" lvl="1" indent="-4763" eaLnBrk="1" hangingPunct="1">
              <a:lnSpc>
                <a:spcPct val="90000"/>
              </a:lnSpc>
              <a:buClr>
                <a:srgbClr val="3333CC"/>
              </a:buClr>
              <a:defRPr/>
            </a:pPr>
            <a:r>
              <a:rPr lang="en-AU" altLang="en-US" dirty="0">
                <a:ea typeface="ＭＳ Ｐゴシック" pitchFamily="34" charset="-128"/>
              </a:rPr>
              <a:t>Whatever choice you make, you could have chosen something </a:t>
            </a:r>
            <a:r>
              <a:rPr lang="en-US" altLang="en-US" dirty="0">
                <a:ea typeface="ＭＳ Ｐゴシック" pitchFamily="34" charset="-128"/>
              </a:rPr>
              <a:t>else.</a:t>
            </a:r>
          </a:p>
          <a:p>
            <a:pPr marL="461963" lvl="1" indent="-4763" eaLnBrk="1" hangingPunct="1">
              <a:lnSpc>
                <a:spcPct val="90000"/>
              </a:lnSpc>
              <a:buClr>
                <a:srgbClr val="3333CC"/>
              </a:buClr>
              <a:defRPr/>
            </a:pPr>
            <a:r>
              <a:rPr lang="en-AU" altLang="en-US" dirty="0">
                <a:ea typeface="ＭＳ Ｐゴシック" pitchFamily="34" charset="-128"/>
              </a:rPr>
              <a:t>You can think about your choices as </a:t>
            </a:r>
            <a:r>
              <a:rPr lang="en-AU" altLang="en-US" dirty="0" err="1">
                <a:ea typeface="ＭＳ Ｐゴシック" pitchFamily="34" charset="-128"/>
              </a:rPr>
              <a:t>tradeoffs</a:t>
            </a:r>
            <a:r>
              <a:rPr lang="en-AU" altLang="en-US" dirty="0">
                <a:ea typeface="ＭＳ Ｐゴシック" pitchFamily="34" charset="-128"/>
              </a:rPr>
              <a:t>. </a:t>
            </a:r>
          </a:p>
          <a:p>
            <a:pPr marL="461963" lvl="1" indent="-4763" eaLnBrk="1" hangingPunct="1">
              <a:lnSpc>
                <a:spcPct val="90000"/>
              </a:lnSpc>
              <a:buClr>
                <a:srgbClr val="3333CC"/>
              </a:buClr>
              <a:defRPr/>
            </a:pPr>
            <a:r>
              <a:rPr lang="en-AU" altLang="en-US" dirty="0">
                <a:ea typeface="ＭＳ Ｐゴシック" pitchFamily="34" charset="-128"/>
              </a:rPr>
              <a:t>A </a:t>
            </a:r>
            <a:r>
              <a:rPr lang="en-AU" altLang="en-US" b="1" dirty="0" err="1">
                <a:solidFill>
                  <a:srgbClr val="FF0000"/>
                </a:solidFill>
                <a:ea typeface="ＭＳ Ｐゴシック" pitchFamily="34" charset="-128"/>
              </a:rPr>
              <a:t>tradeoff</a:t>
            </a:r>
            <a:r>
              <a:rPr lang="en-AU" altLang="en-US" dirty="0">
                <a:solidFill>
                  <a:srgbClr val="FF0000"/>
                </a:solidFill>
                <a:ea typeface="ＭＳ Ｐゴシック" pitchFamily="34" charset="-128"/>
              </a:rPr>
              <a:t> </a:t>
            </a:r>
            <a:r>
              <a:rPr lang="en-AU" altLang="en-US" dirty="0">
                <a:ea typeface="ＭＳ Ｐゴシック" pitchFamily="34" charset="-128"/>
              </a:rPr>
              <a:t>is an exchange—giving up one thing to get something else</a:t>
            </a:r>
            <a:r>
              <a:rPr lang="en-US" altLang="en-US" dirty="0">
                <a:ea typeface="ＭＳ Ｐゴシック" pitchFamily="34" charset="-128"/>
              </a:rPr>
              <a:t>.</a:t>
            </a:r>
            <a:endParaRPr lang="en-CA" altLang="en-US" dirty="0">
              <a:ea typeface="ＭＳ Ｐゴシック" pitchFamily="34" charset="-128"/>
            </a:endParaRPr>
          </a:p>
        </p:txBody>
      </p:sp>
    </p:spTree>
    <p:extLst>
      <p:ext uri="{BB962C8B-B14F-4D97-AF65-F5344CB8AC3E}">
        <p14:creationId xmlns:p14="http://schemas.microsoft.com/office/powerpoint/2010/main" val="2644288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5187">
                                            <p:txEl>
                                              <p:pRg st="1" end="1"/>
                                            </p:txEl>
                                          </p:spTgt>
                                        </p:tgtEl>
                                        <p:attrNameLst>
                                          <p:attrName>style.visibility</p:attrName>
                                        </p:attrNameLst>
                                      </p:cBhvr>
                                      <p:to>
                                        <p:strVal val="visible"/>
                                      </p:to>
                                    </p:set>
                                    <p:animEffect transition="in" filter="wipe(left)">
                                      <p:cBhvr>
                                        <p:cTn id="7" dur="500"/>
                                        <p:tgtEl>
                                          <p:spTgt spid="6051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5187">
                                            <p:txEl>
                                              <p:pRg st="2" end="2"/>
                                            </p:txEl>
                                          </p:spTgt>
                                        </p:tgtEl>
                                        <p:attrNameLst>
                                          <p:attrName>style.visibility</p:attrName>
                                        </p:attrNameLst>
                                      </p:cBhvr>
                                      <p:to>
                                        <p:strVal val="visible"/>
                                      </p:to>
                                    </p:set>
                                    <p:animEffect transition="in" filter="wipe(left)">
                                      <p:cBhvr>
                                        <p:cTn id="12" dur="500"/>
                                        <p:tgtEl>
                                          <p:spTgt spid="6051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5187">
                                            <p:txEl>
                                              <p:pRg st="3" end="3"/>
                                            </p:txEl>
                                          </p:spTgt>
                                        </p:tgtEl>
                                        <p:attrNameLst>
                                          <p:attrName>style.visibility</p:attrName>
                                        </p:attrNameLst>
                                      </p:cBhvr>
                                      <p:to>
                                        <p:strVal val="visible"/>
                                      </p:to>
                                    </p:set>
                                    <p:animEffect transition="in" filter="wipe(left)">
                                      <p:cBhvr>
                                        <p:cTn id="17" dur="500"/>
                                        <p:tgtEl>
                                          <p:spTgt spid="6051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5187">
                                            <p:txEl>
                                              <p:pRg st="4" end="4"/>
                                            </p:txEl>
                                          </p:spTgt>
                                        </p:tgtEl>
                                        <p:attrNameLst>
                                          <p:attrName>style.visibility</p:attrName>
                                        </p:attrNameLst>
                                      </p:cBhvr>
                                      <p:to>
                                        <p:strVal val="visible"/>
                                      </p:to>
                                    </p:set>
                                    <p:animEffect transition="in" filter="wipe(left)">
                                      <p:cBhvr>
                                        <p:cTn id="22" dur="500"/>
                                        <p:tgtEl>
                                          <p:spTgt spid="60518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5187">
                                            <p:txEl>
                                              <p:pRg st="5" end="5"/>
                                            </p:txEl>
                                          </p:spTgt>
                                        </p:tgtEl>
                                        <p:attrNameLst>
                                          <p:attrName>style.visibility</p:attrName>
                                        </p:attrNameLst>
                                      </p:cBhvr>
                                      <p:to>
                                        <p:strVal val="visible"/>
                                      </p:to>
                                    </p:set>
                                    <p:animEffect transition="in" filter="wipe(left)">
                                      <p:cBhvr>
                                        <p:cTn id="27" dur="500"/>
                                        <p:tgtEl>
                                          <p:spTgt spid="6051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1" name="Rectangle 3"/>
          <p:cNvSpPr>
            <a:spLocks noGrp="1" noChangeArrowheads="1"/>
          </p:cNvSpPr>
          <p:nvPr>
            <p:ph idx="1"/>
          </p:nvPr>
        </p:nvSpPr>
        <p:spPr>
          <a:xfrm>
            <a:off x="533400" y="1066800"/>
            <a:ext cx="8229600" cy="4525963"/>
          </a:xfrm>
        </p:spPr>
        <p:txBody>
          <a:bodyPr>
            <a:normAutofit lnSpcReduction="10000"/>
          </a:bodyPr>
          <a:lstStyle/>
          <a:p>
            <a:pPr marL="404813" indent="-404813" eaLnBrk="1" hangingPunct="1">
              <a:buSzPct val="120000"/>
              <a:defRPr/>
            </a:pPr>
            <a:r>
              <a:rPr lang="en-US" altLang="en-US" dirty="0">
                <a:ea typeface="ＭＳ Ｐゴシック" pitchFamily="34" charset="-128"/>
              </a:rPr>
              <a:t>Cost: What You </a:t>
            </a:r>
            <a:r>
              <a:rPr lang="en-US" altLang="en-US" i="1" dirty="0">
                <a:ea typeface="ＭＳ Ｐゴシック" pitchFamily="34" charset="-128"/>
              </a:rPr>
              <a:t>Must </a:t>
            </a:r>
            <a:r>
              <a:rPr lang="en-US" altLang="en-US" dirty="0">
                <a:ea typeface="ＭＳ Ｐゴシック" pitchFamily="34" charset="-128"/>
              </a:rPr>
              <a:t>Give Up</a:t>
            </a:r>
            <a:endParaRPr lang="en-US" altLang="en-US" dirty="0">
              <a:solidFill>
                <a:srgbClr val="1566B0"/>
              </a:solidFill>
              <a:ea typeface="ＭＳ Ｐゴシック" pitchFamily="34" charset="-128"/>
            </a:endParaRPr>
          </a:p>
          <a:p>
            <a:pPr marL="923925" lvl="2" indent="-9525" eaLnBrk="1" hangingPunct="1">
              <a:buClr>
                <a:srgbClr val="3333CC"/>
              </a:buClr>
              <a:buFontTx/>
              <a:buNone/>
              <a:defRPr/>
            </a:pPr>
            <a:r>
              <a:rPr lang="en-US" altLang="en-US" sz="2600" b="1" dirty="0">
                <a:solidFill>
                  <a:srgbClr val="FF0000"/>
                </a:solidFill>
                <a:ea typeface="ＭＳ Ｐゴシック" pitchFamily="34" charset="-128"/>
              </a:rPr>
              <a:t>Opportunity cost</a:t>
            </a:r>
            <a:r>
              <a:rPr lang="en-US" altLang="en-US" dirty="0">
                <a:solidFill>
                  <a:srgbClr val="E50030"/>
                </a:solidFill>
                <a:ea typeface="ＭＳ Ｐゴシック" pitchFamily="34" charset="-128"/>
              </a:rPr>
              <a:t> </a:t>
            </a:r>
            <a:r>
              <a:rPr lang="en-US" altLang="en-US" dirty="0">
                <a:ea typeface="ＭＳ Ｐゴシック" pitchFamily="34" charset="-128"/>
              </a:rPr>
              <a:t>is the best thing that you </a:t>
            </a:r>
            <a:r>
              <a:rPr lang="en-US" altLang="en-US" i="1" dirty="0">
                <a:ea typeface="ＭＳ Ｐゴシック" pitchFamily="34" charset="-128"/>
              </a:rPr>
              <a:t>must</a:t>
            </a:r>
            <a:r>
              <a:rPr lang="en-US" altLang="en-US" dirty="0">
                <a:ea typeface="ＭＳ Ｐゴシック" pitchFamily="34" charset="-128"/>
              </a:rPr>
              <a:t> give up to get something—the highest-valued alternative forgone.</a:t>
            </a:r>
          </a:p>
          <a:p>
            <a:pPr marL="404813" indent="-404813" eaLnBrk="1" hangingPunct="1">
              <a:buSzPct val="120000"/>
              <a:defRPr/>
            </a:pPr>
            <a:r>
              <a:rPr lang="en-US" altLang="en-US" dirty="0">
                <a:ea typeface="ＭＳ Ｐゴシック" pitchFamily="34" charset="-128"/>
              </a:rPr>
              <a:t>Benefit: What You Gain</a:t>
            </a:r>
          </a:p>
          <a:p>
            <a:pPr marL="576263" lvl="1" indent="61913" eaLnBrk="1" hangingPunct="1">
              <a:spcAft>
                <a:spcPct val="50000"/>
              </a:spcAft>
              <a:defRPr/>
            </a:pPr>
            <a:r>
              <a:rPr lang="en-US" altLang="en-US" sz="2600" b="1" dirty="0">
                <a:solidFill>
                  <a:srgbClr val="FF0000"/>
                </a:solidFill>
                <a:ea typeface="ＭＳ Ｐゴシック" pitchFamily="34" charset="-128"/>
              </a:rPr>
              <a:t>Benefit </a:t>
            </a:r>
            <a:r>
              <a:rPr lang="en-US" altLang="en-US" dirty="0">
                <a:ea typeface="ＭＳ Ｐゴシック" pitchFamily="34" charset="-128"/>
              </a:rPr>
              <a:t>is the gain or pleasure that something brings</a:t>
            </a:r>
            <a:r>
              <a:rPr lang="en-US" altLang="en-US" sz="2000" dirty="0">
                <a:ea typeface="ＭＳ Ｐゴシック" pitchFamily="34" charset="-128"/>
              </a:rPr>
              <a:t>.</a:t>
            </a:r>
          </a:p>
          <a:p>
            <a:pPr marL="576263" lvl="1" indent="61913" eaLnBrk="1" hangingPunct="1">
              <a:spcAft>
                <a:spcPct val="50000"/>
              </a:spcAft>
              <a:defRPr/>
            </a:pPr>
            <a:r>
              <a:rPr lang="en-US" altLang="en-US" dirty="0">
                <a:solidFill>
                  <a:srgbClr val="000000"/>
                </a:solidFill>
                <a:ea typeface="ＭＳ Ｐゴシック" pitchFamily="34" charset="-128"/>
              </a:rPr>
              <a:t>Benefit is measured by what you are </a:t>
            </a:r>
            <a:r>
              <a:rPr lang="en-US" altLang="en-US" i="1" dirty="0">
                <a:solidFill>
                  <a:srgbClr val="000000"/>
                </a:solidFill>
                <a:ea typeface="ＭＳ Ｐゴシック" pitchFamily="34" charset="-128"/>
              </a:rPr>
              <a:t>willing to give up.</a:t>
            </a:r>
          </a:p>
          <a:p>
            <a:pPr marL="923925" lvl="2" indent="-9525" eaLnBrk="1" hangingPunct="1">
              <a:buClr>
                <a:srgbClr val="3333CC"/>
              </a:buClr>
              <a:buFontTx/>
              <a:buNone/>
              <a:defRPr/>
            </a:pPr>
            <a:endParaRPr lang="en-US" altLang="en-US" dirty="0">
              <a:ea typeface="ＭＳ Ｐゴシック" pitchFamily="34" charset="-128"/>
            </a:endParaRPr>
          </a:p>
          <a:p>
            <a:pPr marL="923925" lvl="2" indent="-9525" eaLnBrk="1" hangingPunct="1">
              <a:buClr>
                <a:srgbClr val="3333CC"/>
              </a:buClr>
              <a:buFontTx/>
              <a:buNone/>
              <a:defRPr/>
            </a:pPr>
            <a:endParaRPr lang="en-CA" altLang="en-US" dirty="0">
              <a:ea typeface="ＭＳ Ｐゴシック" pitchFamily="34" charset="-128"/>
            </a:endParaRPr>
          </a:p>
        </p:txBody>
      </p:sp>
    </p:spTree>
    <p:extLst>
      <p:ext uri="{BB962C8B-B14F-4D97-AF65-F5344CB8AC3E}">
        <p14:creationId xmlns:p14="http://schemas.microsoft.com/office/powerpoint/2010/main" val="1297536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wipe(left)">
                                      <p:cBhvr>
                                        <p:cTn id="7" dur="500"/>
                                        <p:tgtEl>
                                          <p:spTgt spid="283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3651">
                                            <p:txEl>
                                              <p:pRg st="1" end="1"/>
                                            </p:txEl>
                                          </p:spTgt>
                                        </p:tgtEl>
                                        <p:attrNameLst>
                                          <p:attrName>style.visibility</p:attrName>
                                        </p:attrNameLst>
                                      </p:cBhvr>
                                      <p:to>
                                        <p:strVal val="visible"/>
                                      </p:to>
                                    </p:set>
                                    <p:animEffect transition="in" filter="wipe(left)">
                                      <p:cBhvr>
                                        <p:cTn id="12" dur="500"/>
                                        <p:tgtEl>
                                          <p:spTgt spid="283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3651">
                                            <p:txEl>
                                              <p:pRg st="2" end="2"/>
                                            </p:txEl>
                                          </p:spTgt>
                                        </p:tgtEl>
                                        <p:attrNameLst>
                                          <p:attrName>style.visibility</p:attrName>
                                        </p:attrNameLst>
                                      </p:cBhvr>
                                      <p:to>
                                        <p:strVal val="visible"/>
                                      </p:to>
                                    </p:set>
                                    <p:animEffect transition="in" filter="wipe(left)">
                                      <p:cBhvr>
                                        <p:cTn id="17" dur="500"/>
                                        <p:tgtEl>
                                          <p:spTgt spid="283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3651">
                                            <p:txEl>
                                              <p:pRg st="3" end="3"/>
                                            </p:txEl>
                                          </p:spTgt>
                                        </p:tgtEl>
                                        <p:attrNameLst>
                                          <p:attrName>style.visibility</p:attrName>
                                        </p:attrNameLst>
                                      </p:cBhvr>
                                      <p:to>
                                        <p:strVal val="visible"/>
                                      </p:to>
                                    </p:set>
                                    <p:animEffect transition="in" filter="wipe(left)">
                                      <p:cBhvr>
                                        <p:cTn id="22" dur="500"/>
                                        <p:tgtEl>
                                          <p:spTgt spid="283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3651">
                                            <p:txEl>
                                              <p:pRg st="4" end="4"/>
                                            </p:txEl>
                                          </p:spTgt>
                                        </p:tgtEl>
                                        <p:attrNameLst>
                                          <p:attrName>style.visibility</p:attrName>
                                        </p:attrNameLst>
                                      </p:cBhvr>
                                      <p:to>
                                        <p:strVal val="visible"/>
                                      </p:to>
                                    </p:set>
                                    <p:animEffect transition="in" filter="wipe(left)">
                                      <p:cBhvr>
                                        <p:cTn id="27" dur="500"/>
                                        <p:tgtEl>
                                          <p:spTgt spid="283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5187" name="Rectangle 3"/>
          <p:cNvSpPr>
            <a:spLocks noGrp="1" noChangeArrowheads="1"/>
          </p:cNvSpPr>
          <p:nvPr>
            <p:ph idx="1"/>
          </p:nvPr>
        </p:nvSpPr>
        <p:spPr/>
        <p:txBody>
          <a:bodyPr/>
          <a:lstStyle/>
          <a:p>
            <a:pPr marL="0" indent="0" eaLnBrk="1" hangingPunct="1">
              <a:lnSpc>
                <a:spcPct val="90000"/>
              </a:lnSpc>
              <a:buSzPct val="120000"/>
              <a:buFont typeface="Webdings" charset="0"/>
              <a:buChar char="&lt;"/>
              <a:defRPr/>
            </a:pPr>
            <a:r>
              <a:rPr lang="en-US">
                <a:cs typeface="+mn-cs"/>
              </a:rPr>
              <a:t>Rational Choice</a:t>
            </a:r>
            <a:endParaRPr lang="en-US">
              <a:solidFill>
                <a:srgbClr val="1566B0"/>
              </a:solidFill>
              <a:cs typeface="+mn-cs"/>
            </a:endParaRPr>
          </a:p>
          <a:p>
            <a:pPr marL="461963" lvl="1" indent="-4763" eaLnBrk="1" hangingPunct="1">
              <a:lnSpc>
                <a:spcPct val="90000"/>
              </a:lnSpc>
              <a:defRPr/>
            </a:pPr>
            <a:r>
              <a:rPr lang="en-US"/>
              <a:t>A </a:t>
            </a:r>
            <a:r>
              <a:rPr lang="en-US" sz="2600" b="1">
                <a:solidFill>
                  <a:srgbClr val="FF0000"/>
                </a:solidFill>
              </a:rPr>
              <a:t>rational choice</a:t>
            </a:r>
            <a:r>
              <a:rPr lang="en-US">
                <a:solidFill>
                  <a:srgbClr val="E50030"/>
                </a:solidFill>
              </a:rPr>
              <a:t> </a:t>
            </a:r>
            <a:r>
              <a:rPr lang="en-US"/>
              <a:t>is a choice that uses the available resources to best achieve the objective of the person making the choice.</a:t>
            </a:r>
          </a:p>
          <a:p>
            <a:pPr marL="461963" lvl="1" indent="-4763" eaLnBrk="1" hangingPunct="1">
              <a:lnSpc>
                <a:spcPct val="90000"/>
              </a:lnSpc>
              <a:buClr>
                <a:srgbClr val="3333CC"/>
              </a:buClr>
              <a:defRPr/>
            </a:pPr>
            <a:r>
              <a:rPr lang="en-US"/>
              <a:t>We make rational choices by comparing </a:t>
            </a:r>
            <a:r>
              <a:rPr lang="en-US" i="1"/>
              <a:t>costs</a:t>
            </a:r>
            <a:r>
              <a:rPr lang="en-US"/>
              <a:t> and </a:t>
            </a:r>
            <a:r>
              <a:rPr lang="en-US" i="1"/>
              <a:t>benefits</a:t>
            </a:r>
            <a:r>
              <a:rPr lang="en-US"/>
              <a:t>.</a:t>
            </a:r>
            <a:endParaRPr lang="en-CA"/>
          </a:p>
        </p:txBody>
      </p:sp>
    </p:spTree>
    <p:extLst>
      <p:ext uri="{BB962C8B-B14F-4D97-AF65-F5344CB8AC3E}">
        <p14:creationId xmlns:p14="http://schemas.microsoft.com/office/powerpoint/2010/main" val="1674044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5187">
                                            <p:txEl>
                                              <p:pRg st="1" end="1"/>
                                            </p:txEl>
                                          </p:spTgt>
                                        </p:tgtEl>
                                        <p:attrNameLst>
                                          <p:attrName>style.visibility</p:attrName>
                                        </p:attrNameLst>
                                      </p:cBhvr>
                                      <p:to>
                                        <p:strVal val="visible"/>
                                      </p:to>
                                    </p:set>
                                    <p:animEffect transition="in" filter="wipe(left)">
                                      <p:cBhvr>
                                        <p:cTn id="7" dur="500"/>
                                        <p:tgtEl>
                                          <p:spTgt spid="6051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5187">
                                            <p:txEl>
                                              <p:pRg st="2" end="2"/>
                                            </p:txEl>
                                          </p:spTgt>
                                        </p:tgtEl>
                                        <p:attrNameLst>
                                          <p:attrName>style.visibility</p:attrName>
                                        </p:attrNameLst>
                                      </p:cBhvr>
                                      <p:to>
                                        <p:strVal val="visible"/>
                                      </p:to>
                                    </p:set>
                                    <p:animEffect transition="in" filter="wipe(left)">
                                      <p:cBhvr>
                                        <p:cTn id="12" dur="500"/>
                                        <p:tgtEl>
                                          <p:spTgt spid="605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5"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5699" name="Rectangle 3"/>
          <p:cNvSpPr>
            <a:spLocks noGrp="1" noChangeArrowheads="1"/>
          </p:cNvSpPr>
          <p:nvPr>
            <p:ph idx="1"/>
          </p:nvPr>
        </p:nvSpPr>
        <p:spPr>
          <a:xfrm>
            <a:off x="304800" y="838200"/>
            <a:ext cx="8534400" cy="4572000"/>
          </a:xfrm>
        </p:spPr>
        <p:txBody>
          <a:bodyPr>
            <a:normAutofit lnSpcReduction="10000"/>
          </a:bodyPr>
          <a:lstStyle/>
          <a:p>
            <a:pPr marL="465138" lvl="1" eaLnBrk="1" hangingPunct="1">
              <a:tabLst>
                <a:tab pos="509588" algn="l"/>
              </a:tabLst>
              <a:defRPr/>
            </a:pPr>
            <a:r>
              <a:rPr lang="en-US" b="1" dirty="0">
                <a:solidFill>
                  <a:srgbClr val="FF0000"/>
                </a:solidFill>
              </a:rPr>
              <a:t>Marginal cost</a:t>
            </a:r>
            <a:r>
              <a:rPr lang="en-US" dirty="0"/>
              <a:t> is the opportunity cost of a one-unit increase in an activity.</a:t>
            </a:r>
          </a:p>
          <a:p>
            <a:pPr marL="465138" lvl="1" eaLnBrk="1" hangingPunct="1">
              <a:tabLst>
                <a:tab pos="509588" algn="l"/>
              </a:tabLst>
              <a:defRPr/>
            </a:pPr>
            <a:r>
              <a:rPr lang="en-US" dirty="0"/>
              <a:t>The marginal cost of </a:t>
            </a:r>
            <a:r>
              <a:rPr lang="en-AU" dirty="0"/>
              <a:t>something is what you </a:t>
            </a:r>
            <a:r>
              <a:rPr lang="en-AU" i="1" dirty="0"/>
              <a:t>must </a:t>
            </a:r>
            <a:r>
              <a:rPr lang="en-AU" dirty="0"/>
              <a:t>give up to get </a:t>
            </a:r>
            <a:r>
              <a:rPr lang="en-AU" i="1" dirty="0"/>
              <a:t>one additional </a:t>
            </a:r>
            <a:r>
              <a:rPr lang="en-AU" dirty="0"/>
              <a:t>unit of it.</a:t>
            </a:r>
            <a:endParaRPr lang="en-US" dirty="0"/>
          </a:p>
          <a:p>
            <a:pPr marL="0" indent="0" eaLnBrk="1" hangingPunct="1">
              <a:buFont typeface="Webdings" charset="0"/>
              <a:buNone/>
              <a:tabLst>
                <a:tab pos="509588" algn="l"/>
              </a:tabLst>
              <a:defRPr/>
            </a:pPr>
            <a:r>
              <a:rPr lang="en-US" sz="2400" dirty="0">
                <a:cs typeface="+mn-cs"/>
              </a:rPr>
              <a:t>	</a:t>
            </a:r>
          </a:p>
          <a:p>
            <a:pPr marL="465138" lvl="1" eaLnBrk="1" hangingPunct="1">
              <a:tabLst>
                <a:tab pos="509588" algn="l"/>
              </a:tabLst>
              <a:defRPr/>
            </a:pPr>
            <a:r>
              <a:rPr lang="en-US" b="1" dirty="0">
                <a:solidFill>
                  <a:srgbClr val="FF0000"/>
                </a:solidFill>
              </a:rPr>
              <a:t>Marginal benefit</a:t>
            </a:r>
            <a:r>
              <a:rPr lang="en-US" dirty="0"/>
              <a:t> is what you gain when you get one more unit of something. </a:t>
            </a:r>
          </a:p>
          <a:p>
            <a:pPr marL="465138" lvl="1" eaLnBrk="1" hangingPunct="1">
              <a:tabLst>
                <a:tab pos="509588" algn="l"/>
              </a:tabLst>
              <a:defRPr/>
            </a:pPr>
            <a:r>
              <a:rPr lang="en-US" dirty="0"/>
              <a:t>The </a:t>
            </a:r>
            <a:r>
              <a:rPr lang="en-AU" dirty="0"/>
              <a:t>marginal benefit of something is </a:t>
            </a:r>
            <a:r>
              <a:rPr lang="en-AU" i="1" dirty="0"/>
              <a:t>measured </a:t>
            </a:r>
            <a:r>
              <a:rPr lang="en-AU" dirty="0"/>
              <a:t>by what you </a:t>
            </a:r>
            <a:r>
              <a:rPr lang="en-AU" i="1" dirty="0"/>
              <a:t>are willing </a:t>
            </a:r>
            <a:r>
              <a:rPr lang="en-AU" dirty="0"/>
              <a:t>to give up to get </a:t>
            </a:r>
            <a:r>
              <a:rPr lang="en-AU" i="1" dirty="0"/>
              <a:t>one additional </a:t>
            </a:r>
            <a:r>
              <a:rPr lang="en-AU" dirty="0"/>
              <a:t>unit of it.</a:t>
            </a:r>
            <a:endParaRPr lang="en-US" dirty="0"/>
          </a:p>
        </p:txBody>
      </p:sp>
    </p:spTree>
    <p:extLst>
      <p:ext uri="{BB962C8B-B14F-4D97-AF65-F5344CB8AC3E}">
        <p14:creationId xmlns:p14="http://schemas.microsoft.com/office/powerpoint/2010/main" val="759027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animEffect transition="in" filter="wipe(left)">
                                      <p:cBhvr>
                                        <p:cTn id="7" dur="500"/>
                                        <p:tgtEl>
                                          <p:spTgt spid="285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5699">
                                            <p:txEl>
                                              <p:pRg st="1" end="1"/>
                                            </p:txEl>
                                          </p:spTgt>
                                        </p:tgtEl>
                                        <p:attrNameLst>
                                          <p:attrName>style.visibility</p:attrName>
                                        </p:attrNameLst>
                                      </p:cBhvr>
                                      <p:to>
                                        <p:strVal val="visible"/>
                                      </p:to>
                                    </p:set>
                                    <p:animEffect transition="in" filter="wipe(left)">
                                      <p:cBhvr>
                                        <p:cTn id="12" dur="500"/>
                                        <p:tgtEl>
                                          <p:spTgt spid="285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5699">
                                            <p:txEl>
                                              <p:pRg st="2" end="2"/>
                                            </p:txEl>
                                          </p:spTgt>
                                        </p:tgtEl>
                                        <p:attrNameLst>
                                          <p:attrName>style.visibility</p:attrName>
                                        </p:attrNameLst>
                                      </p:cBhvr>
                                      <p:to>
                                        <p:strVal val="visible"/>
                                      </p:to>
                                    </p:set>
                                    <p:animEffect transition="in" filter="wipe(left)">
                                      <p:cBhvr>
                                        <p:cTn id="17" dur="500"/>
                                        <p:tgtEl>
                                          <p:spTgt spid="285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5699">
                                            <p:txEl>
                                              <p:pRg st="3" end="3"/>
                                            </p:txEl>
                                          </p:spTgt>
                                        </p:tgtEl>
                                        <p:attrNameLst>
                                          <p:attrName>style.visibility</p:attrName>
                                        </p:attrNameLst>
                                      </p:cBhvr>
                                      <p:to>
                                        <p:strVal val="visible"/>
                                      </p:to>
                                    </p:set>
                                    <p:animEffect transition="in" filter="wipe(left)">
                                      <p:cBhvr>
                                        <p:cTn id="22" dur="500"/>
                                        <p:tgtEl>
                                          <p:spTgt spid="285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5699">
                                            <p:txEl>
                                              <p:pRg st="4" end="4"/>
                                            </p:txEl>
                                          </p:spTgt>
                                        </p:tgtEl>
                                        <p:attrNameLst>
                                          <p:attrName>style.visibility</p:attrName>
                                        </p:attrNameLst>
                                      </p:cBhvr>
                                      <p:to>
                                        <p:strVal val="visible"/>
                                      </p:to>
                                    </p:set>
                                    <p:animEffect transition="in" filter="wipe(left)">
                                      <p:cBhvr>
                                        <p:cTn id="27" dur="500"/>
                                        <p:tgtEl>
                                          <p:spTgt spid="285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9283" name="Rectangle 3"/>
          <p:cNvSpPr>
            <a:spLocks noGrp="1" noChangeArrowheads="1"/>
          </p:cNvSpPr>
          <p:nvPr>
            <p:ph idx="1"/>
          </p:nvPr>
        </p:nvSpPr>
        <p:spPr>
          <a:xfrm>
            <a:off x="457200" y="1066800"/>
            <a:ext cx="8229600" cy="4525963"/>
          </a:xfrm>
        </p:spPr>
        <p:txBody>
          <a:bodyPr/>
          <a:lstStyle/>
          <a:p>
            <a:pPr marL="0" indent="0" eaLnBrk="1" hangingPunct="1">
              <a:buFont typeface="Webdings" pitchFamily="18" charset="2"/>
              <a:buNone/>
              <a:tabLst>
                <a:tab pos="465138" algn="l"/>
              </a:tabLst>
              <a:defRPr/>
            </a:pPr>
            <a:r>
              <a:rPr lang="en-US" altLang="en-US" sz="2600" dirty="0">
                <a:ea typeface="ＭＳ Ｐゴシック" pitchFamily="34" charset="-128"/>
              </a:rPr>
              <a:t>	Making a Rational Choice</a:t>
            </a:r>
          </a:p>
          <a:p>
            <a:pPr marL="404813" lvl="1" eaLnBrk="1" hangingPunct="1">
              <a:tabLst>
                <a:tab pos="465138" algn="l"/>
              </a:tabLst>
              <a:defRPr/>
            </a:pPr>
            <a:r>
              <a:rPr lang="en-US" altLang="en-US" dirty="0">
                <a:ea typeface="ＭＳ Ｐゴシック" pitchFamily="34" charset="-128"/>
              </a:rPr>
              <a:t>You make a rational choice when you take those actions for which marginal benefit exceeds or equals marginal cost.</a:t>
            </a:r>
          </a:p>
          <a:p>
            <a:pPr marL="404813" lvl="1" eaLnBrk="1" hangingPunct="1">
              <a:tabLst>
                <a:tab pos="465138" algn="l"/>
              </a:tabLst>
              <a:defRPr/>
            </a:pPr>
            <a:endParaRPr lang="en-US" altLang="en-US" dirty="0">
              <a:ea typeface="ＭＳ Ｐゴシック" pitchFamily="34" charset="-128"/>
            </a:endParaRPr>
          </a:p>
          <a:p>
            <a:pPr marL="0" indent="0" eaLnBrk="1" hangingPunct="1">
              <a:tabLst>
                <a:tab pos="465138" algn="l"/>
              </a:tabLst>
              <a:defRPr/>
            </a:pPr>
            <a:r>
              <a:rPr lang="en-US" altLang="en-US" dirty="0">
                <a:ea typeface="ＭＳ Ｐゴシック" pitchFamily="34" charset="-128"/>
              </a:rPr>
              <a:t>Choices Respond to Incentives</a:t>
            </a:r>
          </a:p>
          <a:p>
            <a:pPr marL="404813" lvl="1" eaLnBrk="1" hangingPunct="1">
              <a:buClr>
                <a:srgbClr val="00468F"/>
              </a:buClr>
              <a:tabLst>
                <a:tab pos="465138" algn="l"/>
              </a:tabLst>
              <a:defRPr/>
            </a:pPr>
            <a:r>
              <a:rPr lang="en-US" altLang="en-US" dirty="0">
                <a:ea typeface="ＭＳ Ｐゴシック" pitchFamily="34" charset="-128"/>
              </a:rPr>
              <a:t>An </a:t>
            </a:r>
            <a:r>
              <a:rPr lang="en-US" altLang="en-US" sz="2600" b="1" dirty="0">
                <a:solidFill>
                  <a:srgbClr val="FF0000"/>
                </a:solidFill>
                <a:ea typeface="ＭＳ Ｐゴシック" pitchFamily="34" charset="-128"/>
              </a:rPr>
              <a:t>incentive</a:t>
            </a:r>
            <a:r>
              <a:rPr lang="en-US" altLang="en-US" dirty="0">
                <a:ea typeface="ＭＳ Ｐゴシック" pitchFamily="34" charset="-128"/>
              </a:rPr>
              <a:t> is a reward or a penalty</a:t>
            </a:r>
            <a:r>
              <a:rPr lang="tr-TR" altLang="en-US" dirty="0">
                <a:ea typeface="ＭＳ Ｐゴシック" pitchFamily="34" charset="-128"/>
              </a:rPr>
              <a:t> </a:t>
            </a:r>
            <a:r>
              <a:rPr lang="en-US" altLang="en-US" dirty="0">
                <a:ea typeface="ＭＳ Ｐゴシック" pitchFamily="34" charset="-128"/>
              </a:rPr>
              <a:t>that encourages or discourages an action.</a:t>
            </a:r>
          </a:p>
        </p:txBody>
      </p:sp>
    </p:spTree>
    <p:extLst>
      <p:ext uri="{BB962C8B-B14F-4D97-AF65-F5344CB8AC3E}">
        <p14:creationId xmlns:p14="http://schemas.microsoft.com/office/powerpoint/2010/main" val="676463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9283">
                                            <p:txEl>
                                              <p:pRg st="1" end="1"/>
                                            </p:txEl>
                                          </p:spTgt>
                                        </p:tgtEl>
                                        <p:attrNameLst>
                                          <p:attrName>style.visibility</p:attrName>
                                        </p:attrNameLst>
                                      </p:cBhvr>
                                      <p:to>
                                        <p:strVal val="visible"/>
                                      </p:to>
                                    </p:set>
                                    <p:animEffect transition="in" filter="wipe(left)">
                                      <p:cBhvr>
                                        <p:cTn id="7" dur="500"/>
                                        <p:tgtEl>
                                          <p:spTgt spid="6092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9283">
                                            <p:txEl>
                                              <p:pRg st="3" end="3"/>
                                            </p:txEl>
                                          </p:spTgt>
                                        </p:tgtEl>
                                        <p:attrNameLst>
                                          <p:attrName>style.visibility</p:attrName>
                                        </p:attrNameLst>
                                      </p:cBhvr>
                                      <p:to>
                                        <p:strVal val="visible"/>
                                      </p:to>
                                    </p:set>
                                    <p:animEffect transition="in" filter="wipe(left)">
                                      <p:cBhvr>
                                        <p:cTn id="12" dur="500"/>
                                        <p:tgtEl>
                                          <p:spTgt spid="60928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9283">
                                            <p:txEl>
                                              <p:pRg st="4" end="4"/>
                                            </p:txEl>
                                          </p:spTgt>
                                        </p:tgtEl>
                                        <p:attrNameLst>
                                          <p:attrName>style.visibility</p:attrName>
                                        </p:attrNameLst>
                                      </p:cBhvr>
                                      <p:to>
                                        <p:strVal val="visible"/>
                                      </p:to>
                                    </p:set>
                                    <p:animEffect transition="in" filter="wipe(left)">
                                      <p:cBhvr>
                                        <p:cTn id="17" dur="500"/>
                                        <p:tgtEl>
                                          <p:spTgt spid="609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3" grpId="0" build="p" bldLvl="3"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Common Pitfalls</a:t>
            </a:r>
            <a:r>
              <a:rPr lang="tr-TR" sz="2800" b="1" dirty="0"/>
              <a:t> (Tuzak)</a:t>
            </a:r>
            <a:r>
              <a:rPr lang="en-US" sz="2800" b="1" dirty="0"/>
              <a:t> in Decision Making</a:t>
            </a:r>
            <a:br>
              <a:rPr lang="en-US" sz="2800" b="1" dirty="0"/>
            </a:br>
            <a:endParaRPr lang="en-US" sz="2800" b="1" dirty="0"/>
          </a:p>
        </p:txBody>
      </p:sp>
      <p:sp>
        <p:nvSpPr>
          <p:cNvPr id="3" name="Content Placeholder 2"/>
          <p:cNvSpPr>
            <a:spLocks noGrp="1"/>
          </p:cNvSpPr>
          <p:nvPr>
            <p:ph idx="1"/>
          </p:nvPr>
        </p:nvSpPr>
        <p:spPr>
          <a:xfrm>
            <a:off x="381000" y="1219200"/>
            <a:ext cx="8458200" cy="5334000"/>
          </a:xfrm>
        </p:spPr>
        <p:txBody>
          <a:bodyPr>
            <a:normAutofit/>
          </a:bodyPr>
          <a:lstStyle/>
          <a:p>
            <a:pPr algn="just"/>
            <a:r>
              <a:rPr lang="en-US" sz="2800" dirty="0"/>
              <a:t>Ignoring Implicit Costs</a:t>
            </a:r>
            <a:r>
              <a:rPr lang="tr-TR" sz="2800" dirty="0"/>
              <a:t> </a:t>
            </a:r>
            <a:r>
              <a:rPr lang="tr-TR" sz="2000" i="1" dirty="0"/>
              <a:t>(örtülü maliyetleri yok saymak)</a:t>
            </a:r>
            <a:endParaRPr lang="en-US" sz="2000" i="1" dirty="0"/>
          </a:p>
          <a:p>
            <a:pPr algn="just"/>
            <a:r>
              <a:rPr lang="en-US" sz="2800" dirty="0"/>
              <a:t>Failing to Ignore Sunk Costs</a:t>
            </a:r>
            <a:r>
              <a:rPr lang="tr-TR" sz="2800" dirty="0"/>
              <a:t> </a:t>
            </a:r>
            <a:r>
              <a:rPr lang="tr-TR" sz="2000" i="1" dirty="0"/>
              <a:t>(</a:t>
            </a:r>
            <a:r>
              <a:rPr lang="en-US" sz="2000" i="1" dirty="0"/>
              <a:t>Batık </a:t>
            </a:r>
            <a:r>
              <a:rPr lang="en-US" sz="2000" i="1" dirty="0" err="1"/>
              <a:t>Maliyetleri</a:t>
            </a:r>
            <a:r>
              <a:rPr lang="en-US" sz="2000" i="1" dirty="0"/>
              <a:t> </a:t>
            </a:r>
            <a:r>
              <a:rPr lang="en-US" sz="2000" i="1" dirty="0" err="1"/>
              <a:t>Gözardı</a:t>
            </a:r>
            <a:r>
              <a:rPr lang="en-US" sz="2000" i="1" dirty="0"/>
              <a:t> </a:t>
            </a:r>
            <a:r>
              <a:rPr lang="en-US" sz="2000" i="1" dirty="0" err="1"/>
              <a:t>Etmemek</a:t>
            </a:r>
            <a:r>
              <a:rPr lang="tr-TR" sz="2000" i="1" dirty="0"/>
              <a:t>)</a:t>
            </a:r>
            <a:endParaRPr lang="en-US" sz="2000" i="1" dirty="0"/>
          </a:p>
          <a:p>
            <a:pPr algn="just"/>
            <a:r>
              <a:rPr lang="en-US" sz="2800" dirty="0"/>
              <a:t>Measuring Costs and Benefits as Proportions Rather than Absolute Dollar Amounts</a:t>
            </a:r>
            <a:r>
              <a:rPr lang="tr-TR" sz="2000" i="1" dirty="0"/>
              <a:t> (</a:t>
            </a:r>
            <a:r>
              <a:rPr lang="en-US" sz="2000" i="1" dirty="0" err="1"/>
              <a:t>Maliyetlerin</a:t>
            </a:r>
            <a:r>
              <a:rPr lang="en-US" sz="2000" i="1" dirty="0"/>
              <a:t> </a:t>
            </a:r>
            <a:r>
              <a:rPr lang="en-US" sz="2000" i="1" dirty="0" err="1"/>
              <a:t>ve</a:t>
            </a:r>
            <a:r>
              <a:rPr lang="en-US" sz="2000" i="1" dirty="0"/>
              <a:t> </a:t>
            </a:r>
            <a:r>
              <a:rPr lang="en-US" sz="2000" i="1" dirty="0" err="1"/>
              <a:t>Faydaların</a:t>
            </a:r>
            <a:r>
              <a:rPr lang="en-US" sz="2000" i="1" dirty="0"/>
              <a:t> </a:t>
            </a:r>
            <a:r>
              <a:rPr lang="en-US" sz="2000" i="1" dirty="0" err="1"/>
              <a:t>Mutlak</a:t>
            </a:r>
            <a:r>
              <a:rPr lang="en-US" sz="2000" i="1" dirty="0"/>
              <a:t> </a:t>
            </a:r>
            <a:r>
              <a:rPr lang="en-US" sz="2000" i="1" dirty="0" err="1"/>
              <a:t>Dolar</a:t>
            </a:r>
            <a:r>
              <a:rPr lang="en-US" sz="2000" i="1" dirty="0"/>
              <a:t> </a:t>
            </a:r>
            <a:r>
              <a:rPr lang="en-US" sz="2000" i="1" dirty="0" err="1"/>
              <a:t>Tutarları</a:t>
            </a:r>
            <a:r>
              <a:rPr lang="en-US" sz="2000" i="1" dirty="0"/>
              <a:t> </a:t>
            </a:r>
            <a:r>
              <a:rPr lang="en-US" sz="2000" i="1" dirty="0" err="1"/>
              <a:t>Yerine</a:t>
            </a:r>
            <a:r>
              <a:rPr lang="en-US" sz="2000" i="1" dirty="0"/>
              <a:t> </a:t>
            </a:r>
            <a:r>
              <a:rPr lang="en-US" sz="2000" i="1" dirty="0" err="1"/>
              <a:t>Orantılı</a:t>
            </a:r>
            <a:r>
              <a:rPr lang="en-US" sz="2000" i="1" dirty="0"/>
              <a:t> </a:t>
            </a:r>
            <a:r>
              <a:rPr lang="en-US" sz="2000" i="1" dirty="0" err="1"/>
              <a:t>Olarak</a:t>
            </a:r>
            <a:r>
              <a:rPr lang="en-US" sz="2000" i="1" dirty="0"/>
              <a:t> </a:t>
            </a:r>
            <a:r>
              <a:rPr lang="en-US" sz="2000" i="1" dirty="0" err="1"/>
              <a:t>Ölçülmesi</a:t>
            </a:r>
            <a:r>
              <a:rPr lang="tr-TR" sz="2000" i="1" dirty="0"/>
              <a:t>)</a:t>
            </a:r>
            <a:endParaRPr lang="en-US" sz="2000" i="1" dirty="0"/>
          </a:p>
          <a:p>
            <a:pPr algn="just"/>
            <a:r>
              <a:rPr lang="en-US" sz="2800" dirty="0"/>
              <a:t>Failure to Understand the Average-Marginal Distinction</a:t>
            </a:r>
            <a:r>
              <a:rPr lang="tr-TR" sz="2800" dirty="0"/>
              <a:t> </a:t>
            </a:r>
            <a:r>
              <a:rPr lang="tr-TR" sz="2000" i="1" dirty="0"/>
              <a:t>(</a:t>
            </a:r>
            <a:r>
              <a:rPr lang="en-US" sz="2000" i="1" dirty="0" err="1"/>
              <a:t>Ortalama-Marjinal</a:t>
            </a:r>
            <a:r>
              <a:rPr lang="en-US" sz="2000" i="1" dirty="0"/>
              <a:t> </a:t>
            </a:r>
            <a:r>
              <a:rPr lang="en-US" sz="2000" i="1" dirty="0" err="1"/>
              <a:t>Ayrımı</a:t>
            </a:r>
            <a:r>
              <a:rPr lang="tr-TR" sz="2000" i="1" dirty="0" err="1"/>
              <a:t>nı</a:t>
            </a:r>
            <a:r>
              <a:rPr lang="en-US" sz="2000" i="1" dirty="0"/>
              <a:t> </a:t>
            </a:r>
            <a:r>
              <a:rPr lang="en-US" sz="2000" i="1" dirty="0" err="1"/>
              <a:t>Anlayamama</a:t>
            </a:r>
            <a:r>
              <a:rPr lang="tr-TR" sz="2000" i="1" dirty="0"/>
              <a:t>)</a:t>
            </a:r>
            <a:endParaRPr lang="en-US" sz="2000" i="1"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15</a:t>
            </a:fld>
            <a:endParaRPr lang="en-US"/>
          </a:p>
        </p:txBody>
      </p:sp>
    </p:spTree>
    <p:extLst>
      <p:ext uri="{BB962C8B-B14F-4D97-AF65-F5344CB8AC3E}">
        <p14:creationId xmlns:p14="http://schemas.microsoft.com/office/powerpoint/2010/main" val="3688238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Pitfall #1: Ignoring Implicit Costs</a:t>
            </a:r>
          </a:p>
        </p:txBody>
      </p:sp>
      <p:sp>
        <p:nvSpPr>
          <p:cNvPr id="3" name="Content Placeholder 2"/>
          <p:cNvSpPr>
            <a:spLocks noGrp="1"/>
          </p:cNvSpPr>
          <p:nvPr>
            <p:ph idx="1"/>
          </p:nvPr>
        </p:nvSpPr>
        <p:spPr/>
        <p:txBody>
          <a:bodyPr/>
          <a:lstStyle/>
          <a:p>
            <a:r>
              <a:rPr lang="en-US" dirty="0"/>
              <a:t>Implicit costs are a specific type of opportunity cost</a:t>
            </a:r>
            <a:r>
              <a:rPr lang="tr-TR" dirty="0"/>
              <a:t>.</a:t>
            </a:r>
          </a:p>
          <a:p>
            <a:r>
              <a:rPr lang="en-US" dirty="0"/>
              <a:t>If doing activity </a:t>
            </a:r>
            <a:r>
              <a:rPr lang="en-US" i="1" dirty="0"/>
              <a:t>x</a:t>
            </a:r>
            <a:r>
              <a:rPr lang="en-US" dirty="0"/>
              <a:t> means not being able to do activity </a:t>
            </a:r>
            <a:r>
              <a:rPr lang="en-US" i="1" dirty="0"/>
              <a:t>y</a:t>
            </a:r>
            <a:r>
              <a:rPr lang="en-US" dirty="0"/>
              <a:t>, then the value to you of doing </a:t>
            </a:r>
            <a:r>
              <a:rPr lang="en-US" i="1" dirty="0"/>
              <a:t>y</a:t>
            </a:r>
            <a:r>
              <a:rPr lang="en-US" dirty="0"/>
              <a:t> is an opportunity cost of doing </a:t>
            </a:r>
            <a:r>
              <a:rPr lang="en-US" i="1" dirty="0"/>
              <a:t>x</a:t>
            </a:r>
            <a:r>
              <a:rPr lang="en-US" dirty="0"/>
              <a:t>.</a:t>
            </a:r>
          </a:p>
          <a:p>
            <a:r>
              <a:rPr lang="en-US" dirty="0"/>
              <a:t>In other words, the opportunity cost is the value of all that must be sacrificed to do the activity.</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16</a:t>
            </a:fld>
            <a:endParaRPr lang="en-US"/>
          </a:p>
        </p:txBody>
      </p:sp>
    </p:spTree>
    <p:extLst>
      <p:ext uri="{BB962C8B-B14F-4D97-AF65-F5344CB8AC3E}">
        <p14:creationId xmlns:p14="http://schemas.microsoft.com/office/powerpoint/2010/main" val="1592928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Pitfall #2: Failing to Ignore Sunk Costs</a:t>
            </a:r>
            <a:r>
              <a:rPr lang="en-US" sz="2000" i="1" dirty="0">
                <a:solidFill>
                  <a:prstClr val="black"/>
                </a:solidFill>
                <a:ea typeface="+mn-ea"/>
                <a:cs typeface="+mn-cs"/>
              </a:rPr>
              <a:t> Batık </a:t>
            </a:r>
            <a:r>
              <a:rPr lang="en-US" sz="2000" i="1" dirty="0" err="1">
                <a:solidFill>
                  <a:prstClr val="black"/>
                </a:solidFill>
                <a:ea typeface="+mn-ea"/>
                <a:cs typeface="+mn-cs"/>
              </a:rPr>
              <a:t>Maliyetleri</a:t>
            </a:r>
            <a:r>
              <a:rPr lang="en-US" sz="2000" i="1" dirty="0">
                <a:solidFill>
                  <a:prstClr val="black"/>
                </a:solidFill>
                <a:ea typeface="+mn-ea"/>
                <a:cs typeface="+mn-cs"/>
              </a:rPr>
              <a:t> </a:t>
            </a:r>
            <a:r>
              <a:rPr lang="en-US" sz="2000" i="1" dirty="0" err="1">
                <a:solidFill>
                  <a:prstClr val="black"/>
                </a:solidFill>
                <a:ea typeface="+mn-ea"/>
                <a:cs typeface="+mn-cs"/>
              </a:rPr>
              <a:t>Gözardı</a:t>
            </a:r>
            <a:r>
              <a:rPr lang="en-US" sz="2000" i="1" dirty="0">
                <a:solidFill>
                  <a:prstClr val="black"/>
                </a:solidFill>
                <a:ea typeface="+mn-ea"/>
                <a:cs typeface="+mn-cs"/>
              </a:rPr>
              <a:t> </a:t>
            </a:r>
            <a:r>
              <a:rPr lang="en-US" sz="2000" i="1" dirty="0" err="1">
                <a:solidFill>
                  <a:prstClr val="black"/>
                </a:solidFill>
                <a:ea typeface="+mn-ea"/>
                <a:cs typeface="+mn-cs"/>
              </a:rPr>
              <a:t>Etmemek</a:t>
            </a:r>
            <a:endParaRPr lang="en-US" dirty="0"/>
          </a:p>
        </p:txBody>
      </p:sp>
      <p:sp>
        <p:nvSpPr>
          <p:cNvPr id="3" name="Content Placeholder 2"/>
          <p:cNvSpPr>
            <a:spLocks noGrp="1"/>
          </p:cNvSpPr>
          <p:nvPr>
            <p:ph idx="1"/>
          </p:nvPr>
        </p:nvSpPr>
        <p:spPr/>
        <p:txBody>
          <a:bodyPr/>
          <a:lstStyle/>
          <a:p>
            <a:r>
              <a:rPr lang="en-US" dirty="0"/>
              <a:t>An opportunity cost may not seem to be a relevant cost when in reality it is.</a:t>
            </a:r>
          </a:p>
          <a:p>
            <a:r>
              <a:rPr lang="en-US" dirty="0"/>
              <a:t>On the other hand, sometimes an expenditure may seem relevant when in reality it is not.</a:t>
            </a:r>
          </a:p>
          <a:p>
            <a:pPr lvl="1"/>
            <a:r>
              <a:rPr lang="en-US" b="1" dirty="0"/>
              <a:t>Sunk costs</a:t>
            </a:r>
            <a:r>
              <a:rPr lang="en-US" dirty="0"/>
              <a:t>: A sunk cost refers to money that has already been spent and which cannot be recovered.</a:t>
            </a:r>
            <a:endParaRPr lang="tr-TR" dirty="0"/>
          </a:p>
          <a:p>
            <a:pPr lvl="1"/>
            <a:r>
              <a:rPr lang="en-US" dirty="0"/>
              <a:t>These costs should be ignored.</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17</a:t>
            </a:fld>
            <a:endParaRPr lang="en-US"/>
          </a:p>
        </p:txBody>
      </p:sp>
    </p:spTree>
    <p:extLst>
      <p:ext uri="{BB962C8B-B14F-4D97-AF65-F5344CB8AC3E}">
        <p14:creationId xmlns:p14="http://schemas.microsoft.com/office/powerpoint/2010/main" val="1409315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77EE247-7E3D-4F38-A267-86CBA1DF41EF}" type="slidenum">
              <a:rPr lang="en-US" smtClean="0"/>
              <a:t>18</a:t>
            </a:fld>
            <a:endParaRPr lang="en-US"/>
          </a:p>
        </p:txBody>
      </p:sp>
      <p:sp>
        <p:nvSpPr>
          <p:cNvPr id="7" name="Dikdörtgen 6"/>
          <p:cNvSpPr/>
          <p:nvPr/>
        </p:nvSpPr>
        <p:spPr>
          <a:xfrm>
            <a:off x="304800" y="1384548"/>
            <a:ext cx="8458200" cy="2677656"/>
          </a:xfrm>
          <a:prstGeom prst="rect">
            <a:avLst/>
          </a:prstGeom>
        </p:spPr>
        <p:txBody>
          <a:bodyPr wrap="square">
            <a:spAutoFit/>
          </a:bodyPr>
          <a:lstStyle/>
          <a:p>
            <a:pPr algn="just"/>
            <a:r>
              <a:rPr lang="en-US" sz="2400" dirty="0">
                <a:solidFill>
                  <a:srgbClr val="212529"/>
                </a:solidFill>
              </a:rPr>
              <a:t>For example, your rent, marketing campaign expenses or money spent on new equipment can be considered </a:t>
            </a:r>
            <a:r>
              <a:rPr lang="en-US" sz="2400" b="1" dirty="0">
                <a:solidFill>
                  <a:srgbClr val="212529"/>
                </a:solidFill>
              </a:rPr>
              <a:t>sunk costs. </a:t>
            </a:r>
            <a:endParaRPr lang="tr-TR" sz="2400" b="1" dirty="0">
              <a:solidFill>
                <a:srgbClr val="212529"/>
              </a:solidFill>
            </a:endParaRPr>
          </a:p>
          <a:p>
            <a:pPr algn="just"/>
            <a:endParaRPr lang="tr-TR" sz="2400" b="1" dirty="0">
              <a:solidFill>
                <a:srgbClr val="212529"/>
              </a:solidFill>
            </a:endParaRPr>
          </a:p>
          <a:p>
            <a:pPr algn="just"/>
            <a:r>
              <a:rPr lang="en-US" sz="2400" dirty="0">
                <a:solidFill>
                  <a:srgbClr val="212529"/>
                </a:solidFill>
              </a:rPr>
              <a:t>A sunk cost can also be referred to as a past cost. Businesses don't typically consider sunk costs in their financial analysis for the future because these costs have already happened, they can't be recovered and they won't change. </a:t>
            </a:r>
            <a:endParaRPr lang="tr-TR" sz="2400" dirty="0"/>
          </a:p>
        </p:txBody>
      </p:sp>
    </p:spTree>
    <p:extLst>
      <p:ext uri="{BB962C8B-B14F-4D97-AF65-F5344CB8AC3E}">
        <p14:creationId xmlns:p14="http://schemas.microsoft.com/office/powerpoint/2010/main" val="1207561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77EE247-7E3D-4F38-A267-86CBA1DF41EF}" type="slidenum">
              <a:rPr lang="en-US" smtClean="0"/>
              <a:t>19</a:t>
            </a:fld>
            <a:endParaRPr lang="en-US"/>
          </a:p>
        </p:txBody>
      </p:sp>
      <p:sp>
        <p:nvSpPr>
          <p:cNvPr id="4" name="Dikdörtgen 3"/>
          <p:cNvSpPr/>
          <p:nvPr/>
        </p:nvSpPr>
        <p:spPr>
          <a:xfrm>
            <a:off x="228600" y="762000"/>
            <a:ext cx="8305800" cy="4893647"/>
          </a:xfrm>
          <a:prstGeom prst="rect">
            <a:avLst/>
          </a:prstGeom>
        </p:spPr>
        <p:txBody>
          <a:bodyPr wrap="square">
            <a:spAutoFit/>
          </a:bodyPr>
          <a:lstStyle/>
          <a:p>
            <a:pPr algn="just"/>
            <a:r>
              <a:rPr lang="tr-TR" sz="2400" b="1" dirty="0" err="1"/>
              <a:t>Example</a:t>
            </a:r>
            <a:r>
              <a:rPr lang="tr-TR" sz="2400" b="1" dirty="0"/>
              <a:t> 1:</a:t>
            </a:r>
          </a:p>
          <a:p>
            <a:pPr algn="just"/>
            <a:r>
              <a:rPr lang="en-US" sz="2400" dirty="0"/>
              <a:t>Let's say you own a store and you spend $30,000 training your staff on how to use the new software you've installed on your company's computers. </a:t>
            </a:r>
            <a:endParaRPr lang="tr-TR" sz="2400" dirty="0"/>
          </a:p>
          <a:p>
            <a:pPr algn="just"/>
            <a:endParaRPr lang="tr-TR" sz="2400" dirty="0"/>
          </a:p>
          <a:p>
            <a:pPr algn="just"/>
            <a:r>
              <a:rPr lang="en-US" sz="2400" dirty="0"/>
              <a:t>After a while, the software is no longer up to par and you discern that need to use a different software. This would require you to train your employees yet again. </a:t>
            </a:r>
            <a:endParaRPr lang="tr-TR" sz="2400" dirty="0"/>
          </a:p>
          <a:p>
            <a:pPr algn="just"/>
            <a:endParaRPr lang="tr-TR" sz="2400" dirty="0"/>
          </a:p>
          <a:p>
            <a:pPr algn="just"/>
            <a:r>
              <a:rPr lang="en-US" sz="2400" dirty="0"/>
              <a:t>The $30,000 you spent training your employees for the first software is considered a sunk cost because it will never be recovered. As a business owner, you'll likely spend money on the research and development of your upcoming or current products. </a:t>
            </a:r>
            <a:endParaRPr lang="tr-TR" sz="2400" dirty="0"/>
          </a:p>
        </p:txBody>
      </p:sp>
    </p:spTree>
    <p:extLst>
      <p:ext uri="{BB962C8B-B14F-4D97-AF65-F5344CB8AC3E}">
        <p14:creationId xmlns:p14="http://schemas.microsoft.com/office/powerpoint/2010/main" val="142567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endParaRPr lang="en-US" dirty="0"/>
          </a:p>
        </p:txBody>
      </p:sp>
      <p:sp>
        <p:nvSpPr>
          <p:cNvPr id="3" name="Slayt Numarası Yer Tutucusu 2"/>
          <p:cNvSpPr>
            <a:spLocks noGrp="1"/>
          </p:cNvSpPr>
          <p:nvPr>
            <p:ph type="sldNum" sz="quarter" idx="12"/>
          </p:nvPr>
        </p:nvSpPr>
        <p:spPr/>
        <p:txBody>
          <a:bodyPr/>
          <a:lstStyle/>
          <a:p>
            <a:fld id="{277EE247-7E3D-4F38-A267-86CBA1DF41EF}" type="slidenum">
              <a:rPr lang="en-US" smtClean="0"/>
              <a:t>2</a:t>
            </a:fld>
            <a:endParaRPr lang="en-US"/>
          </a:p>
        </p:txBody>
      </p:sp>
      <p:sp>
        <p:nvSpPr>
          <p:cNvPr id="4" name="Dikdörtgen 3"/>
          <p:cNvSpPr/>
          <p:nvPr/>
        </p:nvSpPr>
        <p:spPr>
          <a:xfrm>
            <a:off x="304800" y="609600"/>
            <a:ext cx="8458200" cy="4524315"/>
          </a:xfrm>
          <a:prstGeom prst="rect">
            <a:avLst/>
          </a:prstGeom>
        </p:spPr>
        <p:txBody>
          <a:bodyPr wrap="square">
            <a:spAutoFit/>
          </a:bodyPr>
          <a:lstStyle/>
          <a:p>
            <a:pPr algn="just"/>
            <a:r>
              <a:rPr lang="en-US" sz="2400" b="1" dirty="0"/>
              <a:t>INTRODUCTION</a:t>
            </a:r>
            <a:endParaRPr lang="tr-TR" sz="2400" b="1" dirty="0"/>
          </a:p>
          <a:p>
            <a:pPr algn="just"/>
            <a:endParaRPr lang="en-US" sz="2400" dirty="0"/>
          </a:p>
          <a:p>
            <a:pPr algn="just"/>
            <a:r>
              <a:rPr lang="en-US" sz="2400" dirty="0"/>
              <a:t>In these first two chapters we review material from the introductory</a:t>
            </a:r>
            <a:r>
              <a:rPr lang="tr-TR" sz="2400" dirty="0"/>
              <a:t> </a:t>
            </a:r>
            <a:r>
              <a:rPr lang="en-US" sz="2400" dirty="0"/>
              <a:t>microeconomics course. </a:t>
            </a:r>
            <a:endParaRPr lang="tr-TR" sz="2400" dirty="0"/>
          </a:p>
          <a:p>
            <a:pPr algn="just"/>
            <a:endParaRPr lang="tr-TR" sz="2400" dirty="0"/>
          </a:p>
          <a:p>
            <a:pPr algn="just"/>
            <a:r>
              <a:rPr lang="en-US" sz="2400" dirty="0"/>
              <a:t>Chapter 1 applies the principles</a:t>
            </a:r>
            <a:r>
              <a:rPr lang="tr-TR" sz="2400" dirty="0"/>
              <a:t> </a:t>
            </a:r>
            <a:r>
              <a:rPr lang="en-US" sz="2400" dirty="0"/>
              <a:t>of cost-benefit analysis to a variety of choices familiar</a:t>
            </a:r>
            <a:r>
              <a:rPr lang="tr-TR" sz="2400" dirty="0"/>
              <a:t> </a:t>
            </a:r>
            <a:r>
              <a:rPr lang="en-US" sz="2400" dirty="0"/>
              <a:t>from experience. Its goal is to give you a natural feel for</a:t>
            </a:r>
            <a:r>
              <a:rPr lang="tr-TR" sz="2400" dirty="0"/>
              <a:t> </a:t>
            </a:r>
            <a:r>
              <a:rPr lang="en-US" sz="2400" dirty="0"/>
              <a:t>what it means to “think like an economist.”</a:t>
            </a:r>
            <a:r>
              <a:rPr lang="tr-TR" sz="2400" dirty="0"/>
              <a:t> </a:t>
            </a:r>
          </a:p>
          <a:p>
            <a:pPr algn="just"/>
            <a:endParaRPr lang="tr-TR" sz="2400" dirty="0"/>
          </a:p>
          <a:p>
            <a:pPr algn="just"/>
            <a:r>
              <a:rPr lang="en-US" sz="2400" dirty="0"/>
              <a:t>Chapter 2 develops basic supply and demand analysis, our</a:t>
            </a:r>
            <a:r>
              <a:rPr lang="tr-TR" sz="2400" dirty="0"/>
              <a:t> </a:t>
            </a:r>
            <a:r>
              <a:rPr lang="en-US" sz="2400" dirty="0"/>
              <a:t>analytical tool for explaining the prices and quantities of goods</a:t>
            </a:r>
            <a:r>
              <a:rPr lang="tr-TR" sz="2400" dirty="0"/>
              <a:t> </a:t>
            </a:r>
            <a:r>
              <a:rPr lang="en-US" sz="2400" dirty="0"/>
              <a:t>traded in markets. </a:t>
            </a:r>
            <a:endParaRPr lang="tr-TR" sz="2400" dirty="0"/>
          </a:p>
        </p:txBody>
      </p:sp>
    </p:spTree>
    <p:extLst>
      <p:ext uri="{BB962C8B-B14F-4D97-AF65-F5344CB8AC3E}">
        <p14:creationId xmlns:p14="http://schemas.microsoft.com/office/powerpoint/2010/main" val="2109938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77EE247-7E3D-4F38-A267-86CBA1DF41EF}" type="slidenum">
              <a:rPr lang="en-US" smtClean="0"/>
              <a:t>20</a:t>
            </a:fld>
            <a:endParaRPr lang="en-US"/>
          </a:p>
        </p:txBody>
      </p:sp>
      <p:sp>
        <p:nvSpPr>
          <p:cNvPr id="4" name="Dikdörtgen 3"/>
          <p:cNvSpPr/>
          <p:nvPr/>
        </p:nvSpPr>
        <p:spPr>
          <a:xfrm>
            <a:off x="274320" y="1676400"/>
            <a:ext cx="8534400" cy="4154984"/>
          </a:xfrm>
          <a:prstGeom prst="rect">
            <a:avLst/>
          </a:prstGeom>
        </p:spPr>
        <p:txBody>
          <a:bodyPr wrap="square">
            <a:spAutoFit/>
          </a:bodyPr>
          <a:lstStyle/>
          <a:p>
            <a:pPr algn="just"/>
            <a:r>
              <a:rPr lang="tr-TR" sz="2400" b="1" dirty="0" err="1"/>
              <a:t>Example</a:t>
            </a:r>
            <a:r>
              <a:rPr lang="tr-TR" sz="2400" b="1" dirty="0"/>
              <a:t> 2: </a:t>
            </a:r>
          </a:p>
          <a:p>
            <a:pPr algn="just"/>
            <a:r>
              <a:rPr lang="en-US" sz="2400" dirty="0"/>
              <a:t>Let's say you spend $10,000 on the development of a new cell phone. </a:t>
            </a:r>
            <a:endParaRPr lang="tr-TR" sz="2400" dirty="0"/>
          </a:p>
          <a:p>
            <a:pPr algn="just"/>
            <a:endParaRPr lang="tr-TR" sz="2400" dirty="0"/>
          </a:p>
          <a:p>
            <a:pPr algn="just"/>
            <a:r>
              <a:rPr lang="en-US" sz="2400" dirty="0"/>
              <a:t>Once the product is released, however, no consumers display an interest in purchasing your company's new cell phone. </a:t>
            </a:r>
            <a:endParaRPr lang="tr-TR" sz="2400" dirty="0"/>
          </a:p>
          <a:p>
            <a:pPr algn="just"/>
            <a:endParaRPr lang="tr-TR" sz="2400" dirty="0"/>
          </a:p>
          <a:p>
            <a:pPr algn="just"/>
            <a:r>
              <a:rPr lang="en-US" sz="2400" dirty="0"/>
              <a:t>The $10,000 you spent on the cell phone's development is considered a sunk cost since it was a failed investment, you won't be recovering it and, therefore, shouldn't be considered in your decisions on the fate of the cell phone.</a:t>
            </a:r>
          </a:p>
        </p:txBody>
      </p:sp>
    </p:spTree>
    <p:extLst>
      <p:ext uri="{BB962C8B-B14F-4D97-AF65-F5344CB8AC3E}">
        <p14:creationId xmlns:p14="http://schemas.microsoft.com/office/powerpoint/2010/main" val="3371936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a:t>Pitfall #3: Measuring Costs and Benefits as Proportions Rather Than Absolute Dollar Amounts</a:t>
            </a:r>
          </a:p>
        </p:txBody>
      </p:sp>
      <p:sp>
        <p:nvSpPr>
          <p:cNvPr id="3" name="Content Placeholder 2"/>
          <p:cNvSpPr>
            <a:spLocks noGrp="1"/>
          </p:cNvSpPr>
          <p:nvPr>
            <p:ph idx="1"/>
          </p:nvPr>
        </p:nvSpPr>
        <p:spPr>
          <a:xfrm>
            <a:off x="457200" y="2332037"/>
            <a:ext cx="8229600" cy="3611563"/>
          </a:xfrm>
        </p:spPr>
        <p:txBody>
          <a:bodyPr/>
          <a:lstStyle/>
          <a:p>
            <a:endParaRPr lang="en-US" dirty="0"/>
          </a:p>
          <a:p>
            <a:r>
              <a:rPr lang="en-US" dirty="0"/>
              <a:t>When comparing costs and benefits, always use absolute dollar amounts, not proportions.</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21</a:t>
            </a:fld>
            <a:endParaRPr lang="en-US"/>
          </a:p>
        </p:txBody>
      </p:sp>
    </p:spTree>
    <p:extLst>
      <p:ext uri="{BB962C8B-B14F-4D97-AF65-F5344CB8AC3E}">
        <p14:creationId xmlns:p14="http://schemas.microsoft.com/office/powerpoint/2010/main" val="3975900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Pitfall #4: Failure to Understand the Average-Marginal Distinction</a:t>
            </a:r>
          </a:p>
        </p:txBody>
      </p:sp>
      <p:sp>
        <p:nvSpPr>
          <p:cNvPr id="3" name="Content Placeholder 2"/>
          <p:cNvSpPr>
            <a:spLocks noGrp="1"/>
          </p:cNvSpPr>
          <p:nvPr>
            <p:ph idx="1"/>
          </p:nvPr>
        </p:nvSpPr>
        <p:spPr/>
        <p:txBody>
          <a:bodyPr>
            <a:normAutofit fontScale="92500"/>
          </a:bodyPr>
          <a:lstStyle/>
          <a:p>
            <a:r>
              <a:rPr lang="en-US" dirty="0"/>
              <a:t>Compare the benefit and cost of an additional unit of activity.</a:t>
            </a:r>
          </a:p>
          <a:p>
            <a:pPr lvl="1"/>
            <a:r>
              <a:rPr lang="en-US" dirty="0"/>
              <a:t>Marginal cost: the increase in total cost that results from carrying out one additional unit of activity</a:t>
            </a:r>
          </a:p>
          <a:p>
            <a:pPr lvl="1"/>
            <a:r>
              <a:rPr lang="en-US" dirty="0"/>
              <a:t>Marginal benefit: the increase in total benefit that results from carrying out one additional unit of activity</a:t>
            </a:r>
          </a:p>
          <a:p>
            <a:r>
              <a:rPr lang="en-US" dirty="0"/>
              <a:t>Keep increasing the level of an activity as long as its marginal benefit exceeds its marginal cost. </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22</a:t>
            </a:fld>
            <a:endParaRPr lang="en-US"/>
          </a:p>
        </p:txBody>
      </p:sp>
    </p:spTree>
    <p:extLst>
      <p:ext uri="{BB962C8B-B14F-4D97-AF65-F5344CB8AC3E}">
        <p14:creationId xmlns:p14="http://schemas.microsoft.com/office/powerpoint/2010/main" val="3751932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Positive Questions and Normative Questions</a:t>
            </a:r>
          </a:p>
        </p:txBody>
      </p:sp>
      <p:sp>
        <p:nvSpPr>
          <p:cNvPr id="3" name="Content Placeholder 2"/>
          <p:cNvSpPr>
            <a:spLocks noGrp="1"/>
          </p:cNvSpPr>
          <p:nvPr>
            <p:ph idx="1"/>
          </p:nvPr>
        </p:nvSpPr>
        <p:spPr/>
        <p:txBody>
          <a:bodyPr/>
          <a:lstStyle/>
          <a:p>
            <a:r>
              <a:rPr lang="en-US" b="1" dirty="0"/>
              <a:t>Normative question</a:t>
            </a:r>
            <a:r>
              <a:rPr lang="en-US" dirty="0"/>
              <a:t>: a question about what policies or institutional arrangements lead to the best outcomes.</a:t>
            </a:r>
          </a:p>
          <a:p>
            <a:r>
              <a:rPr lang="en-US" b="1" dirty="0"/>
              <a:t>Positive question</a:t>
            </a:r>
            <a:r>
              <a:rPr lang="en-US" dirty="0"/>
              <a:t>: a question about  the consequences of specific policies or institutional arrangements.</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23</a:t>
            </a:fld>
            <a:endParaRPr lang="en-US"/>
          </a:p>
        </p:txBody>
      </p:sp>
    </p:spTree>
    <p:extLst>
      <p:ext uri="{BB962C8B-B14F-4D97-AF65-F5344CB8AC3E}">
        <p14:creationId xmlns:p14="http://schemas.microsoft.com/office/powerpoint/2010/main" val="1115175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24</a:t>
            </a:fld>
            <a:endParaRPr lang="en-US"/>
          </a:p>
        </p:txBody>
      </p:sp>
      <p:sp>
        <p:nvSpPr>
          <p:cNvPr id="4" name="Dikdörtgen 3"/>
          <p:cNvSpPr/>
          <p:nvPr/>
        </p:nvSpPr>
        <p:spPr>
          <a:xfrm>
            <a:off x="518160" y="1219200"/>
            <a:ext cx="8153400" cy="4031873"/>
          </a:xfrm>
          <a:prstGeom prst="rect">
            <a:avLst/>
          </a:prstGeom>
        </p:spPr>
        <p:txBody>
          <a:bodyPr wrap="square">
            <a:spAutoFit/>
          </a:bodyPr>
          <a:lstStyle/>
          <a:p>
            <a:pPr algn="just"/>
            <a:r>
              <a:rPr lang="en-US" sz="3200" dirty="0"/>
              <a:t>A positive statement can be tested by checking it against facts.</a:t>
            </a:r>
            <a:r>
              <a:rPr lang="tr-TR" sz="3200" dirty="0"/>
              <a:t> </a:t>
            </a:r>
            <a:r>
              <a:rPr lang="en-US" sz="3200" dirty="0"/>
              <a:t>A normative statement expresses an opinion and cannot be tested</a:t>
            </a:r>
            <a:r>
              <a:rPr lang="tr-TR" sz="3200" dirty="0"/>
              <a:t>.</a:t>
            </a:r>
          </a:p>
          <a:p>
            <a:pPr algn="just"/>
            <a:endParaRPr lang="tr-TR" sz="3200" dirty="0"/>
          </a:p>
          <a:p>
            <a:pPr algn="just"/>
            <a:r>
              <a:rPr lang="en-US" sz="3200" dirty="0"/>
              <a:t>Positive economics is the study of what is</a:t>
            </a:r>
            <a:r>
              <a:rPr lang="tr-TR" sz="3200" dirty="0"/>
              <a:t>. </a:t>
            </a:r>
            <a:r>
              <a:rPr lang="en-US" sz="3200" dirty="0"/>
              <a:t>Normative economics is the study of what should be</a:t>
            </a:r>
            <a:r>
              <a:rPr lang="tr-TR" sz="3200" dirty="0"/>
              <a:t>.</a:t>
            </a:r>
            <a:endParaRPr lang="en-US" sz="3200" dirty="0"/>
          </a:p>
          <a:p>
            <a:endParaRPr lang="en-US" sz="3200" dirty="0"/>
          </a:p>
        </p:txBody>
      </p:sp>
    </p:spTree>
    <p:extLst>
      <p:ext uri="{BB962C8B-B14F-4D97-AF65-F5344CB8AC3E}">
        <p14:creationId xmlns:p14="http://schemas.microsoft.com/office/powerpoint/2010/main" val="2966728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25</a:t>
            </a:fld>
            <a:endParaRPr lang="en-US"/>
          </a:p>
        </p:txBody>
      </p:sp>
      <p:sp>
        <p:nvSpPr>
          <p:cNvPr id="4" name="Dikdörtgen 3"/>
          <p:cNvSpPr/>
          <p:nvPr/>
        </p:nvSpPr>
        <p:spPr>
          <a:xfrm>
            <a:off x="259080" y="838200"/>
            <a:ext cx="8610600" cy="5262979"/>
          </a:xfrm>
          <a:prstGeom prst="rect">
            <a:avLst/>
          </a:prstGeom>
        </p:spPr>
        <p:txBody>
          <a:bodyPr wrap="square">
            <a:spAutoFit/>
          </a:bodyPr>
          <a:lstStyle/>
          <a:p>
            <a:pPr algn="just"/>
            <a:r>
              <a:rPr lang="en-US" sz="2800" dirty="0"/>
              <a:t>Positive economics deals with objective explanation and the testing and rejection of theories. For example:</a:t>
            </a:r>
            <a:endParaRPr lang="tr-TR" sz="2800" dirty="0"/>
          </a:p>
          <a:p>
            <a:pPr algn="just"/>
            <a:endParaRPr lang="en-US" sz="2800" dirty="0"/>
          </a:p>
          <a:p>
            <a:pPr marL="457200" indent="-457200" algn="just">
              <a:buFont typeface="Arial" charset="0"/>
              <a:buChar char="•"/>
            </a:pPr>
            <a:r>
              <a:rPr lang="en-US" sz="2800" dirty="0"/>
              <a:t>A fall in incomes will lead to a rise in demand for own-label supermarket foods</a:t>
            </a:r>
            <a:r>
              <a:rPr lang="tr-TR" sz="2800" dirty="0"/>
              <a:t>.</a:t>
            </a:r>
          </a:p>
          <a:p>
            <a:pPr marL="457200" indent="-457200" algn="just">
              <a:buFont typeface="Arial" charset="0"/>
              <a:buChar char="•"/>
            </a:pPr>
            <a:r>
              <a:rPr lang="en-US" sz="2800" dirty="0"/>
              <a:t>The rising price of crude oil on world markets will lead to an increase in cycling to work</a:t>
            </a:r>
            <a:r>
              <a:rPr lang="tr-TR" sz="2800" dirty="0"/>
              <a:t>.</a:t>
            </a:r>
          </a:p>
          <a:p>
            <a:pPr marL="457200" indent="-457200" algn="just">
              <a:buFont typeface="Arial" charset="0"/>
              <a:buChar char="•"/>
            </a:pPr>
            <a:r>
              <a:rPr lang="en-US" sz="2800" dirty="0"/>
              <a:t>A reduction in income tax will improve the incentives of the unemployed to find work.</a:t>
            </a:r>
            <a:endParaRPr lang="tr-TR" sz="2800" dirty="0"/>
          </a:p>
          <a:p>
            <a:pPr marL="457200" indent="-457200" algn="just">
              <a:buFont typeface="Arial" charset="0"/>
              <a:buChar char="•"/>
            </a:pPr>
            <a:r>
              <a:rPr lang="en-US" sz="2800" dirty="0"/>
              <a:t>A rise in average temperatures will increase the demand for sun screen products.</a:t>
            </a:r>
            <a:endParaRPr lang="tr-TR" sz="2800" dirty="0"/>
          </a:p>
          <a:p>
            <a:pPr marL="457200" indent="-457200" algn="just">
              <a:buFont typeface="Arial" charset="0"/>
              <a:buChar char="•"/>
            </a:pPr>
            <a:r>
              <a:rPr lang="en-US" sz="2800" dirty="0"/>
              <a:t>Higher interest rates will reduce house prices</a:t>
            </a:r>
            <a:r>
              <a:rPr lang="tr-TR" sz="2800" dirty="0"/>
              <a:t>.</a:t>
            </a:r>
          </a:p>
        </p:txBody>
      </p:sp>
    </p:spTree>
    <p:extLst>
      <p:ext uri="{BB962C8B-B14F-4D97-AF65-F5344CB8AC3E}">
        <p14:creationId xmlns:p14="http://schemas.microsoft.com/office/powerpoint/2010/main" val="1969935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26</a:t>
            </a:fld>
            <a:endParaRPr lang="en-US"/>
          </a:p>
        </p:txBody>
      </p:sp>
      <p:sp>
        <p:nvSpPr>
          <p:cNvPr id="4" name="Dikdörtgen 3"/>
          <p:cNvSpPr/>
          <p:nvPr/>
        </p:nvSpPr>
        <p:spPr>
          <a:xfrm>
            <a:off x="533400" y="197346"/>
            <a:ext cx="8229600" cy="4832092"/>
          </a:xfrm>
          <a:prstGeom prst="rect">
            <a:avLst/>
          </a:prstGeom>
        </p:spPr>
        <p:txBody>
          <a:bodyPr wrap="square">
            <a:spAutoFit/>
          </a:bodyPr>
          <a:lstStyle/>
          <a:p>
            <a:pPr algn="just"/>
            <a:r>
              <a:rPr lang="en-US" sz="2800" dirty="0">
                <a:solidFill>
                  <a:srgbClr val="202020"/>
                </a:solidFill>
                <a:latin typeface="Calibri" panose="020F0502020204030204" pitchFamily="34" charset="0"/>
                <a:cs typeface="Calibri" panose="020F0502020204030204" pitchFamily="34" charset="0"/>
              </a:rPr>
              <a:t>Normative statements are </a:t>
            </a:r>
            <a:r>
              <a:rPr lang="en-US" sz="2800" b="1" dirty="0">
                <a:solidFill>
                  <a:srgbClr val="202020"/>
                </a:solidFill>
                <a:latin typeface="Calibri" panose="020F0502020204030204" pitchFamily="34" charset="0"/>
                <a:cs typeface="Calibri" panose="020F0502020204030204" pitchFamily="34" charset="0"/>
              </a:rPr>
              <a:t>subjective statements</a:t>
            </a:r>
            <a:r>
              <a:rPr lang="en-US" sz="2800" dirty="0">
                <a:solidFill>
                  <a:srgbClr val="202020"/>
                </a:solidFill>
                <a:latin typeface="Calibri" panose="020F0502020204030204" pitchFamily="34" charset="0"/>
                <a:cs typeface="Calibri" panose="020F0502020204030204" pitchFamily="34" charset="0"/>
              </a:rPr>
              <a:t> – i.e. they carry </a:t>
            </a:r>
            <a:r>
              <a:rPr lang="en-US" sz="2800" b="1" dirty="0">
                <a:solidFill>
                  <a:srgbClr val="202020"/>
                </a:solidFill>
                <a:latin typeface="Calibri" panose="020F0502020204030204" pitchFamily="34" charset="0"/>
                <a:cs typeface="Calibri" panose="020F0502020204030204" pitchFamily="34" charset="0"/>
              </a:rPr>
              <a:t>value judgments</a:t>
            </a:r>
            <a:r>
              <a:rPr lang="en-US" sz="2800" dirty="0">
                <a:solidFill>
                  <a:srgbClr val="202020"/>
                </a:solidFill>
                <a:latin typeface="Calibri" panose="020F0502020204030204" pitchFamily="34" charset="0"/>
                <a:cs typeface="Calibri" panose="020F0502020204030204" pitchFamily="34" charset="0"/>
              </a:rPr>
              <a:t>. For example:</a:t>
            </a:r>
            <a:endParaRPr lang="tr-TR" sz="2800" dirty="0">
              <a:solidFill>
                <a:srgbClr val="202020"/>
              </a:solidFill>
              <a:latin typeface="Calibri" panose="020F0502020204030204" pitchFamily="34" charset="0"/>
              <a:cs typeface="Calibri" panose="020F0502020204030204" pitchFamily="34" charset="0"/>
            </a:endParaRPr>
          </a:p>
          <a:p>
            <a:pPr algn="just"/>
            <a:endParaRPr lang="en-US" sz="2800" dirty="0">
              <a:solidFill>
                <a:srgbClr val="202020"/>
              </a:solidFill>
              <a:latin typeface="Calibri" panose="020F0502020204030204" pitchFamily="34" charset="0"/>
              <a:cs typeface="Calibri" panose="020F0502020204030204" pitchFamily="34" charset="0"/>
            </a:endParaRPr>
          </a:p>
          <a:p>
            <a:pPr algn="just">
              <a:buFont typeface="Arial"/>
              <a:buChar char="•"/>
            </a:pPr>
            <a:r>
              <a:rPr lang="en-US" sz="2800" dirty="0">
                <a:solidFill>
                  <a:srgbClr val="202020"/>
                </a:solidFill>
                <a:latin typeface="Calibri" panose="020F0502020204030204" pitchFamily="34" charset="0"/>
                <a:cs typeface="Calibri" panose="020F0502020204030204" pitchFamily="34" charset="0"/>
              </a:rPr>
              <a:t>Pollution is the most serious economic problem</a:t>
            </a:r>
          </a:p>
          <a:p>
            <a:pPr algn="just">
              <a:buFont typeface="Arial"/>
              <a:buChar char="•"/>
            </a:pPr>
            <a:r>
              <a:rPr lang="en-US" sz="2800" dirty="0">
                <a:solidFill>
                  <a:srgbClr val="202020"/>
                </a:solidFill>
                <a:latin typeface="Calibri" panose="020F0502020204030204" pitchFamily="34" charset="0"/>
                <a:cs typeface="Calibri" panose="020F0502020204030204" pitchFamily="34" charset="0"/>
              </a:rPr>
              <a:t>Unemployment is more harmful than inflation</a:t>
            </a:r>
          </a:p>
          <a:p>
            <a:pPr algn="just">
              <a:buFont typeface="Arial"/>
              <a:buChar char="•"/>
            </a:pPr>
            <a:r>
              <a:rPr lang="en-US" sz="2800" dirty="0">
                <a:solidFill>
                  <a:srgbClr val="202020"/>
                </a:solidFill>
                <a:latin typeface="Calibri" panose="020F0502020204030204" pitchFamily="34" charset="0"/>
                <a:cs typeface="Calibri" panose="020F0502020204030204" pitchFamily="34" charset="0"/>
              </a:rPr>
              <a:t>The government should </a:t>
            </a:r>
            <a:r>
              <a:rPr lang="en-US" sz="2800" i="1" dirty="0">
                <a:solidFill>
                  <a:srgbClr val="0073BB"/>
                </a:solidFill>
                <a:latin typeface="Calibri" panose="020F0502020204030204" pitchFamily="34" charset="0"/>
                <a:cs typeface="Calibri" panose="020F0502020204030204" pitchFamily="34" charset="0"/>
                <a:hlinkClick r:id="rId2"/>
              </a:rPr>
              <a:t>increase the minimum wage</a:t>
            </a:r>
            <a:r>
              <a:rPr lang="en-US" sz="2800" i="1" dirty="0">
                <a:solidFill>
                  <a:srgbClr val="202020"/>
                </a:solidFill>
                <a:latin typeface="Calibri" panose="020F0502020204030204" pitchFamily="34" charset="0"/>
                <a:cs typeface="Calibri" panose="020F0502020204030204" pitchFamily="34" charset="0"/>
              </a:rPr>
              <a:t> </a:t>
            </a:r>
            <a:r>
              <a:rPr lang="en-US" sz="2800" dirty="0">
                <a:solidFill>
                  <a:srgbClr val="202020"/>
                </a:solidFill>
                <a:latin typeface="Calibri" panose="020F0502020204030204" pitchFamily="34" charset="0"/>
                <a:cs typeface="Calibri" panose="020F0502020204030204" pitchFamily="34" charset="0"/>
              </a:rPr>
              <a:t>to £7 per hour to reduce poverty.</a:t>
            </a:r>
          </a:p>
          <a:p>
            <a:pPr algn="just">
              <a:buFont typeface="Arial"/>
              <a:buChar char="•"/>
            </a:pPr>
            <a:r>
              <a:rPr lang="en-US" sz="2800" dirty="0">
                <a:solidFill>
                  <a:srgbClr val="202020"/>
                </a:solidFill>
                <a:latin typeface="Calibri" panose="020F0502020204030204" pitchFamily="34" charset="0"/>
                <a:cs typeface="Calibri" panose="020F0502020204030204" pitchFamily="34" charset="0"/>
              </a:rPr>
              <a:t>The retirement age should be raised to 70 to combat the effects of our ageing population.</a:t>
            </a:r>
          </a:p>
          <a:p>
            <a:pPr algn="just">
              <a:buFont typeface="Arial"/>
              <a:buChar char="•"/>
            </a:pPr>
            <a:r>
              <a:rPr lang="en-US" sz="2800" dirty="0">
                <a:solidFill>
                  <a:srgbClr val="202020"/>
                </a:solidFill>
                <a:latin typeface="Calibri" panose="020F0502020204030204" pitchFamily="34" charset="0"/>
                <a:cs typeface="Calibri" panose="020F0502020204030204" pitchFamily="34" charset="0"/>
              </a:rPr>
              <a:t>Resources are best allocated by allowing the market mechanism to work freely</a:t>
            </a:r>
          </a:p>
        </p:txBody>
      </p:sp>
    </p:spTree>
    <p:extLst>
      <p:ext uri="{BB962C8B-B14F-4D97-AF65-F5344CB8AC3E}">
        <p14:creationId xmlns:p14="http://schemas.microsoft.com/office/powerpoint/2010/main" val="2920631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77EE247-7E3D-4F38-A267-86CBA1DF41EF}" type="slidenum">
              <a:rPr lang="en-US" smtClean="0"/>
              <a:t>27</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33400"/>
            <a:ext cx="7232436" cy="561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904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Microeconomics and Macroeconomics</a:t>
            </a:r>
          </a:p>
        </p:txBody>
      </p:sp>
      <p:sp>
        <p:nvSpPr>
          <p:cNvPr id="3" name="Content Placeholder 2"/>
          <p:cNvSpPr>
            <a:spLocks noGrp="1"/>
          </p:cNvSpPr>
          <p:nvPr>
            <p:ph idx="1"/>
          </p:nvPr>
        </p:nvSpPr>
        <p:spPr/>
        <p:txBody>
          <a:bodyPr/>
          <a:lstStyle/>
          <a:p>
            <a:r>
              <a:rPr lang="en-US" dirty="0"/>
              <a:t>Microeconomics: the study of individual choices and the study of group behavior in individual markets</a:t>
            </a:r>
          </a:p>
          <a:p>
            <a:r>
              <a:rPr lang="en-US" dirty="0"/>
              <a:t>Macroeconomics: the study of broader aggregations of markets</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28</a:t>
            </a:fld>
            <a:endParaRPr lang="en-US"/>
          </a:p>
        </p:txBody>
      </p:sp>
    </p:spTree>
    <p:extLst>
      <p:ext uri="{BB962C8B-B14F-4D97-AF65-F5344CB8AC3E}">
        <p14:creationId xmlns:p14="http://schemas.microsoft.com/office/powerpoint/2010/main" val="4057800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77EE247-7E3D-4F38-A267-86CBA1DF41EF}" type="slidenum">
              <a:rPr lang="en-US" smtClean="0"/>
              <a:t>29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38200"/>
            <a:ext cx="7467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260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381000" y="762000"/>
            <a:ext cx="8229600" cy="4572000"/>
          </a:xfrm>
        </p:spPr>
        <p:txBody>
          <a:bodyPr>
            <a:normAutofit lnSpcReduction="10000"/>
          </a:bodyPr>
          <a:lstStyle/>
          <a:p>
            <a:pPr marL="0" indent="0" eaLnBrk="1" hangingPunct="1">
              <a:buFont typeface="Webdings" pitchFamily="18" charset="2"/>
              <a:buNone/>
              <a:defRPr/>
            </a:pPr>
            <a:r>
              <a:rPr lang="en-US" altLang="en-US" sz="2400" b="0" dirty="0">
                <a:solidFill>
                  <a:schemeClr val="tx1"/>
                </a:solidFill>
                <a:ea typeface="ＭＳ Ｐゴシック" pitchFamily="34" charset="-128"/>
              </a:rPr>
              <a:t>All economic questions and problems arise because human wants exceed the resources available to satisfy them</a:t>
            </a:r>
            <a:r>
              <a:rPr lang="en-US" altLang="en-US" sz="2400" b="0" dirty="0">
                <a:ea typeface="ＭＳ Ｐゴシック" pitchFamily="34" charset="-128"/>
              </a:rPr>
              <a:t>.</a:t>
            </a:r>
            <a:endParaRPr lang="tr-TR" altLang="en-US" sz="2400" b="0" dirty="0">
              <a:ea typeface="ＭＳ Ｐゴシック" pitchFamily="34" charset="-128"/>
            </a:endParaRPr>
          </a:p>
          <a:p>
            <a:pPr marL="0" indent="0" eaLnBrk="1" hangingPunct="1">
              <a:buFont typeface="Webdings" pitchFamily="18" charset="2"/>
              <a:buNone/>
              <a:defRPr/>
            </a:pPr>
            <a:endParaRPr lang="en-US" altLang="en-US" sz="2400" b="0" dirty="0">
              <a:ea typeface="ＭＳ Ｐゴシック" pitchFamily="34" charset="-128"/>
            </a:endParaRPr>
          </a:p>
          <a:p>
            <a:pPr marL="0" indent="0" eaLnBrk="1" hangingPunct="1">
              <a:buSzPct val="110000"/>
              <a:defRPr/>
            </a:pPr>
            <a:r>
              <a:rPr lang="en-US" altLang="en-US" dirty="0">
                <a:ea typeface="ＭＳ Ｐゴシック" pitchFamily="34" charset="-128"/>
              </a:rPr>
              <a:t>Scarcity</a:t>
            </a:r>
            <a:endParaRPr lang="tr-TR" altLang="en-US" dirty="0">
              <a:ea typeface="ＭＳ Ｐゴシック" pitchFamily="34" charset="-128"/>
            </a:endParaRPr>
          </a:p>
          <a:p>
            <a:pPr marL="0" indent="0" eaLnBrk="1" hangingPunct="1">
              <a:buSzPct val="110000"/>
              <a:buNone/>
              <a:defRPr/>
            </a:pPr>
            <a:endParaRPr lang="en-US" altLang="en-US" dirty="0">
              <a:ea typeface="ＭＳ Ｐゴシック" pitchFamily="34" charset="-128"/>
            </a:endParaRPr>
          </a:p>
          <a:p>
            <a:pPr marL="361950" indent="0" eaLnBrk="1" hangingPunct="1">
              <a:spcAft>
                <a:spcPct val="50000"/>
              </a:spcAft>
              <a:buFont typeface="Webdings" pitchFamily="18" charset="2"/>
              <a:buNone/>
              <a:defRPr/>
            </a:pPr>
            <a:r>
              <a:rPr lang="en-US" altLang="en-US" sz="2400" dirty="0">
                <a:solidFill>
                  <a:srgbClr val="FF0000"/>
                </a:solidFill>
                <a:ea typeface="ＭＳ Ｐゴシック" pitchFamily="34" charset="-128"/>
              </a:rPr>
              <a:t>Scarcity </a:t>
            </a:r>
            <a:r>
              <a:rPr lang="en-US" altLang="en-US" sz="2400" b="0" dirty="0">
                <a:solidFill>
                  <a:srgbClr val="000000"/>
                </a:solidFill>
                <a:ea typeface="ＭＳ Ｐゴシック" pitchFamily="34" charset="-128"/>
              </a:rPr>
              <a:t>is t</a:t>
            </a:r>
            <a:r>
              <a:rPr lang="en-US" altLang="en-US" sz="2400" b="0" dirty="0">
                <a:solidFill>
                  <a:schemeClr val="tx1"/>
                </a:solidFill>
                <a:ea typeface="ＭＳ Ｐゴシック" pitchFamily="34" charset="-128"/>
              </a:rPr>
              <a:t>he condition that arises because wants exceeds the ability of resources to satisfy them.</a:t>
            </a:r>
          </a:p>
          <a:p>
            <a:pPr marL="361950" indent="0" eaLnBrk="1" hangingPunct="1">
              <a:spcAft>
                <a:spcPct val="50000"/>
              </a:spcAft>
              <a:buFont typeface="Webdings" pitchFamily="18" charset="2"/>
              <a:buNone/>
              <a:defRPr/>
            </a:pPr>
            <a:r>
              <a:rPr lang="en-US" altLang="en-US" sz="2400" b="0" dirty="0">
                <a:solidFill>
                  <a:schemeClr val="tx1"/>
                </a:solidFill>
                <a:ea typeface="ＭＳ Ｐゴシック" pitchFamily="34" charset="-128"/>
              </a:rPr>
              <a:t>Faced with scarcity, we must make </a:t>
            </a:r>
            <a:r>
              <a:rPr lang="en-US" altLang="en-US" sz="2400" b="0" i="1" dirty="0">
                <a:solidFill>
                  <a:schemeClr val="tx1"/>
                </a:solidFill>
                <a:ea typeface="ＭＳ Ｐゴシック" pitchFamily="34" charset="-128"/>
              </a:rPr>
              <a:t>choices</a:t>
            </a:r>
            <a:r>
              <a:rPr lang="en-US" altLang="en-US" sz="2400" b="0" dirty="0">
                <a:solidFill>
                  <a:schemeClr val="tx1"/>
                </a:solidFill>
                <a:ea typeface="ＭＳ Ｐゴシック" pitchFamily="34" charset="-128"/>
              </a:rPr>
              <a:t>—we must </a:t>
            </a:r>
            <a:r>
              <a:rPr lang="en-US" altLang="en-US" sz="2400" b="0" i="1" dirty="0">
                <a:solidFill>
                  <a:schemeClr val="tx1"/>
                </a:solidFill>
                <a:ea typeface="ＭＳ Ｐゴシック" pitchFamily="34" charset="-128"/>
              </a:rPr>
              <a:t>choose</a:t>
            </a:r>
            <a:r>
              <a:rPr lang="en-US" altLang="en-US" sz="2400" b="0" dirty="0">
                <a:solidFill>
                  <a:schemeClr val="tx1"/>
                </a:solidFill>
                <a:ea typeface="ＭＳ Ｐゴシック" pitchFamily="34" charset="-128"/>
              </a:rPr>
              <a:t> among the available alternatives.</a:t>
            </a:r>
          </a:p>
          <a:p>
            <a:pPr marL="361950" indent="0" eaLnBrk="1" hangingPunct="1">
              <a:spcAft>
                <a:spcPct val="50000"/>
              </a:spcAft>
              <a:buFont typeface="Webdings" pitchFamily="18" charset="2"/>
              <a:buNone/>
              <a:defRPr/>
            </a:pPr>
            <a:r>
              <a:rPr lang="en-US" altLang="en-US" sz="2400" b="0" dirty="0">
                <a:solidFill>
                  <a:schemeClr val="tx1"/>
                </a:solidFill>
                <a:ea typeface="ＭＳ Ｐゴシック" pitchFamily="34" charset="-128"/>
              </a:rPr>
              <a:t>The choices we make depend on the incentives we face.</a:t>
            </a:r>
            <a:endParaRPr lang="en-CA" altLang="en-US" sz="2400" b="0" dirty="0">
              <a:solidFill>
                <a:schemeClr val="tx1"/>
              </a:solidFill>
              <a:ea typeface="ＭＳ Ｐゴシック" pitchFamily="34" charset="-128"/>
            </a:endParaRPr>
          </a:p>
        </p:txBody>
      </p:sp>
    </p:spTree>
    <p:extLst>
      <p:ext uri="{BB962C8B-B14F-4D97-AF65-F5344CB8AC3E}">
        <p14:creationId xmlns:p14="http://schemas.microsoft.com/office/powerpoint/2010/main" val="3647236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77EE247-7E3D-4F38-A267-86CBA1DF41EF}" type="slidenum">
              <a:rPr lang="en-US" smtClean="0"/>
              <a:t>30</a:t>
            </a:fld>
            <a:endParaRPr lang="en-US"/>
          </a:p>
        </p:txBody>
      </p:sp>
      <p:sp>
        <p:nvSpPr>
          <p:cNvPr id="4" name="Dikdörtgen 3"/>
          <p:cNvSpPr/>
          <p:nvPr/>
        </p:nvSpPr>
        <p:spPr>
          <a:xfrm>
            <a:off x="381000" y="762000"/>
            <a:ext cx="8610600" cy="5262979"/>
          </a:xfrm>
          <a:prstGeom prst="rect">
            <a:avLst/>
          </a:prstGeom>
        </p:spPr>
        <p:txBody>
          <a:bodyPr wrap="square">
            <a:spAutoFit/>
          </a:bodyPr>
          <a:lstStyle/>
          <a:p>
            <a:pPr algn="just"/>
            <a:r>
              <a:rPr lang="en-US" sz="2800" dirty="0"/>
              <a:t>Microeconomics is the study of how households and firms make choices, how they interact in markets, and how the government attempts to influence their choices. </a:t>
            </a:r>
            <a:endParaRPr lang="tr-TR" sz="2800" dirty="0"/>
          </a:p>
          <a:p>
            <a:pPr algn="just"/>
            <a:endParaRPr lang="tr-TR" sz="2800" dirty="0"/>
          </a:p>
          <a:p>
            <a:pPr algn="just"/>
            <a:r>
              <a:rPr lang="en-US" sz="2800" dirty="0"/>
              <a:t>In contrast, macroeconomics is the study of the economy as a whole, including topics such as inflation, unemployment, and economic growth.</a:t>
            </a:r>
            <a:endParaRPr lang="tr-TR" sz="2800" dirty="0"/>
          </a:p>
          <a:p>
            <a:pPr algn="just"/>
            <a:endParaRPr lang="tr-TR" sz="2800" dirty="0"/>
          </a:p>
          <a:p>
            <a:pPr algn="just"/>
            <a:endParaRPr lang="en-US" sz="2800" dirty="0"/>
          </a:p>
          <a:p>
            <a:pPr algn="just"/>
            <a:r>
              <a:rPr lang="en-US" sz="2800" dirty="0"/>
              <a:t>When we want to study the overall economy-level actions of people and governments, the models and tools of macroeconomics become very useful.</a:t>
            </a:r>
            <a:endParaRPr lang="tr-TR" sz="2800" dirty="0"/>
          </a:p>
        </p:txBody>
      </p:sp>
    </p:spTree>
    <p:extLst>
      <p:ext uri="{BB962C8B-B14F-4D97-AF65-F5344CB8AC3E}">
        <p14:creationId xmlns:p14="http://schemas.microsoft.com/office/powerpoint/2010/main" val="1155608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77EE247-7E3D-4F38-A267-86CBA1DF41EF}" type="slidenum">
              <a:rPr lang="en-US" smtClean="0"/>
              <a:t>31</a:t>
            </a:fld>
            <a:endParaRPr lang="en-US"/>
          </a:p>
        </p:txBody>
      </p:sp>
      <p:sp>
        <p:nvSpPr>
          <p:cNvPr id="4" name="Dikdörtgen 3"/>
          <p:cNvSpPr/>
          <p:nvPr/>
        </p:nvSpPr>
        <p:spPr>
          <a:xfrm>
            <a:off x="304800" y="457200"/>
            <a:ext cx="8458200" cy="5262979"/>
          </a:xfrm>
          <a:prstGeom prst="rect">
            <a:avLst/>
          </a:prstGeom>
        </p:spPr>
        <p:txBody>
          <a:bodyPr wrap="square">
            <a:spAutoFit/>
          </a:bodyPr>
          <a:lstStyle/>
          <a:p>
            <a:pPr algn="just"/>
            <a:r>
              <a:rPr lang="en-US" sz="2800" dirty="0"/>
              <a:t>Economists are much better at predicting and explaining what happens in individual</a:t>
            </a:r>
            <a:r>
              <a:rPr lang="tr-TR" sz="2800" dirty="0"/>
              <a:t> </a:t>
            </a:r>
            <a:r>
              <a:rPr lang="en-US" sz="2800" dirty="0"/>
              <a:t>markets than in the economy as a whole. </a:t>
            </a:r>
            <a:endParaRPr lang="tr-TR" sz="2800" dirty="0"/>
          </a:p>
          <a:p>
            <a:pPr algn="just"/>
            <a:endParaRPr lang="tr-TR" sz="2800" dirty="0"/>
          </a:p>
          <a:p>
            <a:pPr algn="just"/>
            <a:r>
              <a:rPr lang="en-US" sz="2800" dirty="0"/>
              <a:t>When prominent economists disagree in the press or on television, the issue is more likely to be from macroeconomics than from microeconomics. </a:t>
            </a:r>
            <a:endParaRPr lang="tr-TR" sz="2800" dirty="0"/>
          </a:p>
          <a:p>
            <a:pPr algn="just"/>
            <a:endParaRPr lang="tr-TR" sz="2800" dirty="0"/>
          </a:p>
          <a:p>
            <a:pPr algn="just"/>
            <a:r>
              <a:rPr lang="en-US" sz="2800" dirty="0"/>
              <a:t>But even though economists still have trouble with macroeconomic questions, macroeconomic analysis is undeniably important. After all, recessions and inflation disrupt millions of lives. </a:t>
            </a:r>
          </a:p>
        </p:txBody>
      </p:sp>
    </p:spTree>
    <p:extLst>
      <p:ext uri="{BB962C8B-B14F-4D97-AF65-F5344CB8AC3E}">
        <p14:creationId xmlns:p14="http://schemas.microsoft.com/office/powerpoint/2010/main" val="1313179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32</a:t>
            </a:fld>
            <a:endParaRPr lang="en-US"/>
          </a:p>
        </p:txBody>
      </p:sp>
      <p:sp>
        <p:nvSpPr>
          <p:cNvPr id="4" name="Dikdörtgen 3"/>
          <p:cNvSpPr/>
          <p:nvPr/>
        </p:nvSpPr>
        <p:spPr>
          <a:xfrm>
            <a:off x="198120" y="1066800"/>
            <a:ext cx="8610600" cy="3970318"/>
          </a:xfrm>
          <a:prstGeom prst="rect">
            <a:avLst/>
          </a:prstGeom>
        </p:spPr>
        <p:txBody>
          <a:bodyPr wrap="square">
            <a:spAutoFit/>
          </a:bodyPr>
          <a:lstStyle/>
          <a:p>
            <a:pPr algn="just"/>
            <a:r>
              <a:rPr lang="en-US" sz="2800" dirty="0"/>
              <a:t>Economists increasingly believe that the key to progress in macroeconomics lies in more careful analysis of the individual markets that make up broader aggregates. </a:t>
            </a:r>
            <a:endParaRPr lang="tr-TR" sz="2800" dirty="0"/>
          </a:p>
          <a:p>
            <a:pPr algn="just"/>
            <a:endParaRPr lang="tr-TR" sz="2800" dirty="0"/>
          </a:p>
          <a:p>
            <a:pPr algn="just"/>
            <a:r>
              <a:rPr lang="en-US" sz="2800" dirty="0"/>
              <a:t>As a result, the distinction between micro and macro has become less clear in recent years. </a:t>
            </a:r>
            <a:endParaRPr lang="tr-TR" sz="2800" dirty="0"/>
          </a:p>
          <a:p>
            <a:pPr algn="just"/>
            <a:endParaRPr lang="tr-TR" sz="2800" dirty="0"/>
          </a:p>
          <a:p>
            <a:pPr algn="just"/>
            <a:r>
              <a:rPr lang="en-US" sz="2800" dirty="0"/>
              <a:t>The graduate training of all economists, micro and macro alike, is increasingly focused on microeconomic analysis.</a:t>
            </a:r>
            <a:endParaRPr lang="tr-TR" sz="2800" dirty="0"/>
          </a:p>
        </p:txBody>
      </p:sp>
    </p:spTree>
    <p:extLst>
      <p:ext uri="{BB962C8B-B14F-4D97-AF65-F5344CB8AC3E}">
        <p14:creationId xmlns:p14="http://schemas.microsoft.com/office/powerpoint/2010/main" val="3699634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77EE247-7E3D-4F38-A267-86CBA1DF41EF}" type="slidenum">
              <a:rPr lang="en-US" smtClean="0"/>
              <a:t>33</a:t>
            </a:fld>
            <a:endParaRPr lang="en-US"/>
          </a:p>
        </p:txBody>
      </p:sp>
      <p:sp>
        <p:nvSpPr>
          <p:cNvPr id="4" name="Dikdörtgen 3"/>
          <p:cNvSpPr/>
          <p:nvPr/>
        </p:nvSpPr>
        <p:spPr>
          <a:xfrm>
            <a:off x="381000" y="533400"/>
            <a:ext cx="8229600" cy="4893647"/>
          </a:xfrm>
          <a:prstGeom prst="rect">
            <a:avLst/>
          </a:prstGeom>
        </p:spPr>
        <p:txBody>
          <a:bodyPr wrap="square">
            <a:spAutoFit/>
          </a:bodyPr>
          <a:lstStyle/>
          <a:p>
            <a:pPr algn="just"/>
            <a:r>
              <a:rPr lang="tr-TR" sz="2400" b="1" dirty="0"/>
              <a:t>Q1. </a:t>
            </a:r>
            <a:r>
              <a:rPr lang="tr-TR" sz="2400" dirty="0"/>
              <a:t>Cemil </a:t>
            </a:r>
            <a:r>
              <a:rPr lang="en-US" sz="2400" dirty="0"/>
              <a:t>has a flexible summer job. He can work every day but is allowed to</a:t>
            </a:r>
            <a:r>
              <a:rPr lang="tr-TR" sz="2400" dirty="0"/>
              <a:t> </a:t>
            </a:r>
            <a:r>
              <a:rPr lang="en-US" sz="2400" dirty="0"/>
              <a:t>take a day off anytime he wants. His friend </a:t>
            </a:r>
            <a:r>
              <a:rPr lang="tr-TR" sz="2400" dirty="0"/>
              <a:t>Ahmet</a:t>
            </a:r>
            <a:r>
              <a:rPr lang="en-US" sz="2400" dirty="0"/>
              <a:t> suggests they go to the</a:t>
            </a:r>
            <a:r>
              <a:rPr lang="tr-TR" sz="2400" dirty="0"/>
              <a:t> </a:t>
            </a:r>
            <a:r>
              <a:rPr lang="en-US" sz="2400" dirty="0"/>
              <a:t>amusement</a:t>
            </a:r>
            <a:r>
              <a:rPr lang="tr-TR" sz="2400" dirty="0"/>
              <a:t> (</a:t>
            </a:r>
            <a:r>
              <a:rPr lang="tr-TR" sz="2400" dirty="0" err="1"/>
              <a:t>game</a:t>
            </a:r>
            <a:r>
              <a:rPr lang="tr-TR" sz="2400" dirty="0"/>
              <a:t>)</a:t>
            </a:r>
            <a:r>
              <a:rPr lang="en-US" sz="2400" dirty="0"/>
              <a:t> park on Tuesday. The </a:t>
            </a:r>
            <a:r>
              <a:rPr lang="tr-TR" sz="2400" dirty="0"/>
              <a:t>a</a:t>
            </a:r>
            <a:r>
              <a:rPr lang="en-US" sz="2400" dirty="0" err="1"/>
              <a:t>dmission</a:t>
            </a:r>
            <a:r>
              <a:rPr lang="en-US" sz="2400" dirty="0"/>
              <a:t> charge for the park is $15 per</a:t>
            </a:r>
            <a:r>
              <a:rPr lang="tr-TR" sz="2400" dirty="0"/>
              <a:t> </a:t>
            </a:r>
            <a:r>
              <a:rPr lang="en-US" sz="2400" dirty="0"/>
              <a:t>person, and it will cost them $5 each for gasoline and parking. </a:t>
            </a:r>
            <a:r>
              <a:rPr lang="tr-TR" sz="2400" dirty="0"/>
              <a:t>Cemil </a:t>
            </a:r>
            <a:r>
              <a:rPr lang="en-US" sz="2400" dirty="0"/>
              <a:t>loves</a:t>
            </a:r>
            <a:r>
              <a:rPr lang="tr-TR" sz="2400" dirty="0"/>
              <a:t> </a:t>
            </a:r>
            <a:r>
              <a:rPr lang="en-US" sz="2400" dirty="0"/>
              <a:t>amusement parks and a day at the park is worth $45 to him. However, </a:t>
            </a:r>
            <a:r>
              <a:rPr lang="tr-TR" sz="2400" dirty="0"/>
              <a:t>Cemil</a:t>
            </a:r>
            <a:endParaRPr lang="en-US" sz="2400" dirty="0"/>
          </a:p>
          <a:p>
            <a:pPr algn="just"/>
            <a:r>
              <a:rPr lang="en-US" sz="2400" dirty="0"/>
              <a:t>also enjoys his job so much that he would actually be willing to pay $10 per day</a:t>
            </a:r>
            <a:r>
              <a:rPr lang="tr-TR" sz="2400" dirty="0"/>
              <a:t> </a:t>
            </a:r>
            <a:r>
              <a:rPr lang="en-US" sz="2400" dirty="0"/>
              <a:t>to do it. </a:t>
            </a:r>
            <a:endParaRPr lang="tr-TR" sz="2400" dirty="0"/>
          </a:p>
          <a:p>
            <a:pPr algn="just"/>
            <a:endParaRPr lang="en-US" sz="2400" dirty="0"/>
          </a:p>
          <a:p>
            <a:pPr marL="457200" indent="-457200" algn="just">
              <a:buAutoNum type="alphaLcPeriod"/>
            </a:pPr>
            <a:r>
              <a:rPr lang="en-US" sz="2400" dirty="0"/>
              <a:t>If </a:t>
            </a:r>
            <a:r>
              <a:rPr lang="tr-TR" sz="2400" dirty="0"/>
              <a:t>Cemil</a:t>
            </a:r>
            <a:r>
              <a:rPr lang="en-US" sz="2400" dirty="0"/>
              <a:t> earns $10 if he works, should he go to the amusement park?</a:t>
            </a:r>
            <a:endParaRPr lang="tr-TR" sz="2400" dirty="0"/>
          </a:p>
          <a:p>
            <a:pPr algn="just"/>
            <a:r>
              <a:rPr lang="en-US" sz="2400" dirty="0"/>
              <a:t>b. If </a:t>
            </a:r>
            <a:r>
              <a:rPr lang="tr-TR" sz="2400" dirty="0"/>
              <a:t>Cemil</a:t>
            </a:r>
            <a:r>
              <a:rPr lang="en-US" sz="2400" dirty="0"/>
              <a:t> earns $15 . . . ?</a:t>
            </a:r>
          </a:p>
          <a:p>
            <a:pPr algn="just"/>
            <a:r>
              <a:rPr lang="en-US" sz="2400" dirty="0"/>
              <a:t>c. If </a:t>
            </a:r>
            <a:r>
              <a:rPr lang="tr-TR" sz="2400" dirty="0"/>
              <a:t>Cemil </a:t>
            </a:r>
            <a:r>
              <a:rPr lang="en-US" sz="2400" dirty="0"/>
              <a:t>earns $20 . . . ?</a:t>
            </a:r>
            <a:endParaRPr lang="tr-TR" sz="2400" dirty="0"/>
          </a:p>
        </p:txBody>
      </p:sp>
    </p:spTree>
    <p:extLst>
      <p:ext uri="{BB962C8B-B14F-4D97-AF65-F5344CB8AC3E}">
        <p14:creationId xmlns:p14="http://schemas.microsoft.com/office/powerpoint/2010/main" val="3566457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77EE247-7E3D-4F38-A267-86CBA1DF41EF}" type="slidenum">
              <a:rPr lang="en-US" smtClean="0"/>
              <a:t>34</a:t>
            </a:fld>
            <a:endParaRPr lang="en-US"/>
          </a:p>
        </p:txBody>
      </p:sp>
      <p:sp>
        <p:nvSpPr>
          <p:cNvPr id="4" name="Dikdörtgen 3"/>
          <p:cNvSpPr/>
          <p:nvPr/>
        </p:nvSpPr>
        <p:spPr>
          <a:xfrm>
            <a:off x="381000" y="675650"/>
            <a:ext cx="8153400" cy="4154984"/>
          </a:xfrm>
          <a:prstGeom prst="rect">
            <a:avLst/>
          </a:prstGeom>
        </p:spPr>
        <p:txBody>
          <a:bodyPr wrap="square">
            <a:spAutoFit/>
          </a:bodyPr>
          <a:lstStyle/>
          <a:p>
            <a:pPr algn="just"/>
            <a:r>
              <a:rPr lang="tr-TR" sz="2400" b="1" dirty="0"/>
              <a:t>A</a:t>
            </a:r>
            <a:r>
              <a:rPr lang="en-US" sz="2400" b="1" dirty="0"/>
              <a:t>1.</a:t>
            </a:r>
            <a:r>
              <a:rPr lang="en-US" sz="2400" dirty="0"/>
              <a:t>	Let $X be the amount </a:t>
            </a:r>
            <a:r>
              <a:rPr lang="tr-TR" sz="2400" dirty="0"/>
              <a:t>Cemil</a:t>
            </a:r>
            <a:r>
              <a:rPr lang="en-US" sz="2400" dirty="0"/>
              <a:t> earns in a day on his job. The cost to </a:t>
            </a:r>
            <a:r>
              <a:rPr lang="tr-TR" sz="2400" dirty="0"/>
              <a:t>Cemil</a:t>
            </a:r>
            <a:r>
              <a:rPr lang="en-US" sz="2400" dirty="0"/>
              <a:t> of going to the park is then $15 (admission fee) + $5 (gas &amp; parking) + $10 (the lost satisfaction from not working) + $X (lost salary) = $30 + $X. </a:t>
            </a:r>
            <a:endParaRPr lang="tr-TR" sz="2400" dirty="0"/>
          </a:p>
          <a:p>
            <a:pPr algn="just"/>
            <a:endParaRPr lang="tr-TR" sz="2400" dirty="0"/>
          </a:p>
          <a:p>
            <a:pPr algn="just"/>
            <a:r>
              <a:rPr lang="en-US" sz="2400" dirty="0"/>
              <a:t>The benefit of going to the park is $45. </a:t>
            </a:r>
            <a:endParaRPr lang="tr-TR" sz="2400" dirty="0"/>
          </a:p>
          <a:p>
            <a:pPr algn="just"/>
            <a:endParaRPr lang="tr-TR" sz="2400" dirty="0"/>
          </a:p>
          <a:p>
            <a:pPr algn="just"/>
            <a:r>
              <a:rPr lang="en-US" sz="2400" dirty="0"/>
              <a:t>He should go to the park if his salary is $10/day, </a:t>
            </a:r>
            <a:endParaRPr lang="tr-TR" sz="2400" dirty="0"/>
          </a:p>
          <a:p>
            <a:pPr algn="just"/>
            <a:r>
              <a:rPr lang="en-US" sz="2400" dirty="0"/>
              <a:t>and shouldn't go if his salary is $20/day. </a:t>
            </a:r>
            <a:endParaRPr lang="tr-TR" sz="2400" dirty="0"/>
          </a:p>
          <a:p>
            <a:pPr algn="just"/>
            <a:r>
              <a:rPr lang="en-US" sz="2400" dirty="0"/>
              <a:t>At a salary of $15/day, he is indifferent between going and not going. </a:t>
            </a:r>
            <a:endParaRPr lang="tr-TR" sz="2400" dirty="0"/>
          </a:p>
        </p:txBody>
      </p:sp>
    </p:spTree>
    <p:extLst>
      <p:ext uri="{BB962C8B-B14F-4D97-AF65-F5344CB8AC3E}">
        <p14:creationId xmlns:p14="http://schemas.microsoft.com/office/powerpoint/2010/main" val="4205517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77EE247-7E3D-4F38-A267-86CBA1DF41EF}" type="slidenum">
              <a:rPr lang="en-US" smtClean="0"/>
              <a:t>35</a:t>
            </a:fld>
            <a:endParaRPr lang="en-US"/>
          </a:p>
        </p:txBody>
      </p:sp>
      <p:sp>
        <p:nvSpPr>
          <p:cNvPr id="4" name="Dikdörtgen 3"/>
          <p:cNvSpPr/>
          <p:nvPr/>
        </p:nvSpPr>
        <p:spPr>
          <a:xfrm>
            <a:off x="304800" y="506224"/>
            <a:ext cx="8534400" cy="4524315"/>
          </a:xfrm>
          <a:prstGeom prst="rect">
            <a:avLst/>
          </a:prstGeom>
        </p:spPr>
        <p:txBody>
          <a:bodyPr wrap="square">
            <a:spAutoFit/>
          </a:bodyPr>
          <a:lstStyle/>
          <a:p>
            <a:r>
              <a:rPr lang="tr-TR" sz="2400" b="1" dirty="0"/>
              <a:t>Q2. </a:t>
            </a:r>
            <a:r>
              <a:rPr lang="en-US" sz="2400" dirty="0"/>
              <a:t>Which of the following sentences is a positive claim and which is a normative claim? </a:t>
            </a:r>
            <a:endParaRPr lang="tr-TR" sz="2400" dirty="0"/>
          </a:p>
          <a:p>
            <a:endParaRPr lang="tr-TR" sz="2400" dirty="0"/>
          </a:p>
          <a:p>
            <a:r>
              <a:rPr lang="tr-TR" sz="2400" dirty="0"/>
              <a:t>1. </a:t>
            </a:r>
            <a:r>
              <a:rPr lang="en-US" sz="2400" dirty="0"/>
              <a:t>We need a higher minimum wage. </a:t>
            </a:r>
            <a:endParaRPr lang="tr-TR" sz="2400" dirty="0"/>
          </a:p>
          <a:p>
            <a:r>
              <a:rPr lang="tr-TR" sz="2400" dirty="0"/>
              <a:t>2. </a:t>
            </a:r>
            <a:r>
              <a:rPr lang="en-US" sz="2400" dirty="0"/>
              <a:t>Working people at minimum wage are not above the poverty level.</a:t>
            </a:r>
            <a:endParaRPr lang="tr-TR" sz="2400" dirty="0"/>
          </a:p>
          <a:p>
            <a:r>
              <a:rPr lang="tr-TR" sz="2400" dirty="0"/>
              <a:t>3. </a:t>
            </a:r>
            <a:r>
              <a:rPr lang="en-US" sz="2400" dirty="0"/>
              <a:t>That is not fair. </a:t>
            </a:r>
            <a:endParaRPr lang="tr-TR" sz="2400" dirty="0"/>
          </a:p>
          <a:p>
            <a:r>
              <a:rPr lang="tr-TR" sz="2400" dirty="0"/>
              <a:t>4. </a:t>
            </a:r>
            <a:r>
              <a:rPr lang="en-US" sz="2400" dirty="0"/>
              <a:t>But a higher minimum wage will mean that some low wage workers will be laid off and have no job. </a:t>
            </a:r>
          </a:p>
          <a:p>
            <a:r>
              <a:rPr lang="en-US" sz="2400" dirty="0"/>
              <a:t> </a:t>
            </a:r>
          </a:p>
          <a:p>
            <a:r>
              <a:rPr lang="en-US" sz="2400" i="1" dirty="0"/>
              <a:t>The first and third sentences are normative and the other two are positive statements.</a:t>
            </a:r>
          </a:p>
        </p:txBody>
      </p:sp>
    </p:spTree>
    <p:extLst>
      <p:ext uri="{BB962C8B-B14F-4D97-AF65-F5344CB8AC3E}">
        <p14:creationId xmlns:p14="http://schemas.microsoft.com/office/powerpoint/2010/main" val="3881257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77EE247-7E3D-4F38-A267-86CBA1DF41EF}" type="slidenum">
              <a:rPr lang="en-US" smtClean="0"/>
              <a:t>36</a:t>
            </a:fld>
            <a:endParaRPr lang="en-US"/>
          </a:p>
        </p:txBody>
      </p:sp>
      <p:sp>
        <p:nvSpPr>
          <p:cNvPr id="4" name="Dikdörtgen 3"/>
          <p:cNvSpPr/>
          <p:nvPr/>
        </p:nvSpPr>
        <p:spPr>
          <a:xfrm>
            <a:off x="514650" y="2171670"/>
            <a:ext cx="8229600" cy="1569660"/>
          </a:xfrm>
          <a:prstGeom prst="rect">
            <a:avLst/>
          </a:prstGeom>
        </p:spPr>
        <p:txBody>
          <a:bodyPr wrap="square">
            <a:spAutoFit/>
          </a:bodyPr>
          <a:lstStyle/>
          <a:p>
            <a:r>
              <a:rPr lang="en-US" sz="2400" dirty="0"/>
              <a:t>The production possibility frontier (PPF) illustrates the trade-offs facing an economy that produces only two goods. It shows the maximum quantity of one good that can be produced for any given production of the other.</a:t>
            </a:r>
          </a:p>
        </p:txBody>
      </p:sp>
      <p:sp>
        <p:nvSpPr>
          <p:cNvPr id="5" name="Dikdörtgen 4"/>
          <p:cNvSpPr/>
          <p:nvPr/>
        </p:nvSpPr>
        <p:spPr>
          <a:xfrm>
            <a:off x="514650" y="965775"/>
            <a:ext cx="8114700" cy="584775"/>
          </a:xfrm>
          <a:prstGeom prst="rect">
            <a:avLst/>
          </a:prstGeom>
        </p:spPr>
        <p:txBody>
          <a:bodyPr wrap="square">
            <a:spAutoFit/>
          </a:bodyPr>
          <a:lstStyle/>
          <a:p>
            <a:pPr algn="ctr"/>
            <a:r>
              <a:rPr lang="en-US" sz="3200" b="1" dirty="0"/>
              <a:t>The production possibility frontier (PPF) </a:t>
            </a:r>
            <a:endParaRPr lang="tr-TR" sz="3200" b="1" dirty="0"/>
          </a:p>
        </p:txBody>
      </p:sp>
    </p:spTree>
    <p:extLst>
      <p:ext uri="{BB962C8B-B14F-4D97-AF65-F5344CB8AC3E}">
        <p14:creationId xmlns:p14="http://schemas.microsoft.com/office/powerpoint/2010/main" val="3409465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7" name="Rectangle 5"/>
          <p:cNvSpPr>
            <a:spLocks noGrp="1" noChangeArrowheads="1"/>
          </p:cNvSpPr>
          <p:nvPr>
            <p:ph idx="1"/>
          </p:nvPr>
        </p:nvSpPr>
        <p:spPr>
          <a:xfrm>
            <a:off x="457200" y="1143000"/>
            <a:ext cx="8229600" cy="4525963"/>
          </a:xfrm>
        </p:spPr>
        <p:txBody>
          <a:bodyPr/>
          <a:lstStyle/>
          <a:p>
            <a:pPr marL="457200" lvl="1" indent="0" eaLnBrk="1" hangingPunct="1">
              <a:buNone/>
              <a:defRPr/>
            </a:pPr>
            <a:r>
              <a:rPr lang="en-US" sz="2600" b="1" dirty="0">
                <a:solidFill>
                  <a:srgbClr val="E50030"/>
                </a:solidFill>
              </a:rPr>
              <a:t>Production possibilities frontier</a:t>
            </a:r>
            <a:r>
              <a:rPr lang="tr-TR" sz="2600" b="1" dirty="0">
                <a:solidFill>
                  <a:srgbClr val="E50030"/>
                </a:solidFill>
              </a:rPr>
              <a:t>:  </a:t>
            </a:r>
            <a:r>
              <a:rPr lang="en-US" dirty="0"/>
              <a:t>The boundary between the combinations of goods and services that can be produced and the combinations that cannot be produced, given the available factors of production and the state of technology.</a:t>
            </a:r>
            <a:endParaRPr lang="tr-TR" dirty="0"/>
          </a:p>
          <a:p>
            <a:pPr marL="457200" lvl="1" indent="0" eaLnBrk="1" hangingPunct="1">
              <a:buNone/>
              <a:defRPr/>
            </a:pPr>
            <a:endParaRPr lang="en-US" dirty="0"/>
          </a:p>
          <a:p>
            <a:pPr marL="457200" lvl="1" indent="0" eaLnBrk="1" hangingPunct="1">
              <a:buNone/>
              <a:defRPr/>
            </a:pPr>
            <a:r>
              <a:rPr lang="en-US" dirty="0"/>
              <a:t>The </a:t>
            </a:r>
            <a:r>
              <a:rPr lang="en-US" i="1" dirty="0"/>
              <a:t>PPF</a:t>
            </a:r>
            <a:r>
              <a:rPr lang="en-US" dirty="0"/>
              <a:t> is a valuable tool for illustrating the effects of scarcity and its consequences.</a:t>
            </a:r>
            <a:endParaRPr lang="en-CA" dirty="0"/>
          </a:p>
        </p:txBody>
      </p:sp>
    </p:spTree>
    <p:extLst>
      <p:ext uri="{BB962C8B-B14F-4D97-AF65-F5344CB8AC3E}">
        <p14:creationId xmlns:p14="http://schemas.microsoft.com/office/powerpoint/2010/main" val="36198527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7">
                                            <p:txEl>
                                              <p:pRg st="0" end="0"/>
                                            </p:txEl>
                                          </p:spTgt>
                                        </p:tgtEl>
                                        <p:attrNameLst>
                                          <p:attrName>style.visibility</p:attrName>
                                        </p:attrNameLst>
                                      </p:cBhvr>
                                      <p:to>
                                        <p:strVal val="visible"/>
                                      </p:to>
                                    </p:set>
                                    <p:animEffect transition="in" filter="wipe(left)">
                                      <p:cBhvr>
                                        <p:cTn id="7" dur="500"/>
                                        <p:tgtEl>
                                          <p:spTgt spid="2744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4437">
                                            <p:txEl>
                                              <p:pRg st="2" end="2"/>
                                            </p:txEl>
                                          </p:spTgt>
                                        </p:tgtEl>
                                        <p:attrNameLst>
                                          <p:attrName>style.visibility</p:attrName>
                                        </p:attrNameLst>
                                      </p:cBhvr>
                                      <p:to>
                                        <p:strVal val="visible"/>
                                      </p:to>
                                    </p:set>
                                    <p:animEffect transition="in" filter="wipe(left)">
                                      <p:cBhvr>
                                        <p:cTn id="12" dur="500"/>
                                        <p:tgtEl>
                                          <p:spTgt spid="2744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7" grpId="0" build="p" bldLvl="3"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27" name="Text Box 11"/>
          <p:cNvSpPr txBox="1">
            <a:spLocks noChangeArrowheads="1"/>
          </p:cNvSpPr>
          <p:nvPr/>
        </p:nvSpPr>
        <p:spPr bwMode="auto">
          <a:xfrm>
            <a:off x="533400" y="2057400"/>
            <a:ext cx="3124200" cy="41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spcAft>
                <a:spcPct val="50000"/>
              </a:spcAft>
              <a:defRPr/>
            </a:pPr>
            <a:r>
              <a:rPr lang="en-US" dirty="0"/>
              <a:t>Figure 1 shows the </a:t>
            </a:r>
            <a:r>
              <a:rPr lang="en-US" i="1" dirty="0"/>
              <a:t>PPF</a:t>
            </a:r>
            <a:r>
              <a:rPr lang="en-US" dirty="0"/>
              <a:t> for cell phones and DVDs. </a:t>
            </a:r>
          </a:p>
          <a:p>
            <a:pPr eaLnBrk="1" hangingPunct="1">
              <a:spcBef>
                <a:spcPct val="20000"/>
              </a:spcBef>
              <a:spcAft>
                <a:spcPct val="50000"/>
              </a:spcAft>
              <a:defRPr/>
            </a:pPr>
            <a:r>
              <a:rPr lang="en-US" dirty="0"/>
              <a:t>Each point on the graph represents a column of the table.</a:t>
            </a:r>
          </a:p>
          <a:p>
            <a:pPr eaLnBrk="1" hangingPunct="1">
              <a:spcBef>
                <a:spcPct val="20000"/>
              </a:spcBef>
              <a:spcAft>
                <a:spcPct val="50000"/>
              </a:spcAft>
              <a:defRPr/>
            </a:pPr>
            <a:r>
              <a:rPr lang="en-US" dirty="0"/>
              <a:t>The line through the points is the </a:t>
            </a:r>
            <a:r>
              <a:rPr lang="en-US" i="1" dirty="0"/>
              <a:t>PPF.</a:t>
            </a:r>
            <a:endParaRPr lang="en-US" dirty="0"/>
          </a:p>
          <a:p>
            <a:pPr eaLnBrk="1" hangingPunct="1">
              <a:defRPr/>
            </a:pPr>
            <a:endParaRPr lang="en-US" dirty="0"/>
          </a:p>
        </p:txBody>
      </p:sp>
      <p:sp>
        <p:nvSpPr>
          <p:cNvPr id="12291" name="Rectangle 37"/>
          <p:cNvSpPr>
            <a:spLocks noGrp="1" noChangeArrowheads="1"/>
          </p:cNvSpPr>
          <p:nvPr>
            <p:ph type="title"/>
          </p:nvPr>
        </p:nvSpPr>
        <p:spPr/>
        <p:txBody>
          <a:bodyPr/>
          <a:lstStyle/>
          <a:p>
            <a:pPr eaLnBrk="1" hangingPunct="1">
              <a:defRPr/>
            </a:pPr>
            <a:r>
              <a:rPr lang="en-US" dirty="0">
                <a:cs typeface="+mj-cs"/>
              </a:rPr>
              <a:t>PRODUCTION POSSIBILITIES</a:t>
            </a:r>
            <a:endParaRPr lang="en-CA" dirty="0">
              <a:cs typeface="+mj-cs"/>
            </a:endParaRPr>
          </a:p>
        </p:txBody>
      </p:sp>
      <p:pic>
        <p:nvPicPr>
          <p:cNvPr id="11268" name="Picture 9" descr="fig0301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979613"/>
            <a:ext cx="4467225"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0" descr="fig0301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79613"/>
            <a:ext cx="4467225"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1" descr="fig0301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979613"/>
            <a:ext cx="4467225"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2" descr="fig0301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979613"/>
            <a:ext cx="4467225"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3" descr="fig0301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1979613"/>
            <a:ext cx="4467225"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4" descr="fig0301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1979613"/>
            <a:ext cx="4467225"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2" descr="fig0301g_thumb.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1979613"/>
            <a:ext cx="4467225"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3" descr="fig0301h_thumb.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1979613"/>
            <a:ext cx="4467225"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0358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93227">
                                            <p:txEl>
                                              <p:pRg st="1" end="1"/>
                                            </p:txEl>
                                          </p:spTgt>
                                        </p:tgtEl>
                                        <p:attrNameLst>
                                          <p:attrName>style.visibility</p:attrName>
                                        </p:attrNameLst>
                                      </p:cBhvr>
                                      <p:to>
                                        <p:strVal val="visible"/>
                                      </p:to>
                                    </p:set>
                                    <p:animEffect transition="in" filter="wipe(left)">
                                      <p:cBhvr>
                                        <p:cTn id="7" dur="500"/>
                                        <p:tgtEl>
                                          <p:spTgt spid="3932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000"/>
                                        <p:tgtEl>
                                          <p:spTgt spid="2"/>
                                        </p:tgtEl>
                                      </p:cBhvr>
                                    </p:animEffect>
                                  </p:childTnLst>
                                </p:cTn>
                              </p:par>
                            </p:childTnLst>
                          </p:cTn>
                        </p:par>
                        <p:par>
                          <p:cTn id="13" fill="hold" nodeType="afterGroup">
                            <p:stCondLst>
                              <p:cond delay="1000"/>
                            </p:stCondLst>
                            <p:childTnLst>
                              <p:par>
                                <p:cTn id="14" presetID="22" presetClass="entr" presetSubtype="4" fill="hold" nodeType="afterEffect">
                                  <p:stCondLst>
                                    <p:cond delay="0"/>
                                  </p:stCondLst>
                                  <p:childTnLst>
                                    <p:set>
                                      <p:cBhvr>
                                        <p:cTn id="15" dur="1" fill="hold">
                                          <p:stCondLst>
                                            <p:cond delay="0"/>
                                          </p:stCondLst>
                                        </p:cTn>
                                        <p:tgtEl>
                                          <p:spTgt spid="16388"/>
                                        </p:tgtEl>
                                        <p:attrNameLst>
                                          <p:attrName>style.visibility</p:attrName>
                                        </p:attrNameLst>
                                      </p:cBhvr>
                                      <p:to>
                                        <p:strVal val="visible"/>
                                      </p:to>
                                    </p:set>
                                    <p:animEffect transition="in" filter="wipe(down)">
                                      <p:cBhvr>
                                        <p:cTn id="16" dur="1000"/>
                                        <p:tgtEl>
                                          <p:spTgt spid="16388"/>
                                        </p:tgtEl>
                                      </p:cBhvr>
                                    </p:animEffect>
                                  </p:childTnLst>
                                </p:cTn>
                              </p:par>
                            </p:childTnLst>
                          </p:cTn>
                        </p:par>
                        <p:par>
                          <p:cTn id="17" fill="hold" nodeType="afterGroup">
                            <p:stCondLst>
                              <p:cond delay="2000"/>
                            </p:stCondLst>
                            <p:childTnLst>
                              <p:par>
                                <p:cTn id="18" presetID="22" presetClass="entr" presetSubtype="4" fill="hold" nodeType="afterEffect">
                                  <p:stCondLst>
                                    <p:cond delay="0"/>
                                  </p:stCondLst>
                                  <p:childTnLst>
                                    <p:set>
                                      <p:cBhvr>
                                        <p:cTn id="19" dur="1" fill="hold">
                                          <p:stCondLst>
                                            <p:cond delay="0"/>
                                          </p:stCondLst>
                                        </p:cTn>
                                        <p:tgtEl>
                                          <p:spTgt spid="16389"/>
                                        </p:tgtEl>
                                        <p:attrNameLst>
                                          <p:attrName>style.visibility</p:attrName>
                                        </p:attrNameLst>
                                      </p:cBhvr>
                                      <p:to>
                                        <p:strVal val="visible"/>
                                      </p:to>
                                    </p:set>
                                    <p:animEffect transition="in" filter="wipe(down)">
                                      <p:cBhvr>
                                        <p:cTn id="20" dur="1000"/>
                                        <p:tgtEl>
                                          <p:spTgt spid="16389"/>
                                        </p:tgtEl>
                                      </p:cBhvr>
                                    </p:animEffect>
                                  </p:childTnLst>
                                </p:cTn>
                              </p:par>
                            </p:childTnLst>
                          </p:cTn>
                        </p:par>
                        <p:par>
                          <p:cTn id="21" fill="hold" nodeType="afterGroup">
                            <p:stCondLst>
                              <p:cond delay="3000"/>
                            </p:stCondLst>
                            <p:childTnLst>
                              <p:par>
                                <p:cTn id="22" presetID="22" presetClass="entr" presetSubtype="4" fill="hold" nodeType="afterEffect">
                                  <p:stCondLst>
                                    <p:cond delay="0"/>
                                  </p:stCondLst>
                                  <p:childTnLst>
                                    <p:set>
                                      <p:cBhvr>
                                        <p:cTn id="23" dur="1" fill="hold">
                                          <p:stCondLst>
                                            <p:cond delay="0"/>
                                          </p:stCondLst>
                                        </p:cTn>
                                        <p:tgtEl>
                                          <p:spTgt spid="16390"/>
                                        </p:tgtEl>
                                        <p:attrNameLst>
                                          <p:attrName>style.visibility</p:attrName>
                                        </p:attrNameLst>
                                      </p:cBhvr>
                                      <p:to>
                                        <p:strVal val="visible"/>
                                      </p:to>
                                    </p:set>
                                    <p:animEffect transition="in" filter="wipe(down)">
                                      <p:cBhvr>
                                        <p:cTn id="24" dur="1000"/>
                                        <p:tgtEl>
                                          <p:spTgt spid="16390"/>
                                        </p:tgtEl>
                                      </p:cBhvr>
                                    </p:animEffect>
                                  </p:childTnLst>
                                </p:cTn>
                              </p:par>
                            </p:childTnLst>
                          </p:cTn>
                        </p:par>
                        <p:par>
                          <p:cTn id="25" fill="hold" nodeType="afterGroup">
                            <p:stCondLst>
                              <p:cond delay="4000"/>
                            </p:stCondLst>
                            <p:childTnLst>
                              <p:par>
                                <p:cTn id="26" presetID="22" presetClass="entr" presetSubtype="4" fill="hold" nodeType="afterEffect">
                                  <p:stCondLst>
                                    <p:cond delay="0"/>
                                  </p:stCondLst>
                                  <p:childTnLst>
                                    <p:set>
                                      <p:cBhvr>
                                        <p:cTn id="27" dur="1" fill="hold">
                                          <p:stCondLst>
                                            <p:cond delay="0"/>
                                          </p:stCondLst>
                                        </p:cTn>
                                        <p:tgtEl>
                                          <p:spTgt spid="16391"/>
                                        </p:tgtEl>
                                        <p:attrNameLst>
                                          <p:attrName>style.visibility</p:attrName>
                                        </p:attrNameLst>
                                      </p:cBhvr>
                                      <p:to>
                                        <p:strVal val="visible"/>
                                      </p:to>
                                    </p:set>
                                    <p:animEffect transition="in" filter="wipe(down)">
                                      <p:cBhvr>
                                        <p:cTn id="28" dur="1000"/>
                                        <p:tgtEl>
                                          <p:spTgt spid="16391"/>
                                        </p:tgtEl>
                                      </p:cBhvr>
                                    </p:animEffect>
                                  </p:childTnLst>
                                </p:cTn>
                              </p:par>
                            </p:childTnLst>
                          </p:cTn>
                        </p:par>
                        <p:par>
                          <p:cTn id="29" fill="hold" nodeType="afterGroup">
                            <p:stCondLst>
                              <p:cond delay="5000"/>
                            </p:stCondLst>
                            <p:childTnLst>
                              <p:par>
                                <p:cTn id="30" presetID="22" presetClass="entr" presetSubtype="4" fill="hold" nodeType="afterEffect">
                                  <p:stCondLst>
                                    <p:cond delay="0"/>
                                  </p:stCondLst>
                                  <p:childTnLst>
                                    <p:set>
                                      <p:cBhvr>
                                        <p:cTn id="31" dur="1" fill="hold">
                                          <p:stCondLst>
                                            <p:cond delay="0"/>
                                          </p:stCondLst>
                                        </p:cTn>
                                        <p:tgtEl>
                                          <p:spTgt spid="16392"/>
                                        </p:tgtEl>
                                        <p:attrNameLst>
                                          <p:attrName>style.visibility</p:attrName>
                                        </p:attrNameLst>
                                      </p:cBhvr>
                                      <p:to>
                                        <p:strVal val="visible"/>
                                      </p:to>
                                    </p:set>
                                    <p:animEffect transition="in" filter="wipe(down)">
                                      <p:cBhvr>
                                        <p:cTn id="32" dur="1000"/>
                                        <p:tgtEl>
                                          <p:spTgt spid="1639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93227">
                                            <p:txEl>
                                              <p:pRg st="2" end="2"/>
                                            </p:txEl>
                                          </p:spTgt>
                                        </p:tgtEl>
                                        <p:attrNameLst>
                                          <p:attrName>style.visibility</p:attrName>
                                        </p:attrNameLst>
                                      </p:cBhvr>
                                      <p:to>
                                        <p:strVal val="visible"/>
                                      </p:to>
                                    </p:set>
                                    <p:animEffect transition="in" filter="wipe(left)">
                                      <p:cBhvr>
                                        <p:cTn id="37" dur="500"/>
                                        <p:tgtEl>
                                          <p:spTgt spid="393227">
                                            <p:txEl>
                                              <p:pRg st="2" end="2"/>
                                            </p:txEl>
                                          </p:spTgt>
                                        </p:tgtEl>
                                      </p:cBhvr>
                                    </p:animEffect>
                                  </p:childTnLst>
                                </p:cTn>
                              </p:par>
                            </p:childTnLst>
                          </p:cTn>
                        </p:par>
                        <p:par>
                          <p:cTn id="38" fill="hold" nodeType="afterGroup">
                            <p:stCondLst>
                              <p:cond delay="500"/>
                            </p:stCondLst>
                            <p:childTnLst>
                              <p:par>
                                <p:cTn id="39" presetID="22" presetClass="entr" presetSubtype="8" fill="hold" nodeType="afterEffect">
                                  <p:stCondLst>
                                    <p:cond delay="0"/>
                                  </p:stCondLst>
                                  <p:childTnLst>
                                    <p:set>
                                      <p:cBhvr>
                                        <p:cTn id="40" dur="1" fill="hold">
                                          <p:stCondLst>
                                            <p:cond delay="0"/>
                                          </p:stCondLst>
                                        </p:cTn>
                                        <p:tgtEl>
                                          <p:spTgt spid="16393"/>
                                        </p:tgtEl>
                                        <p:attrNameLst>
                                          <p:attrName>style.visibility</p:attrName>
                                        </p:attrNameLst>
                                      </p:cBhvr>
                                      <p:to>
                                        <p:strVal val="visible"/>
                                      </p:to>
                                    </p:set>
                                    <p:animEffect transition="in" filter="wipe(left)">
                                      <p:cBhvr>
                                        <p:cTn id="41" dur="10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9" descr="fig0301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257175"/>
            <a:ext cx="5980113"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fig0301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257175"/>
            <a:ext cx="5980113"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descr="fig0301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257175"/>
            <a:ext cx="5980113"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fig0301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47825" y="257175"/>
            <a:ext cx="5980113"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descr="fig0301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47825" y="257175"/>
            <a:ext cx="5980113"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1" descr="fig0301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47825" y="257175"/>
            <a:ext cx="5980113"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fig0301g_thumb.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47825" y="257175"/>
            <a:ext cx="5980113"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3" descr="fig0301h_thumb.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47825" y="257175"/>
            <a:ext cx="5980113"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281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10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10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10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7779" name="Rectangle 3"/>
          <p:cNvSpPr>
            <a:spLocks noGrp="1" noChangeArrowheads="1"/>
          </p:cNvSpPr>
          <p:nvPr>
            <p:ph type="body" idx="4294967295"/>
          </p:nvPr>
        </p:nvSpPr>
        <p:spPr>
          <a:xfrm>
            <a:off x="381000" y="1524000"/>
            <a:ext cx="8229600" cy="3352800"/>
          </a:xfrm>
        </p:spPr>
        <p:txBody>
          <a:bodyPr/>
          <a:lstStyle/>
          <a:p>
            <a:pPr eaLnBrk="1" hangingPunct="1">
              <a:lnSpc>
                <a:spcPct val="90000"/>
              </a:lnSpc>
              <a:buSzPct val="120000"/>
              <a:buFont typeface="Webdings" charset="0"/>
              <a:buChar char="&lt;"/>
              <a:defRPr/>
            </a:pPr>
            <a:r>
              <a:rPr lang="en-US" dirty="0">
                <a:cs typeface="+mn-cs"/>
              </a:rPr>
              <a:t>Economics Defined</a:t>
            </a:r>
          </a:p>
          <a:p>
            <a:pPr eaLnBrk="1" hangingPunct="1">
              <a:lnSpc>
                <a:spcPct val="90000"/>
              </a:lnSpc>
              <a:spcAft>
                <a:spcPct val="50000"/>
              </a:spcAft>
              <a:buFont typeface="Webdings" charset="0"/>
              <a:buNone/>
              <a:defRPr/>
            </a:pPr>
            <a:r>
              <a:rPr lang="en-US" b="0" dirty="0">
                <a:solidFill>
                  <a:srgbClr val="000000"/>
                </a:solidFill>
                <a:cs typeface="+mn-cs"/>
              </a:rPr>
              <a:t>	</a:t>
            </a:r>
            <a:r>
              <a:rPr lang="en-US" sz="2400" dirty="0">
                <a:solidFill>
                  <a:srgbClr val="FF0000"/>
                </a:solidFill>
                <a:cs typeface="+mn-cs"/>
              </a:rPr>
              <a:t>Economics </a:t>
            </a:r>
            <a:r>
              <a:rPr lang="en-US" sz="2400" b="0" dirty="0">
                <a:solidFill>
                  <a:srgbClr val="000000"/>
                </a:solidFill>
                <a:cs typeface="+mn-cs"/>
              </a:rPr>
              <a:t>is the social science that studies the choices that individuals, businesses, governments, and entire societies make as they cope with </a:t>
            </a:r>
            <a:r>
              <a:rPr lang="en-US" sz="2400" b="0" i="1" dirty="0">
                <a:solidFill>
                  <a:srgbClr val="000000"/>
                </a:solidFill>
                <a:cs typeface="+mn-cs"/>
              </a:rPr>
              <a:t>scarcity,</a:t>
            </a:r>
            <a:r>
              <a:rPr lang="en-US" sz="2400" b="0" dirty="0">
                <a:solidFill>
                  <a:srgbClr val="000000"/>
                </a:solidFill>
                <a:cs typeface="+mn-cs"/>
              </a:rPr>
              <a:t> the </a:t>
            </a:r>
            <a:r>
              <a:rPr lang="en-US" sz="2400" b="0" i="1" dirty="0">
                <a:solidFill>
                  <a:srgbClr val="000000"/>
                </a:solidFill>
                <a:cs typeface="+mn-cs"/>
              </a:rPr>
              <a:t>incentives</a:t>
            </a:r>
            <a:r>
              <a:rPr lang="en-US" sz="2400" b="0" dirty="0">
                <a:solidFill>
                  <a:srgbClr val="000000"/>
                </a:solidFill>
                <a:cs typeface="+mn-cs"/>
              </a:rPr>
              <a:t> that influence those choices, and the arrangements that coordinate them.</a:t>
            </a:r>
            <a:endParaRPr lang="en-US" b="0" dirty="0">
              <a:solidFill>
                <a:srgbClr val="000000"/>
              </a:solidFill>
              <a:cs typeface="+mn-cs"/>
            </a:endParaRPr>
          </a:p>
        </p:txBody>
      </p:sp>
    </p:spTree>
    <p:extLst>
      <p:ext uri="{BB962C8B-B14F-4D97-AF65-F5344CB8AC3E}">
        <p14:creationId xmlns:p14="http://schemas.microsoft.com/office/powerpoint/2010/main" val="1077059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7779">
                                            <p:txEl>
                                              <p:pRg st="1" end="1"/>
                                            </p:txEl>
                                          </p:spTgt>
                                        </p:tgtEl>
                                        <p:attrNameLst>
                                          <p:attrName>style.visibility</p:attrName>
                                        </p:attrNameLst>
                                      </p:cBhvr>
                                      <p:to>
                                        <p:strVal val="visible"/>
                                      </p:to>
                                    </p:set>
                                    <p:animEffect transition="in" filter="wipe(left)">
                                      <p:cBhvr>
                                        <p:cTn id="7" dur="500"/>
                                        <p:tgtEl>
                                          <p:spTgt spid="5877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79" grpId="0" build="p" bldLvl="3"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29" name="Rectangle 5"/>
          <p:cNvSpPr>
            <a:spLocks noGrp="1" noChangeArrowheads="1"/>
          </p:cNvSpPr>
          <p:nvPr>
            <p:ph idx="1"/>
          </p:nvPr>
        </p:nvSpPr>
        <p:spPr/>
        <p:txBody>
          <a:bodyPr/>
          <a:lstStyle/>
          <a:p>
            <a:pPr lvl="1" eaLnBrk="1" hangingPunct="1">
              <a:defRPr/>
            </a:pPr>
            <a:r>
              <a:rPr lang="en-US" dirty="0"/>
              <a:t>The </a:t>
            </a:r>
            <a:r>
              <a:rPr lang="en-US" i="1" dirty="0"/>
              <a:t>PPF </a:t>
            </a:r>
            <a:r>
              <a:rPr lang="en-US" dirty="0"/>
              <a:t>puts three features of production possibilities in sharp focus: </a:t>
            </a:r>
          </a:p>
          <a:p>
            <a:pPr lvl="2" eaLnBrk="1" hangingPunct="1">
              <a:defRPr/>
            </a:pPr>
            <a:r>
              <a:rPr lang="en-US" dirty="0"/>
              <a:t> Attainable and unattainable combinations</a:t>
            </a:r>
          </a:p>
          <a:p>
            <a:pPr lvl="2" eaLnBrk="1" hangingPunct="1">
              <a:defRPr/>
            </a:pPr>
            <a:r>
              <a:rPr lang="en-US" dirty="0"/>
              <a:t> Efficient and inefficient production</a:t>
            </a:r>
          </a:p>
          <a:p>
            <a:pPr lvl="2" eaLnBrk="1" hangingPunct="1">
              <a:defRPr/>
            </a:pPr>
            <a:r>
              <a:rPr lang="en-US" dirty="0"/>
              <a:t> Tradeoffs and free lunches</a:t>
            </a:r>
            <a:endParaRPr lang="en-CA" dirty="0"/>
          </a:p>
        </p:txBody>
      </p:sp>
    </p:spTree>
    <p:extLst>
      <p:ext uri="{BB962C8B-B14F-4D97-AF65-F5344CB8AC3E}">
        <p14:creationId xmlns:p14="http://schemas.microsoft.com/office/powerpoint/2010/main" val="476910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8229">
                                            <p:txEl>
                                              <p:pRg st="1" end="1"/>
                                            </p:txEl>
                                          </p:spTgt>
                                        </p:tgtEl>
                                        <p:attrNameLst>
                                          <p:attrName>style.visibility</p:attrName>
                                        </p:attrNameLst>
                                      </p:cBhvr>
                                      <p:to>
                                        <p:strVal val="visible"/>
                                      </p:to>
                                    </p:set>
                                    <p:animEffect transition="in" filter="wipe(left)">
                                      <p:cBhvr>
                                        <p:cTn id="7" dur="500"/>
                                        <p:tgtEl>
                                          <p:spTgt spid="30822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8229">
                                            <p:txEl>
                                              <p:pRg st="2" end="2"/>
                                            </p:txEl>
                                          </p:spTgt>
                                        </p:tgtEl>
                                        <p:attrNameLst>
                                          <p:attrName>style.visibility</p:attrName>
                                        </p:attrNameLst>
                                      </p:cBhvr>
                                      <p:to>
                                        <p:strVal val="visible"/>
                                      </p:to>
                                    </p:set>
                                    <p:animEffect transition="in" filter="wipe(left)">
                                      <p:cBhvr>
                                        <p:cTn id="12" dur="500"/>
                                        <p:tgtEl>
                                          <p:spTgt spid="30822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8229">
                                            <p:txEl>
                                              <p:pRg st="3" end="3"/>
                                            </p:txEl>
                                          </p:spTgt>
                                        </p:tgtEl>
                                        <p:attrNameLst>
                                          <p:attrName>style.visibility</p:attrName>
                                        </p:attrNameLst>
                                      </p:cBhvr>
                                      <p:to>
                                        <p:strVal val="visible"/>
                                      </p:to>
                                    </p:set>
                                    <p:animEffect transition="in" filter="wipe(left)">
                                      <p:cBhvr>
                                        <p:cTn id="17" dur="500"/>
                                        <p:tgtEl>
                                          <p:spTgt spid="3082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9" grpId="0" build="p" bldLvl="5"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3589" name="Rectangle 5"/>
          <p:cNvSpPr>
            <a:spLocks noGrp="1" noChangeArrowheads="1"/>
          </p:cNvSpPr>
          <p:nvPr>
            <p:ph idx="1"/>
          </p:nvPr>
        </p:nvSpPr>
        <p:spPr/>
        <p:txBody>
          <a:bodyPr/>
          <a:lstStyle/>
          <a:p>
            <a:pPr marL="457200" lvl="1" indent="0" eaLnBrk="1" hangingPunct="1">
              <a:buNone/>
              <a:defRPr/>
            </a:pPr>
            <a:r>
              <a:rPr lang="en-US" b="1" dirty="0">
                <a:solidFill>
                  <a:srgbClr val="00468F"/>
                </a:solidFill>
              </a:rPr>
              <a:t>Attainable and Unattainable Combinations</a:t>
            </a:r>
          </a:p>
          <a:p>
            <a:pPr lvl="1" eaLnBrk="1" hangingPunct="1">
              <a:defRPr/>
            </a:pPr>
            <a:r>
              <a:rPr lang="en-US" dirty="0"/>
              <a:t>Because the </a:t>
            </a:r>
            <a:r>
              <a:rPr lang="en-US" i="1" dirty="0"/>
              <a:t>PPF</a:t>
            </a:r>
            <a:r>
              <a:rPr lang="en-US" dirty="0"/>
              <a:t> shows the limits to production, it separates attainable combinations from unattainable ones.</a:t>
            </a:r>
          </a:p>
          <a:p>
            <a:pPr lvl="1" eaLnBrk="1" hangingPunct="1">
              <a:spcBef>
                <a:spcPct val="0"/>
              </a:spcBef>
              <a:defRPr/>
            </a:pPr>
            <a:r>
              <a:rPr lang="en-US" dirty="0"/>
              <a:t>Figure 2  on the next slide illustrates the attainable and unattainable combinations.</a:t>
            </a:r>
            <a:endParaRPr lang="en-CA" dirty="0"/>
          </a:p>
        </p:txBody>
      </p:sp>
    </p:spTree>
    <p:extLst>
      <p:ext uri="{BB962C8B-B14F-4D97-AF65-F5344CB8AC3E}">
        <p14:creationId xmlns:p14="http://schemas.microsoft.com/office/powerpoint/2010/main" val="981258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3589">
                                            <p:txEl>
                                              <p:pRg st="1" end="1"/>
                                            </p:txEl>
                                          </p:spTgt>
                                        </p:tgtEl>
                                        <p:attrNameLst>
                                          <p:attrName>style.visibility</p:attrName>
                                        </p:attrNameLst>
                                      </p:cBhvr>
                                      <p:to>
                                        <p:strVal val="visible"/>
                                      </p:to>
                                    </p:set>
                                    <p:animEffect transition="in" filter="wipe(left)">
                                      <p:cBhvr>
                                        <p:cTn id="7" dur="500"/>
                                        <p:tgtEl>
                                          <p:spTgt spid="32358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3589">
                                            <p:txEl>
                                              <p:pRg st="2" end="2"/>
                                            </p:txEl>
                                          </p:spTgt>
                                        </p:tgtEl>
                                        <p:attrNameLst>
                                          <p:attrName>style.visibility</p:attrName>
                                        </p:attrNameLst>
                                      </p:cBhvr>
                                      <p:to>
                                        <p:strVal val="visible"/>
                                      </p:to>
                                    </p:set>
                                    <p:animEffect transition="in" filter="wipe(left)">
                                      <p:cBhvr>
                                        <p:cTn id="12" dur="500"/>
                                        <p:tgtEl>
                                          <p:spTgt spid="3235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9" grpId="0" build="p" bldLvl="3"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9" name="Text Box 7"/>
          <p:cNvSpPr txBox="1">
            <a:spLocks noChangeArrowheads="1"/>
          </p:cNvSpPr>
          <p:nvPr/>
        </p:nvSpPr>
        <p:spPr bwMode="auto">
          <a:xfrm>
            <a:off x="304800" y="4772025"/>
            <a:ext cx="40227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a:t>The </a:t>
            </a:r>
            <a:r>
              <a:rPr lang="en-US" i="1"/>
              <a:t>PPF</a:t>
            </a:r>
            <a:r>
              <a:rPr lang="en-US"/>
              <a:t> separates attainable combinations from unattainable combinations.</a:t>
            </a:r>
            <a:endParaRPr lang="en-US">
              <a:latin typeface="Charcoal" charset="0"/>
            </a:endParaRPr>
          </a:p>
        </p:txBody>
      </p:sp>
      <p:sp>
        <p:nvSpPr>
          <p:cNvPr id="16387" name="Text Box 8"/>
          <p:cNvSpPr txBox="1">
            <a:spLocks noChangeArrowheads="1"/>
          </p:cNvSpPr>
          <p:nvPr/>
        </p:nvSpPr>
        <p:spPr bwMode="auto">
          <a:xfrm>
            <a:off x="212725" y="16779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a:p>
        </p:txBody>
      </p:sp>
      <p:sp>
        <p:nvSpPr>
          <p:cNvPr id="356362" name="Text Box 10"/>
          <p:cNvSpPr txBox="1">
            <a:spLocks noChangeArrowheads="1"/>
          </p:cNvSpPr>
          <p:nvPr/>
        </p:nvSpPr>
        <p:spPr bwMode="auto">
          <a:xfrm>
            <a:off x="396875" y="3429000"/>
            <a:ext cx="40989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a:t>We cannot produce at any point outside the </a:t>
            </a:r>
            <a:r>
              <a:rPr lang="en-US" i="1"/>
              <a:t>PPF</a:t>
            </a:r>
            <a:r>
              <a:rPr lang="en-US"/>
              <a:t> such as point </a:t>
            </a:r>
            <a:r>
              <a:rPr lang="en-US" i="1"/>
              <a:t>G</a:t>
            </a:r>
            <a:r>
              <a:rPr lang="en-US"/>
              <a:t>.</a:t>
            </a:r>
          </a:p>
        </p:txBody>
      </p:sp>
      <p:sp>
        <p:nvSpPr>
          <p:cNvPr id="16389" name="Text Box 12"/>
          <p:cNvSpPr txBox="1">
            <a:spLocks noChangeArrowheads="1"/>
          </p:cNvSpPr>
          <p:nvPr/>
        </p:nvSpPr>
        <p:spPr bwMode="auto">
          <a:xfrm>
            <a:off x="396875" y="2133600"/>
            <a:ext cx="40227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a:t>We can produce at any point inside the </a:t>
            </a:r>
            <a:r>
              <a:rPr lang="en-US" i="1"/>
              <a:t>PPF</a:t>
            </a:r>
            <a:r>
              <a:rPr lang="en-US"/>
              <a:t> or on the frontier.</a:t>
            </a:r>
          </a:p>
        </p:txBody>
      </p:sp>
      <p:sp>
        <p:nvSpPr>
          <p:cNvPr id="16390" name="Rectangle 16"/>
          <p:cNvSpPr>
            <a:spLocks noGrp="1" noChangeArrowheads="1"/>
          </p:cNvSpPr>
          <p:nvPr>
            <p:ph type="title"/>
          </p:nvPr>
        </p:nvSpPr>
        <p:spPr/>
        <p:txBody>
          <a:bodyPr/>
          <a:lstStyle/>
          <a:p>
            <a:pPr eaLnBrk="1" hangingPunct="1">
              <a:defRPr/>
            </a:pPr>
            <a:r>
              <a:rPr lang="en-US" dirty="0">
                <a:cs typeface="+mj-cs"/>
              </a:rPr>
              <a:t>PRODUCTION POSSIBILITIES</a:t>
            </a:r>
          </a:p>
        </p:txBody>
      </p:sp>
      <p:pic>
        <p:nvPicPr>
          <p:cNvPr id="15367" name="Picture 6" descr="fig0302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0263" y="1841500"/>
            <a:ext cx="4313237"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302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0263" y="1841500"/>
            <a:ext cx="4313237"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302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0263" y="1841500"/>
            <a:ext cx="4313237"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302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40263" y="1841500"/>
            <a:ext cx="4313237"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302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40263" y="1841500"/>
            <a:ext cx="4313237"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0931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56362"/>
                                        </p:tgtEl>
                                        <p:attrNameLst>
                                          <p:attrName>style.visibility</p:attrName>
                                        </p:attrNameLst>
                                      </p:cBhvr>
                                      <p:to>
                                        <p:strVal val="visible"/>
                                      </p:to>
                                    </p:set>
                                    <p:animEffect transition="in" filter="wipe(left)">
                                      <p:cBhvr>
                                        <p:cTn id="16" dur="500"/>
                                        <p:tgtEl>
                                          <p:spTgt spid="356362"/>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56359"/>
                                        </p:tgtEl>
                                        <p:attrNameLst>
                                          <p:attrName>style.visibility</p:attrName>
                                        </p:attrNameLst>
                                      </p:cBhvr>
                                      <p:to>
                                        <p:strVal val="visible"/>
                                      </p:to>
                                    </p:set>
                                    <p:animEffect transition="in" filter="wipe(left)">
                                      <p:cBhvr>
                                        <p:cTn id="25" dur="500"/>
                                        <p:tgtEl>
                                          <p:spTgt spid="356359"/>
                                        </p:tgtEl>
                                      </p:cBhvr>
                                    </p:animEffect>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9" grpId="0" autoUpdateAnimBg="0"/>
      <p:bldP spid="35636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6" name="Picture 6" descr="fig0302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
            <a:ext cx="5600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0302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04800"/>
            <a:ext cx="5600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302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04800"/>
            <a:ext cx="5600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302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04800"/>
            <a:ext cx="5600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302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304800"/>
            <a:ext cx="5600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0392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253" name="Rectangle 5"/>
          <p:cNvSpPr>
            <a:spLocks noGrp="1" noChangeArrowheads="1"/>
          </p:cNvSpPr>
          <p:nvPr>
            <p:ph idx="1"/>
          </p:nvPr>
        </p:nvSpPr>
        <p:spPr/>
        <p:txBody>
          <a:bodyPr/>
          <a:lstStyle/>
          <a:p>
            <a:pPr marL="457200" lvl="1" indent="0" eaLnBrk="1" hangingPunct="1">
              <a:buNone/>
              <a:defRPr/>
            </a:pPr>
            <a:r>
              <a:rPr lang="en-US" b="1" dirty="0">
                <a:solidFill>
                  <a:srgbClr val="00468F"/>
                </a:solidFill>
              </a:rPr>
              <a:t>Efficient and Inefficient Production</a:t>
            </a:r>
          </a:p>
          <a:p>
            <a:pPr lvl="1" eaLnBrk="1" hangingPunct="1">
              <a:defRPr/>
            </a:pPr>
            <a:r>
              <a:rPr lang="en-US" sz="2600" b="1" dirty="0">
                <a:solidFill>
                  <a:srgbClr val="E50030"/>
                </a:solidFill>
              </a:rPr>
              <a:t>Production efficiency </a:t>
            </a:r>
            <a:r>
              <a:rPr lang="en-US" dirty="0"/>
              <a:t>is a situation in which we cannot produce more of one good or service without producing less of something else.</a:t>
            </a:r>
          </a:p>
          <a:p>
            <a:pPr lvl="1" eaLnBrk="1" hangingPunct="1">
              <a:defRPr/>
            </a:pPr>
            <a:r>
              <a:rPr lang="en-US" dirty="0"/>
              <a:t>Figure 3 on the next slide illustrates the distinction between efficient and inefficient production.</a:t>
            </a:r>
            <a:endParaRPr lang="en-CA" dirty="0"/>
          </a:p>
        </p:txBody>
      </p:sp>
    </p:spTree>
    <p:extLst>
      <p:ext uri="{BB962C8B-B14F-4D97-AF65-F5344CB8AC3E}">
        <p14:creationId xmlns:p14="http://schemas.microsoft.com/office/powerpoint/2010/main" val="1823805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9253">
                                            <p:txEl>
                                              <p:pRg st="1" end="1"/>
                                            </p:txEl>
                                          </p:spTgt>
                                        </p:tgtEl>
                                        <p:attrNameLst>
                                          <p:attrName>style.visibility</p:attrName>
                                        </p:attrNameLst>
                                      </p:cBhvr>
                                      <p:to>
                                        <p:strVal val="visible"/>
                                      </p:to>
                                    </p:set>
                                    <p:animEffect transition="in" filter="wipe(left)">
                                      <p:cBhvr>
                                        <p:cTn id="7" dur="500"/>
                                        <p:tgtEl>
                                          <p:spTgt spid="30925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9253">
                                            <p:txEl>
                                              <p:pRg st="2" end="2"/>
                                            </p:txEl>
                                          </p:spTgt>
                                        </p:tgtEl>
                                        <p:attrNameLst>
                                          <p:attrName>style.visibility</p:attrName>
                                        </p:attrNameLst>
                                      </p:cBhvr>
                                      <p:to>
                                        <p:strVal val="visible"/>
                                      </p:to>
                                    </p:set>
                                    <p:animEffect transition="in" filter="wipe(left)">
                                      <p:cBhvr>
                                        <p:cTn id="12" dur="500"/>
                                        <p:tgtEl>
                                          <p:spTgt spid="3092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3" grpId="0" build="p" bldLvl="3"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22" name="Text Box 1034"/>
          <p:cNvSpPr txBox="1">
            <a:spLocks noChangeArrowheads="1"/>
          </p:cNvSpPr>
          <p:nvPr/>
        </p:nvSpPr>
        <p:spPr bwMode="auto">
          <a:xfrm>
            <a:off x="457200" y="2057400"/>
            <a:ext cx="4191000"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spcAft>
                <a:spcPct val="50000"/>
              </a:spcAft>
              <a:defRPr/>
            </a:pPr>
            <a:r>
              <a:rPr lang="en-US" b="1"/>
              <a:t>1.</a:t>
            </a:r>
            <a:r>
              <a:rPr lang="en-US"/>
              <a:t>	When production is </a:t>
            </a:r>
            <a:r>
              <a:rPr lang="en-US" i="1"/>
              <a:t>on</a:t>
            </a:r>
            <a:r>
              <a:rPr lang="en-US"/>
              <a:t> the </a:t>
            </a:r>
            <a:r>
              <a:rPr lang="en-US" i="1"/>
              <a:t>PPF</a:t>
            </a:r>
            <a:r>
              <a:rPr lang="en-US"/>
              <a:t>, such as at point </a:t>
            </a:r>
            <a:r>
              <a:rPr lang="en-US" i="1"/>
              <a:t>E</a:t>
            </a:r>
            <a:r>
              <a:rPr lang="en-US"/>
              <a:t> or </a:t>
            </a:r>
            <a:r>
              <a:rPr lang="en-US" i="1"/>
              <a:t>D</a:t>
            </a:r>
            <a:r>
              <a:rPr lang="en-US"/>
              <a:t>, production is efficient.</a:t>
            </a:r>
          </a:p>
          <a:p>
            <a:pPr eaLnBrk="1" hangingPunct="1">
              <a:spcBef>
                <a:spcPct val="20000"/>
              </a:spcBef>
              <a:spcAft>
                <a:spcPct val="50000"/>
              </a:spcAft>
              <a:defRPr/>
            </a:pPr>
            <a:r>
              <a:rPr lang="en-US" b="1"/>
              <a:t>2.</a:t>
            </a:r>
            <a:r>
              <a:rPr lang="en-US">
                <a:solidFill>
                  <a:srgbClr val="FFFFFF"/>
                </a:solidFill>
              </a:rPr>
              <a:t> </a:t>
            </a:r>
            <a:r>
              <a:rPr lang="en-US">
                <a:solidFill>
                  <a:srgbClr val="000000"/>
                </a:solidFill>
              </a:rPr>
              <a:t>If production were </a:t>
            </a:r>
            <a:r>
              <a:rPr lang="en-US" i="1">
                <a:solidFill>
                  <a:srgbClr val="000000"/>
                </a:solidFill>
              </a:rPr>
              <a:t>inside</a:t>
            </a:r>
            <a:r>
              <a:rPr lang="en-US">
                <a:solidFill>
                  <a:srgbClr val="000000"/>
                </a:solidFill>
              </a:rPr>
              <a:t> the </a:t>
            </a:r>
            <a:r>
              <a:rPr lang="en-US" i="1">
                <a:solidFill>
                  <a:srgbClr val="000000"/>
                </a:solidFill>
              </a:rPr>
              <a:t>PPF</a:t>
            </a:r>
            <a:r>
              <a:rPr lang="en-US">
                <a:solidFill>
                  <a:srgbClr val="000000"/>
                </a:solidFill>
              </a:rPr>
              <a:t>, such as at point </a:t>
            </a:r>
            <a:r>
              <a:rPr lang="en-US" i="1">
                <a:solidFill>
                  <a:srgbClr val="000000"/>
                </a:solidFill>
              </a:rPr>
              <a:t>H, </a:t>
            </a:r>
            <a:r>
              <a:rPr lang="en-US"/>
              <a:t>more could be produced of both goods without forgoing either good. </a:t>
            </a:r>
          </a:p>
          <a:p>
            <a:pPr eaLnBrk="1" hangingPunct="1">
              <a:spcBef>
                <a:spcPct val="20000"/>
              </a:spcBef>
              <a:spcAft>
                <a:spcPct val="50000"/>
              </a:spcAft>
              <a:defRPr/>
            </a:pPr>
            <a:r>
              <a:rPr lang="en-US"/>
              <a:t>	Production is inefficient. </a:t>
            </a:r>
          </a:p>
        </p:txBody>
      </p:sp>
      <p:sp>
        <p:nvSpPr>
          <p:cNvPr id="19459" name="Rectangle 1040"/>
          <p:cNvSpPr>
            <a:spLocks noGrp="1" noChangeArrowheads="1"/>
          </p:cNvSpPr>
          <p:nvPr>
            <p:ph type="title"/>
          </p:nvPr>
        </p:nvSpPr>
        <p:spPr/>
        <p:txBody>
          <a:bodyPr/>
          <a:lstStyle/>
          <a:p>
            <a:pPr eaLnBrk="1" hangingPunct="1">
              <a:defRPr/>
            </a:pPr>
            <a:r>
              <a:rPr lang="en-US" dirty="0">
                <a:cs typeface="+mj-cs"/>
              </a:rPr>
              <a:t>PRODUCTION POSSIBILITIES</a:t>
            </a:r>
          </a:p>
        </p:txBody>
      </p:sp>
      <p:pic>
        <p:nvPicPr>
          <p:cNvPr id="18436" name="Picture 6" descr="fig0303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49438"/>
            <a:ext cx="43053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0303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849438"/>
            <a:ext cx="43053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303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849438"/>
            <a:ext cx="43053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3671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7322">
                                            <p:txEl>
                                              <p:pRg st="1" end="1"/>
                                            </p:txEl>
                                          </p:spTgt>
                                        </p:tgtEl>
                                        <p:attrNameLst>
                                          <p:attrName>style.visibility</p:attrName>
                                        </p:attrNameLst>
                                      </p:cBhvr>
                                      <p:to>
                                        <p:strVal val="visible"/>
                                      </p:to>
                                    </p:set>
                                    <p:animEffect transition="in" filter="wipe(left)">
                                      <p:cBhvr>
                                        <p:cTn id="12" dur="500"/>
                                        <p:tgtEl>
                                          <p:spTgt spid="397322">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97322">
                                            <p:txEl>
                                              <p:pRg st="2" end="2"/>
                                            </p:txEl>
                                          </p:spTgt>
                                        </p:tgtEl>
                                        <p:attrNameLst>
                                          <p:attrName>style.visibility</p:attrName>
                                        </p:attrNameLst>
                                      </p:cBhvr>
                                      <p:to>
                                        <p:strVal val="visible"/>
                                      </p:to>
                                    </p:set>
                                    <p:animEffect transition="in" filter="wipe(left)">
                                      <p:cBhvr>
                                        <p:cTn id="21" dur="500"/>
                                        <p:tgtEl>
                                          <p:spTgt spid="397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22"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6" descr="fig0303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57200"/>
            <a:ext cx="5600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0303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
            <a:ext cx="5600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303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57200"/>
            <a:ext cx="5600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303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57200"/>
            <a:ext cx="5600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303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457200"/>
            <a:ext cx="5600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8063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10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9219" name="Rectangle 3"/>
          <p:cNvSpPr>
            <a:spLocks noGrp="1" noChangeArrowheads="1"/>
          </p:cNvSpPr>
          <p:nvPr>
            <p:ph idx="1"/>
          </p:nvPr>
        </p:nvSpPr>
        <p:spPr/>
        <p:txBody>
          <a:bodyPr/>
          <a:lstStyle/>
          <a:p>
            <a:pPr marL="457200" lvl="1" indent="0" eaLnBrk="1" hangingPunct="1">
              <a:buNone/>
              <a:defRPr/>
            </a:pPr>
            <a:r>
              <a:rPr lang="en-US" altLang="en-US" b="1" dirty="0">
                <a:solidFill>
                  <a:srgbClr val="00468F"/>
                </a:solidFill>
                <a:ea typeface="ＭＳ Ｐゴシック" pitchFamily="34" charset="-128"/>
              </a:rPr>
              <a:t>Tradeoffs and Free Lunches</a:t>
            </a:r>
          </a:p>
          <a:p>
            <a:pPr lvl="1" eaLnBrk="1" hangingPunct="1">
              <a:defRPr/>
            </a:pPr>
            <a:r>
              <a:rPr lang="en-US" altLang="en-US" dirty="0">
                <a:ea typeface="ＭＳ Ｐゴシック" pitchFamily="34" charset="-128"/>
              </a:rPr>
              <a:t>A</a:t>
            </a:r>
            <a:r>
              <a:rPr lang="en-US" altLang="en-US" sz="2600" b="1" dirty="0">
                <a:solidFill>
                  <a:srgbClr val="E50030"/>
                </a:solidFill>
                <a:ea typeface="ＭＳ Ｐゴシック" pitchFamily="34" charset="-128"/>
              </a:rPr>
              <a:t> tradeoff</a:t>
            </a:r>
            <a:r>
              <a:rPr lang="en-US" altLang="en-US" sz="2600" b="1" dirty="0">
                <a:solidFill>
                  <a:srgbClr val="FF3300"/>
                </a:solidFill>
                <a:ea typeface="ＭＳ Ｐゴシック" pitchFamily="34" charset="-128"/>
              </a:rPr>
              <a:t> </a:t>
            </a:r>
            <a:r>
              <a:rPr lang="en-US" altLang="en-US" dirty="0">
                <a:ea typeface="ＭＳ Ｐゴシック" pitchFamily="34" charset="-128"/>
              </a:rPr>
              <a:t>is an exchange—giving up one thing to get something else.</a:t>
            </a:r>
          </a:p>
          <a:p>
            <a:pPr lvl="1" eaLnBrk="1" hangingPunct="1">
              <a:defRPr/>
            </a:pPr>
            <a:r>
              <a:rPr lang="en-US" altLang="en-US" dirty="0">
                <a:ea typeface="ＭＳ Ｐゴシック" pitchFamily="34" charset="-128"/>
              </a:rPr>
              <a:t>A free lunch</a:t>
            </a:r>
            <a:r>
              <a:rPr lang="en-US" altLang="en-US" sz="2600" b="1" dirty="0">
                <a:solidFill>
                  <a:srgbClr val="FF3300"/>
                </a:solidFill>
                <a:ea typeface="ＭＳ Ｐゴシック" pitchFamily="34" charset="-128"/>
              </a:rPr>
              <a:t> </a:t>
            </a:r>
            <a:r>
              <a:rPr lang="en-US" altLang="en-US" dirty="0">
                <a:ea typeface="ＭＳ Ｐゴシック" pitchFamily="34" charset="-128"/>
              </a:rPr>
              <a:t>is a gift—getting something without giving up something else.</a:t>
            </a:r>
          </a:p>
          <a:p>
            <a:pPr lvl="1" eaLnBrk="1" hangingPunct="1">
              <a:defRPr/>
            </a:pPr>
            <a:r>
              <a:rPr lang="en-US" altLang="en-US" dirty="0">
                <a:ea typeface="ＭＳ Ｐゴシック" pitchFamily="34" charset="-128"/>
              </a:rPr>
              <a:t>Figure 3 on the next slide illustrates the distinction between a tradeoff and a free lunch.</a:t>
            </a:r>
            <a:endParaRPr lang="en-CA" altLang="en-US" dirty="0">
              <a:ea typeface="ＭＳ Ｐゴシック" pitchFamily="34" charset="-128"/>
            </a:endParaRPr>
          </a:p>
        </p:txBody>
      </p:sp>
    </p:spTree>
    <p:extLst>
      <p:ext uri="{BB962C8B-B14F-4D97-AF65-F5344CB8AC3E}">
        <p14:creationId xmlns:p14="http://schemas.microsoft.com/office/powerpoint/2010/main" val="18763243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9219">
                                            <p:txEl>
                                              <p:pRg st="1" end="1"/>
                                            </p:txEl>
                                          </p:spTgt>
                                        </p:tgtEl>
                                        <p:attrNameLst>
                                          <p:attrName>style.visibility</p:attrName>
                                        </p:attrNameLst>
                                      </p:cBhvr>
                                      <p:to>
                                        <p:strVal val="visible"/>
                                      </p:to>
                                    </p:set>
                                    <p:animEffect transition="in" filter="wipe(left)">
                                      <p:cBhvr>
                                        <p:cTn id="7" dur="500"/>
                                        <p:tgtEl>
                                          <p:spTgt spid="6492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9219">
                                            <p:txEl>
                                              <p:pRg st="2" end="2"/>
                                            </p:txEl>
                                          </p:spTgt>
                                        </p:tgtEl>
                                        <p:attrNameLst>
                                          <p:attrName>style.visibility</p:attrName>
                                        </p:attrNameLst>
                                      </p:cBhvr>
                                      <p:to>
                                        <p:strVal val="visible"/>
                                      </p:to>
                                    </p:set>
                                    <p:animEffect transition="in" filter="wipe(left)">
                                      <p:cBhvr>
                                        <p:cTn id="12" dur="500"/>
                                        <p:tgtEl>
                                          <p:spTgt spid="6492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9219">
                                            <p:txEl>
                                              <p:pRg st="3" end="3"/>
                                            </p:txEl>
                                          </p:spTgt>
                                        </p:tgtEl>
                                        <p:attrNameLst>
                                          <p:attrName>style.visibility</p:attrName>
                                        </p:attrNameLst>
                                      </p:cBhvr>
                                      <p:to>
                                        <p:strVal val="visible"/>
                                      </p:to>
                                    </p:set>
                                    <p:animEffect transition="in" filter="wipe(left)">
                                      <p:cBhvr>
                                        <p:cTn id="17" dur="500"/>
                                        <p:tgtEl>
                                          <p:spTgt spid="64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19" grpId="0" build="p" bldLvl="3"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Text Box 2"/>
          <p:cNvSpPr txBox="1">
            <a:spLocks noChangeArrowheads="1"/>
          </p:cNvSpPr>
          <p:nvPr/>
        </p:nvSpPr>
        <p:spPr bwMode="auto">
          <a:xfrm>
            <a:off x="457200" y="2057400"/>
            <a:ext cx="41910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spcAft>
                <a:spcPct val="50000"/>
              </a:spcAft>
              <a:defRPr/>
            </a:pPr>
            <a:r>
              <a:rPr lang="en-US" b="1"/>
              <a:t>3.</a:t>
            </a:r>
            <a:r>
              <a:rPr lang="en-US"/>
              <a:t> When production is </a:t>
            </a:r>
            <a:r>
              <a:rPr lang="en-US" i="1"/>
              <a:t>on</a:t>
            </a:r>
            <a:r>
              <a:rPr lang="en-US"/>
              <a:t> the </a:t>
            </a:r>
            <a:r>
              <a:rPr lang="en-US" i="1"/>
              <a:t>PPF</a:t>
            </a:r>
            <a:r>
              <a:rPr lang="en-US"/>
              <a:t>, we face a tradeoff. </a:t>
            </a:r>
          </a:p>
          <a:p>
            <a:pPr eaLnBrk="1" hangingPunct="1">
              <a:spcBef>
                <a:spcPct val="20000"/>
              </a:spcBef>
              <a:spcAft>
                <a:spcPct val="50000"/>
              </a:spcAft>
              <a:defRPr/>
            </a:pPr>
            <a:r>
              <a:rPr lang="en-US" b="1"/>
              <a:t>4.</a:t>
            </a:r>
            <a:r>
              <a:rPr lang="en-US">
                <a:solidFill>
                  <a:srgbClr val="FFFFFF"/>
                </a:solidFill>
              </a:rPr>
              <a:t> </a:t>
            </a:r>
            <a:r>
              <a:rPr lang="en-US">
                <a:solidFill>
                  <a:srgbClr val="000000"/>
                </a:solidFill>
              </a:rPr>
              <a:t>If production were </a:t>
            </a:r>
            <a:r>
              <a:rPr lang="en-US" i="1">
                <a:solidFill>
                  <a:srgbClr val="000000"/>
                </a:solidFill>
              </a:rPr>
              <a:t>inside</a:t>
            </a:r>
            <a:r>
              <a:rPr lang="en-US">
                <a:solidFill>
                  <a:srgbClr val="000000"/>
                </a:solidFill>
              </a:rPr>
              <a:t> the </a:t>
            </a:r>
            <a:r>
              <a:rPr lang="en-US" i="1">
                <a:solidFill>
                  <a:srgbClr val="000000"/>
                </a:solidFill>
              </a:rPr>
              <a:t>PPF</a:t>
            </a:r>
            <a:r>
              <a:rPr lang="en-US">
                <a:solidFill>
                  <a:srgbClr val="000000"/>
                </a:solidFill>
              </a:rPr>
              <a:t>, there </a:t>
            </a:r>
            <a:r>
              <a:rPr lang="en-US" i="1">
                <a:solidFill>
                  <a:srgbClr val="000000"/>
                </a:solidFill>
              </a:rPr>
              <a:t>would be</a:t>
            </a:r>
            <a:r>
              <a:rPr lang="en-US">
                <a:solidFill>
                  <a:srgbClr val="000000"/>
                </a:solidFill>
              </a:rPr>
              <a:t> a free lunch.</a:t>
            </a:r>
          </a:p>
          <a:p>
            <a:pPr eaLnBrk="1" hangingPunct="1">
              <a:spcBef>
                <a:spcPct val="20000"/>
              </a:spcBef>
              <a:spcAft>
                <a:spcPct val="50000"/>
              </a:spcAft>
              <a:defRPr/>
            </a:pPr>
            <a:r>
              <a:rPr lang="en-US">
                <a:solidFill>
                  <a:srgbClr val="000000"/>
                </a:solidFill>
              </a:rPr>
              <a:t>	</a:t>
            </a:r>
            <a:r>
              <a:rPr lang="en-US"/>
              <a:t>Moving from point </a:t>
            </a:r>
            <a:r>
              <a:rPr lang="en-US" i="1"/>
              <a:t>H</a:t>
            </a:r>
            <a:r>
              <a:rPr lang="en-US"/>
              <a:t> to point </a:t>
            </a:r>
            <a:r>
              <a:rPr lang="en-US" i="1"/>
              <a:t>D</a:t>
            </a:r>
            <a:r>
              <a:rPr lang="en-US"/>
              <a:t> does not involve a tradeoff.</a:t>
            </a:r>
          </a:p>
        </p:txBody>
      </p:sp>
      <p:sp>
        <p:nvSpPr>
          <p:cNvPr id="22531" name="Rectangle 4"/>
          <p:cNvSpPr>
            <a:spLocks noGrp="1" noChangeArrowheads="1"/>
          </p:cNvSpPr>
          <p:nvPr>
            <p:ph type="title"/>
          </p:nvPr>
        </p:nvSpPr>
        <p:spPr/>
        <p:txBody>
          <a:bodyPr/>
          <a:lstStyle/>
          <a:p>
            <a:pPr eaLnBrk="1" hangingPunct="1">
              <a:defRPr/>
            </a:pPr>
            <a:r>
              <a:rPr lang="en-US" dirty="0">
                <a:cs typeface="+mj-cs"/>
              </a:rPr>
              <a:t>PRODUCTION POSSIBILITIES</a:t>
            </a:r>
          </a:p>
        </p:txBody>
      </p:sp>
      <p:pic>
        <p:nvPicPr>
          <p:cNvPr id="21508" name="Picture 6" descr="fig0303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49438"/>
            <a:ext cx="43053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fig0303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849438"/>
            <a:ext cx="43053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fig0303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849438"/>
            <a:ext cx="43053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303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849438"/>
            <a:ext cx="43053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303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849438"/>
            <a:ext cx="43053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7895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3858">
                                            <p:txEl>
                                              <p:pRg st="1" end="1"/>
                                            </p:txEl>
                                          </p:spTgt>
                                        </p:tgtEl>
                                        <p:attrNameLst>
                                          <p:attrName>style.visibility</p:attrName>
                                        </p:attrNameLst>
                                      </p:cBhvr>
                                      <p:to>
                                        <p:strVal val="visible"/>
                                      </p:to>
                                    </p:set>
                                    <p:animEffect transition="in" filter="wipe(left)">
                                      <p:cBhvr>
                                        <p:cTn id="12" dur="500"/>
                                        <p:tgtEl>
                                          <p:spTgt spid="633858">
                                            <p:txEl>
                                              <p:pRg st="1" end="1"/>
                                            </p:txEl>
                                          </p:spTgt>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10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33858">
                                            <p:txEl>
                                              <p:pRg st="2" end="2"/>
                                            </p:txEl>
                                          </p:spTgt>
                                        </p:tgtEl>
                                        <p:attrNameLst>
                                          <p:attrName>style.visibility</p:attrName>
                                        </p:attrNameLst>
                                      </p:cBhvr>
                                      <p:to>
                                        <p:strVal val="visible"/>
                                      </p:to>
                                    </p:set>
                                    <p:animEffect transition="in" filter="wipe(left)">
                                      <p:cBhvr>
                                        <p:cTn id="21" dur="500"/>
                                        <p:tgtEl>
                                          <p:spTgt spid="6338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58"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a:cs typeface="+mj-cs"/>
              </a:rPr>
              <a:t>OPPORTUNITY COST</a:t>
            </a:r>
            <a:endParaRPr lang="en-CA" dirty="0">
              <a:cs typeface="+mj-cs"/>
            </a:endParaRPr>
          </a:p>
        </p:txBody>
      </p:sp>
      <p:sp>
        <p:nvSpPr>
          <p:cNvPr id="651267" name="Rectangle 3"/>
          <p:cNvSpPr>
            <a:spLocks noGrp="1" noChangeArrowheads="1"/>
          </p:cNvSpPr>
          <p:nvPr>
            <p:ph idx="1"/>
          </p:nvPr>
        </p:nvSpPr>
        <p:spPr/>
        <p:txBody>
          <a:bodyPr/>
          <a:lstStyle/>
          <a:p>
            <a:pPr eaLnBrk="1" hangingPunct="1">
              <a:buFont typeface="Webdings" charset="0"/>
              <a:buChar char="&lt;"/>
              <a:defRPr/>
            </a:pPr>
            <a:r>
              <a:rPr lang="en-US" dirty="0">
                <a:cs typeface="+mn-cs"/>
              </a:rPr>
              <a:t>The Opportunity Cost of a Cell Phone</a:t>
            </a:r>
          </a:p>
          <a:p>
            <a:pPr lvl="1" eaLnBrk="1" hangingPunct="1">
              <a:defRPr/>
            </a:pPr>
            <a:r>
              <a:rPr lang="en-US" dirty="0"/>
              <a:t>The opportunity cost of a cell phone is the decrease in the quantity of DVDs divided by the increase in the number of cell phones as we move along the </a:t>
            </a:r>
            <a:r>
              <a:rPr lang="en-US" i="1" dirty="0"/>
              <a:t>PPF.</a:t>
            </a:r>
          </a:p>
          <a:p>
            <a:pPr lvl="1" eaLnBrk="1" hangingPunct="1">
              <a:defRPr/>
            </a:pPr>
            <a:r>
              <a:rPr lang="en-US" dirty="0"/>
              <a:t>Figure 4 illustrates the calculation of the opportunity cost of a cell phone.</a:t>
            </a:r>
            <a:endParaRPr lang="en-CA" dirty="0"/>
          </a:p>
        </p:txBody>
      </p:sp>
    </p:spTree>
    <p:extLst>
      <p:ext uri="{BB962C8B-B14F-4D97-AF65-F5344CB8AC3E}">
        <p14:creationId xmlns:p14="http://schemas.microsoft.com/office/powerpoint/2010/main" val="30720068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1267">
                                            <p:txEl>
                                              <p:pRg st="1" end="1"/>
                                            </p:txEl>
                                          </p:spTgt>
                                        </p:tgtEl>
                                        <p:attrNameLst>
                                          <p:attrName>style.visibility</p:attrName>
                                        </p:attrNameLst>
                                      </p:cBhvr>
                                      <p:to>
                                        <p:strVal val="visible"/>
                                      </p:to>
                                    </p:set>
                                    <p:animEffect transition="in" filter="wipe(left)">
                                      <p:cBhvr>
                                        <p:cTn id="7" dur="500"/>
                                        <p:tgtEl>
                                          <p:spTgt spid="6512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1267">
                                            <p:txEl>
                                              <p:pRg st="2" end="2"/>
                                            </p:txEl>
                                          </p:spTgt>
                                        </p:tgtEl>
                                        <p:attrNameLst>
                                          <p:attrName>style.visibility</p:attrName>
                                        </p:attrNameLst>
                                      </p:cBhvr>
                                      <p:to>
                                        <p:strVal val="visible"/>
                                      </p:to>
                                    </p:set>
                                    <p:animEffect transition="in" filter="wipe(left)">
                                      <p:cBhvr>
                                        <p:cTn id="12" dur="500"/>
                                        <p:tgtEl>
                                          <p:spTgt spid="65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67" grpId="0"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4227" name="Rectangle 3"/>
          <p:cNvSpPr>
            <a:spLocks noGrp="1" noChangeArrowheads="1"/>
          </p:cNvSpPr>
          <p:nvPr>
            <p:ph idx="1"/>
          </p:nvPr>
        </p:nvSpPr>
        <p:spPr/>
        <p:txBody>
          <a:bodyPr/>
          <a:lstStyle/>
          <a:p>
            <a:pPr marL="461963" lvl="1" indent="-4763" eaLnBrk="1" hangingPunct="1">
              <a:buClr>
                <a:srgbClr val="00468F"/>
              </a:buClr>
              <a:defRPr/>
            </a:pPr>
            <a:r>
              <a:rPr lang="en-AU"/>
              <a:t>Economics divides into two parts:</a:t>
            </a:r>
            <a:endParaRPr lang="en-US"/>
          </a:p>
          <a:p>
            <a:pPr marL="461963" lvl="1" indent="-4763" eaLnBrk="1" hangingPunct="1">
              <a:buClr>
                <a:srgbClr val="00468F"/>
              </a:buClr>
              <a:defRPr/>
            </a:pPr>
            <a:r>
              <a:rPr lang="en-US" sz="2600" b="1">
                <a:solidFill>
                  <a:srgbClr val="FF0000"/>
                </a:solidFill>
              </a:rPr>
              <a:t>Microeconomics</a:t>
            </a:r>
            <a:r>
              <a:rPr lang="en-US"/>
              <a:t>: The study of the choices that individuals and businesses make and the way these choices interact and are influenced by governments.</a:t>
            </a:r>
          </a:p>
          <a:p>
            <a:pPr marL="461963" lvl="1" indent="-4763" eaLnBrk="1" hangingPunct="1">
              <a:defRPr/>
            </a:pPr>
            <a:r>
              <a:rPr lang="en-US" sz="2600" b="1">
                <a:solidFill>
                  <a:srgbClr val="FF0000"/>
                </a:solidFill>
              </a:rPr>
              <a:t>Macroeconomics</a:t>
            </a:r>
            <a:r>
              <a:rPr lang="en-US"/>
              <a:t>: The study of the aggregate (or total) effects on the national economy and the global economy of the choices that individuals, businesses, and governments make.</a:t>
            </a:r>
            <a:endParaRPr lang="en-CA"/>
          </a:p>
        </p:txBody>
      </p:sp>
    </p:spTree>
    <p:extLst>
      <p:ext uri="{BB962C8B-B14F-4D97-AF65-F5344CB8AC3E}">
        <p14:creationId xmlns:p14="http://schemas.microsoft.com/office/powerpoint/2010/main" val="2393215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4227">
                                            <p:txEl>
                                              <p:pRg st="0" end="0"/>
                                            </p:txEl>
                                          </p:spTgt>
                                        </p:tgtEl>
                                        <p:attrNameLst>
                                          <p:attrName>style.visibility</p:attrName>
                                        </p:attrNameLst>
                                      </p:cBhvr>
                                      <p:to>
                                        <p:strVal val="visible"/>
                                      </p:to>
                                    </p:set>
                                    <p:animEffect transition="in" filter="wipe(left)">
                                      <p:cBhvr>
                                        <p:cTn id="7" dur="500"/>
                                        <p:tgtEl>
                                          <p:spTgt spid="564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4227">
                                            <p:txEl>
                                              <p:pRg st="1" end="1"/>
                                            </p:txEl>
                                          </p:spTgt>
                                        </p:tgtEl>
                                        <p:attrNameLst>
                                          <p:attrName>style.visibility</p:attrName>
                                        </p:attrNameLst>
                                      </p:cBhvr>
                                      <p:to>
                                        <p:strVal val="visible"/>
                                      </p:to>
                                    </p:set>
                                    <p:animEffect transition="in" filter="wipe(left)">
                                      <p:cBhvr>
                                        <p:cTn id="12" dur="500"/>
                                        <p:tgtEl>
                                          <p:spTgt spid="564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4227">
                                            <p:txEl>
                                              <p:pRg st="2" end="2"/>
                                            </p:txEl>
                                          </p:spTgt>
                                        </p:tgtEl>
                                        <p:attrNameLst>
                                          <p:attrName>style.visibility</p:attrName>
                                        </p:attrNameLst>
                                      </p:cBhvr>
                                      <p:to>
                                        <p:strVal val="visible"/>
                                      </p:to>
                                    </p:set>
                                    <p:animEffect transition="in" filter="wipe(left)">
                                      <p:cBhvr>
                                        <p:cTn id="17" dur="500"/>
                                        <p:tgtEl>
                                          <p:spTgt spid="564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7" grpId="0" build="p" bldLvl="3"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57200" y="1828800"/>
            <a:ext cx="8213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ea typeface="ＭＳ Ｐゴシック" charset="0"/>
              </a:rPr>
              <a:t>Moving from </a:t>
            </a:r>
            <a:r>
              <a:rPr lang="en-US" i="1">
                <a:ea typeface="ＭＳ Ｐゴシック" charset="0"/>
              </a:rPr>
              <a:t>A</a:t>
            </a:r>
            <a:r>
              <a:rPr lang="en-US">
                <a:ea typeface="ＭＳ Ｐゴシック" charset="0"/>
              </a:rPr>
              <a:t> to </a:t>
            </a:r>
            <a:r>
              <a:rPr lang="en-US" i="1">
                <a:ea typeface="ＭＳ Ｐゴシック" charset="0"/>
              </a:rPr>
              <a:t>B</a:t>
            </a:r>
            <a:r>
              <a:rPr lang="en-US">
                <a:ea typeface="ＭＳ Ｐゴシック" charset="0"/>
              </a:rPr>
              <a:t>, 1 cell phone costs 1 DVD.</a:t>
            </a:r>
            <a:endParaRPr lang="en-US">
              <a:latin typeface="Charcoal" charset="0"/>
              <a:ea typeface="ＭＳ Ｐゴシック" charset="0"/>
            </a:endParaRPr>
          </a:p>
        </p:txBody>
      </p:sp>
      <p:sp>
        <p:nvSpPr>
          <p:cNvPr id="24579" name="Rectangle 11"/>
          <p:cNvSpPr>
            <a:spLocks noGrp="1" noChangeArrowheads="1"/>
          </p:cNvSpPr>
          <p:nvPr>
            <p:ph type="title"/>
          </p:nvPr>
        </p:nvSpPr>
        <p:spPr/>
        <p:txBody>
          <a:bodyPr/>
          <a:lstStyle/>
          <a:p>
            <a:pPr eaLnBrk="1" hangingPunct="1">
              <a:defRPr/>
            </a:pPr>
            <a:r>
              <a:rPr lang="en-US" dirty="0">
                <a:cs typeface="+mj-cs"/>
              </a:rPr>
              <a:t>OPPORTUNITY COST</a:t>
            </a:r>
            <a:endParaRPr lang="en-CA" dirty="0">
              <a:cs typeface="+mj-cs"/>
            </a:endParaRPr>
          </a:p>
        </p:txBody>
      </p:sp>
      <p:pic>
        <p:nvPicPr>
          <p:cNvPr id="23556" name="Picture 13" descr="fig0304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4" descr="fig0304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0304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0304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6266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8" name="Picture 13" descr="fig0304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680325"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fig0304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1600"/>
            <a:ext cx="7680325"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fig0304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371600"/>
            <a:ext cx="7680325"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fig0304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371600"/>
            <a:ext cx="7680325"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fig0304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371600"/>
            <a:ext cx="7680325"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fig0304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8200" y="1371600"/>
            <a:ext cx="7680325"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fig0304g_thumb.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8200" y="1371600"/>
            <a:ext cx="7680325"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fig0304h_thumb.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1371600"/>
            <a:ext cx="7680325"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fig0304i_thumb.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1371600"/>
            <a:ext cx="7680325"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fig0304j_thumb.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1371600"/>
            <a:ext cx="7680325"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fig0304k_thumb.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8200" y="1371600"/>
            <a:ext cx="7680325"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fig0304l_thumb.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38200" y="1371600"/>
            <a:ext cx="7680325"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41815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1000"/>
                                        <p:tgtEl>
                                          <p:spTgt spid="27"/>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10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1000"/>
                                        <p:tgtEl>
                                          <p:spTgt spid="29"/>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1000"/>
                                        <p:tgtEl>
                                          <p:spTgt spid="3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1000"/>
                                        <p:tgtEl>
                                          <p:spTgt spid="31"/>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1000"/>
                                        <p:tgtEl>
                                          <p:spTgt spid="3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1000"/>
                                        <p:tgtEl>
                                          <p:spTgt spid="33"/>
                                        </p:tgtEl>
                                      </p:cBhvr>
                                    </p:animEffect>
                                  </p:childTnLst>
                                </p:cTn>
                              </p:par>
                            </p:childTnLst>
                          </p:cTn>
                        </p:par>
                        <p:par>
                          <p:cTn id="40" fill="hold" nodeType="afterGroup">
                            <p:stCondLst>
                              <p:cond delay="1000"/>
                            </p:stCondLst>
                            <p:childTnLst>
                              <p:par>
                                <p:cTn id="41" presetID="22" presetClass="entr" presetSubtype="8"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1000"/>
                                        <p:tgtEl>
                                          <p:spTgt spid="3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1000"/>
                                        <p:tgtEl>
                                          <p:spTgt spid="35"/>
                                        </p:tgtEl>
                                      </p:cBhvr>
                                    </p:animEffect>
                                  </p:childTnLst>
                                </p:cTn>
                              </p:par>
                            </p:childTnLst>
                          </p:cTn>
                        </p:par>
                        <p:par>
                          <p:cTn id="49" fill="hold" nodeType="afterGroup">
                            <p:stCondLst>
                              <p:cond delay="10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57200" y="18288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ea typeface="ＭＳ Ｐゴシック" charset="0"/>
              </a:rPr>
              <a:t>Moving from </a:t>
            </a:r>
            <a:r>
              <a:rPr lang="en-US" i="1">
                <a:ea typeface="ＭＳ Ｐゴシック" charset="0"/>
              </a:rPr>
              <a:t>B</a:t>
            </a:r>
            <a:r>
              <a:rPr lang="en-US">
                <a:ea typeface="ＭＳ Ｐゴシック" charset="0"/>
              </a:rPr>
              <a:t> to </a:t>
            </a:r>
            <a:r>
              <a:rPr lang="en-US" i="1">
                <a:ea typeface="ＭＳ Ｐゴシック" charset="0"/>
              </a:rPr>
              <a:t>C</a:t>
            </a:r>
            <a:r>
              <a:rPr lang="en-US">
                <a:ea typeface="ＭＳ Ｐゴシック" charset="0"/>
              </a:rPr>
              <a:t>, 1 cell phone costs 2 DVDs.</a:t>
            </a:r>
            <a:endParaRPr lang="en-US">
              <a:latin typeface="Charcoal" charset="0"/>
              <a:ea typeface="ＭＳ Ｐゴシック" charset="0"/>
            </a:endParaRPr>
          </a:p>
        </p:txBody>
      </p:sp>
      <p:sp>
        <p:nvSpPr>
          <p:cNvPr id="26627" name="Rectangle 11"/>
          <p:cNvSpPr>
            <a:spLocks noGrp="1" noChangeArrowheads="1"/>
          </p:cNvSpPr>
          <p:nvPr>
            <p:ph type="title"/>
          </p:nvPr>
        </p:nvSpPr>
        <p:spPr/>
        <p:txBody>
          <a:bodyPr/>
          <a:lstStyle/>
          <a:p>
            <a:pPr eaLnBrk="1" hangingPunct="1">
              <a:defRPr/>
            </a:pPr>
            <a:r>
              <a:rPr lang="en-US" dirty="0">
                <a:cs typeface="+mj-cs"/>
              </a:rPr>
              <a:t>OPPORTUNITY COST</a:t>
            </a:r>
            <a:endParaRPr lang="en-CA" dirty="0">
              <a:cs typeface="+mj-cs"/>
            </a:endParaRPr>
          </a:p>
        </p:txBody>
      </p:sp>
      <p:pic>
        <p:nvPicPr>
          <p:cNvPr id="25604" name="Picture 13" descr="fig0304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4" descr="fig0304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5" descr="fig0304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6" descr="fig0304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fig0304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fig0304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159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57200" y="18288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ea typeface="ＭＳ Ｐゴシック" charset="0"/>
              </a:rPr>
              <a:t>Moving from </a:t>
            </a:r>
            <a:r>
              <a:rPr lang="en-US" i="1">
                <a:ea typeface="ＭＳ Ｐゴシック" charset="0"/>
              </a:rPr>
              <a:t>C</a:t>
            </a:r>
            <a:r>
              <a:rPr lang="en-US">
                <a:ea typeface="ＭＳ Ｐゴシック" charset="0"/>
              </a:rPr>
              <a:t> to </a:t>
            </a:r>
            <a:r>
              <a:rPr lang="en-US" i="1">
                <a:ea typeface="ＭＳ Ｐゴシック" charset="0"/>
              </a:rPr>
              <a:t>D</a:t>
            </a:r>
            <a:r>
              <a:rPr lang="en-US">
                <a:ea typeface="ＭＳ Ｐゴシック" charset="0"/>
              </a:rPr>
              <a:t>, 1 cell phone costs 3 DVDs.</a:t>
            </a:r>
            <a:endParaRPr lang="en-US">
              <a:latin typeface="Charcoal" charset="0"/>
              <a:ea typeface="ＭＳ Ｐゴシック" charset="0"/>
            </a:endParaRPr>
          </a:p>
        </p:txBody>
      </p:sp>
      <p:sp>
        <p:nvSpPr>
          <p:cNvPr id="27651" name="Rectangle 11"/>
          <p:cNvSpPr>
            <a:spLocks noGrp="1" noChangeArrowheads="1"/>
          </p:cNvSpPr>
          <p:nvPr>
            <p:ph type="title"/>
          </p:nvPr>
        </p:nvSpPr>
        <p:spPr/>
        <p:txBody>
          <a:bodyPr/>
          <a:lstStyle/>
          <a:p>
            <a:pPr eaLnBrk="1" hangingPunct="1">
              <a:defRPr/>
            </a:pPr>
            <a:r>
              <a:rPr lang="en-US" dirty="0">
                <a:cs typeface="+mj-cs"/>
              </a:rPr>
              <a:t>OPPORTUNITY COST</a:t>
            </a:r>
            <a:endParaRPr lang="en-CA" dirty="0">
              <a:cs typeface="+mj-cs"/>
            </a:endParaRPr>
          </a:p>
        </p:txBody>
      </p:sp>
      <p:pic>
        <p:nvPicPr>
          <p:cNvPr id="26628" name="Picture 13" descr="fig0304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4" descr="fig0304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5" descr="fig0304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6" descr="fig0304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8" descr="fig0304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29" descr="fig0304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fig0304g_thumb.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fig0304h_thumb.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4083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57200" y="1752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ea typeface="ＭＳ Ｐゴシック" charset="0"/>
              </a:rPr>
              <a:t>Moving from </a:t>
            </a:r>
            <a:r>
              <a:rPr lang="en-US" i="1">
                <a:ea typeface="ＭＳ Ｐゴシック" charset="0"/>
              </a:rPr>
              <a:t>D</a:t>
            </a:r>
            <a:r>
              <a:rPr lang="en-US">
                <a:ea typeface="ＭＳ Ｐゴシック" charset="0"/>
              </a:rPr>
              <a:t> to </a:t>
            </a:r>
            <a:r>
              <a:rPr lang="en-US" i="1">
                <a:ea typeface="ＭＳ Ｐゴシック" charset="0"/>
              </a:rPr>
              <a:t>E</a:t>
            </a:r>
            <a:r>
              <a:rPr lang="en-US">
                <a:ea typeface="ＭＳ Ｐゴシック" charset="0"/>
              </a:rPr>
              <a:t>, 1 cell phone costs 4 DVDs.</a:t>
            </a:r>
            <a:endParaRPr lang="en-US">
              <a:latin typeface="Charcoal" charset="0"/>
              <a:ea typeface="ＭＳ Ｐゴシック" charset="0"/>
            </a:endParaRPr>
          </a:p>
        </p:txBody>
      </p:sp>
      <p:sp>
        <p:nvSpPr>
          <p:cNvPr id="28675" name="Rectangle 11"/>
          <p:cNvSpPr>
            <a:spLocks noGrp="1" noChangeArrowheads="1"/>
          </p:cNvSpPr>
          <p:nvPr>
            <p:ph type="title"/>
          </p:nvPr>
        </p:nvSpPr>
        <p:spPr/>
        <p:txBody>
          <a:bodyPr/>
          <a:lstStyle/>
          <a:p>
            <a:pPr eaLnBrk="1" hangingPunct="1">
              <a:defRPr/>
            </a:pPr>
            <a:r>
              <a:rPr lang="en-US" dirty="0">
                <a:cs typeface="+mj-cs"/>
              </a:rPr>
              <a:t>OPPORTUNITY COST</a:t>
            </a:r>
            <a:endParaRPr lang="en-CA" dirty="0">
              <a:cs typeface="+mj-cs"/>
            </a:endParaRPr>
          </a:p>
        </p:txBody>
      </p:sp>
      <p:pic>
        <p:nvPicPr>
          <p:cNvPr id="27652" name="Picture 13" descr="fig0304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4" descr="fig0304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5" descr="fig0304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6" descr="fig0304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28" descr="fig0304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29" descr="fig0304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30" descr="fig0304g_thumb.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31" descr="fig0304h_thumb.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fig0304i_thumb.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fig0304j_thumb.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25272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57200" y="1752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ea typeface="ＭＳ Ｐゴシック" charset="0"/>
              </a:rPr>
              <a:t>Moving from </a:t>
            </a:r>
            <a:r>
              <a:rPr lang="en-US" i="1">
                <a:ea typeface="ＭＳ Ｐゴシック" charset="0"/>
              </a:rPr>
              <a:t>E</a:t>
            </a:r>
            <a:r>
              <a:rPr lang="en-US">
                <a:ea typeface="ＭＳ Ｐゴシック" charset="0"/>
              </a:rPr>
              <a:t> to </a:t>
            </a:r>
            <a:r>
              <a:rPr lang="en-US" i="1">
                <a:ea typeface="ＭＳ Ｐゴシック" charset="0"/>
              </a:rPr>
              <a:t>F</a:t>
            </a:r>
            <a:r>
              <a:rPr lang="en-US">
                <a:ea typeface="ＭＳ Ｐゴシック" charset="0"/>
              </a:rPr>
              <a:t>, 1 cell phone costs 5 DVDs.</a:t>
            </a:r>
            <a:endParaRPr lang="en-US">
              <a:latin typeface="Charcoal" charset="0"/>
              <a:ea typeface="ＭＳ Ｐゴシック" charset="0"/>
            </a:endParaRPr>
          </a:p>
        </p:txBody>
      </p:sp>
      <p:sp>
        <p:nvSpPr>
          <p:cNvPr id="29699" name="Rectangle 11"/>
          <p:cNvSpPr>
            <a:spLocks noGrp="1" noChangeArrowheads="1"/>
          </p:cNvSpPr>
          <p:nvPr>
            <p:ph type="title"/>
          </p:nvPr>
        </p:nvSpPr>
        <p:spPr/>
        <p:txBody>
          <a:bodyPr/>
          <a:lstStyle/>
          <a:p>
            <a:pPr eaLnBrk="1" hangingPunct="1">
              <a:defRPr/>
            </a:pPr>
            <a:r>
              <a:rPr lang="en-US" dirty="0">
                <a:cs typeface="+mj-cs"/>
              </a:rPr>
              <a:t>OPPORTUNITY COST</a:t>
            </a:r>
            <a:endParaRPr lang="en-CA" dirty="0">
              <a:cs typeface="+mj-cs"/>
            </a:endParaRPr>
          </a:p>
        </p:txBody>
      </p:sp>
      <p:pic>
        <p:nvPicPr>
          <p:cNvPr id="28676" name="Picture 13" descr="fig0304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4" descr="fig0304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5" descr="fig0304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6" descr="fig0304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8" descr="fig0304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29" descr="fig0304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30" descr="fig0304g_thumb.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31" descr="fig0304h_thumb.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32" descr="fig0304i_thumb.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33" descr="fig0304j_thumb.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fig0304k_thumb.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fig0304l_thumb.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2590800"/>
            <a:ext cx="7315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086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1000"/>
                                        <p:tgtEl>
                                          <p:spTgt spid="35"/>
                                        </p:tgtEl>
                                      </p:cBhvr>
                                    </p:animEffect>
                                  </p:childTnLst>
                                </p:cTn>
                              </p:par>
                              <p:par>
                                <p:cTn id="8" presetID="22" presetClass="entr" presetSubtype="8"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a:cs typeface="+mj-cs"/>
              </a:rPr>
              <a:t>OPPORTUNITY COST</a:t>
            </a:r>
          </a:p>
        </p:txBody>
      </p:sp>
      <p:sp>
        <p:nvSpPr>
          <p:cNvPr id="32771" name="Rectangle 12"/>
          <p:cNvSpPr>
            <a:spLocks noGrp="1" noChangeArrowheads="1"/>
          </p:cNvSpPr>
          <p:nvPr>
            <p:ph idx="1"/>
          </p:nvPr>
        </p:nvSpPr>
        <p:spPr>
          <a:xfrm>
            <a:off x="76200" y="1828800"/>
            <a:ext cx="6400800" cy="609600"/>
          </a:xfrm>
        </p:spPr>
        <p:txBody>
          <a:bodyPr/>
          <a:lstStyle/>
          <a:p>
            <a:pPr lvl="1" eaLnBrk="1" hangingPunct="1">
              <a:defRPr/>
            </a:pPr>
            <a:r>
              <a:rPr lang="en-CA" b="1" dirty="0">
                <a:cs typeface="+mn-cs"/>
              </a:rPr>
              <a:t>Increasing Opportunity Cost</a:t>
            </a:r>
          </a:p>
        </p:txBody>
      </p:sp>
      <p:pic>
        <p:nvPicPr>
          <p:cNvPr id="29700" name="Picture 7" descr="fig0305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0138" y="2262188"/>
            <a:ext cx="5399087"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305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40138" y="2262188"/>
            <a:ext cx="5399087"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305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40138" y="2262188"/>
            <a:ext cx="5399087"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305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40138" y="2262188"/>
            <a:ext cx="5399087"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305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40138" y="2262188"/>
            <a:ext cx="5399087"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305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40138" y="2262188"/>
            <a:ext cx="5399087"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74" name="Rectangle 14"/>
          <p:cNvSpPr>
            <a:spLocks noChangeArrowheads="1"/>
          </p:cNvSpPr>
          <p:nvPr/>
        </p:nvSpPr>
        <p:spPr bwMode="auto">
          <a:xfrm>
            <a:off x="76200" y="2362200"/>
            <a:ext cx="4800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1">
              <a:lnSpc>
                <a:spcPct val="105000"/>
              </a:lnSpc>
              <a:spcBef>
                <a:spcPct val="50000"/>
              </a:spcBef>
              <a:defRPr/>
            </a:pPr>
            <a:r>
              <a:rPr lang="en-CA">
                <a:ea typeface="ＭＳ Ｐゴシック" charset="0"/>
              </a:rPr>
              <a:t>The</a:t>
            </a:r>
            <a:r>
              <a:rPr lang="en-US">
                <a:ea typeface="ＭＳ Ｐゴシック" charset="0"/>
              </a:rPr>
              <a:t> opportunity cost of a cell phone increases as more cell phones are produced.</a:t>
            </a:r>
          </a:p>
        </p:txBody>
      </p:sp>
    </p:spTree>
    <p:extLst>
      <p:ext uri="{BB962C8B-B14F-4D97-AF65-F5344CB8AC3E}">
        <p14:creationId xmlns:p14="http://schemas.microsoft.com/office/powerpoint/2010/main" val="203197962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174">
                                            <p:txEl>
                                              <p:pRg st="0" end="0"/>
                                            </p:txEl>
                                          </p:spTgt>
                                        </p:tgtEl>
                                        <p:attrNameLst>
                                          <p:attrName>style.visibility</p:attrName>
                                        </p:attrNameLst>
                                      </p:cBhvr>
                                      <p:to>
                                        <p:strVal val="visible"/>
                                      </p:to>
                                    </p:set>
                                    <p:animEffect transition="in" filter="wipe(left)">
                                      <p:cBhvr>
                                        <p:cTn id="7" dur="500"/>
                                        <p:tgtEl>
                                          <p:spTgt spid="6041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1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1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10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4" grpId="0" build="p" bldLvl="4"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2" name="Picture 7" descr="fig0305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7429500"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305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4800"/>
            <a:ext cx="7429500"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305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04800"/>
            <a:ext cx="7429500"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0305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04800"/>
            <a:ext cx="7429500"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0305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04800"/>
            <a:ext cx="7429500"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0305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04800"/>
            <a:ext cx="7429500"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577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10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10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0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81000" y="17399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1566B0"/>
              </a:solidFill>
              <a:ea typeface="ＭＳ Ｐゴシック" charset="0"/>
            </a:endParaRPr>
          </a:p>
        </p:txBody>
      </p:sp>
      <p:sp>
        <p:nvSpPr>
          <p:cNvPr id="34819" name="Rectangle 3"/>
          <p:cNvSpPr>
            <a:spLocks noGrp="1" noChangeArrowheads="1"/>
          </p:cNvSpPr>
          <p:nvPr>
            <p:ph type="title"/>
          </p:nvPr>
        </p:nvSpPr>
        <p:spPr/>
        <p:txBody>
          <a:bodyPr/>
          <a:lstStyle/>
          <a:p>
            <a:pPr eaLnBrk="1" hangingPunct="1">
              <a:defRPr/>
            </a:pPr>
            <a:r>
              <a:rPr lang="en-US" dirty="0">
                <a:cs typeface="+mj-cs"/>
              </a:rPr>
              <a:t>OPPORTUNITY COST</a:t>
            </a:r>
          </a:p>
        </p:txBody>
      </p:sp>
      <p:sp>
        <p:nvSpPr>
          <p:cNvPr id="642052" name="Rectangle 4"/>
          <p:cNvSpPr>
            <a:spLocks noGrp="1" noChangeArrowheads="1"/>
          </p:cNvSpPr>
          <p:nvPr>
            <p:ph idx="1"/>
          </p:nvPr>
        </p:nvSpPr>
        <p:spPr>
          <a:xfrm>
            <a:off x="381000" y="1739900"/>
            <a:ext cx="8229600" cy="4813300"/>
          </a:xfrm>
        </p:spPr>
        <p:txBody>
          <a:bodyPr/>
          <a:lstStyle/>
          <a:p>
            <a:pPr eaLnBrk="1" hangingPunct="1">
              <a:buFont typeface="Webdings" charset="0"/>
              <a:buChar char="&lt;"/>
              <a:defRPr/>
            </a:pPr>
            <a:r>
              <a:rPr lang="en-US" dirty="0">
                <a:cs typeface="+mn-cs"/>
              </a:rPr>
              <a:t>Opportunity Cost and the </a:t>
            </a:r>
            <a:r>
              <a:rPr lang="en-US" dirty="0"/>
              <a:t>Slope of the </a:t>
            </a:r>
            <a:r>
              <a:rPr lang="en-US" i="1" dirty="0"/>
              <a:t>PPF</a:t>
            </a:r>
            <a:r>
              <a:rPr lang="en-US" dirty="0"/>
              <a:t> </a:t>
            </a:r>
            <a:endParaRPr lang="en-US" dirty="0">
              <a:cs typeface="+mn-cs"/>
            </a:endParaRPr>
          </a:p>
          <a:p>
            <a:pPr lvl="1" eaLnBrk="1" hangingPunct="1">
              <a:defRPr/>
            </a:pPr>
            <a:r>
              <a:rPr lang="en-US" dirty="0">
                <a:solidFill>
                  <a:srgbClr val="000000"/>
                </a:solidFill>
              </a:rPr>
              <a:t>The magnitude of the slope of the </a:t>
            </a:r>
            <a:r>
              <a:rPr lang="en-US" i="1" dirty="0">
                <a:solidFill>
                  <a:srgbClr val="000000"/>
                </a:solidFill>
              </a:rPr>
              <a:t>PPF</a:t>
            </a:r>
            <a:r>
              <a:rPr lang="en-US" dirty="0">
                <a:solidFill>
                  <a:srgbClr val="000000"/>
                </a:solidFill>
              </a:rPr>
              <a:t> measures opportunity cost.</a:t>
            </a:r>
          </a:p>
          <a:p>
            <a:pPr lvl="1" eaLnBrk="1" hangingPunct="1">
              <a:defRPr/>
            </a:pPr>
            <a:r>
              <a:rPr lang="en-US" dirty="0">
                <a:solidFill>
                  <a:srgbClr val="000000"/>
                </a:solidFill>
              </a:rPr>
              <a:t>The slope of the </a:t>
            </a:r>
            <a:r>
              <a:rPr lang="en-US" i="1" dirty="0">
                <a:solidFill>
                  <a:srgbClr val="000000"/>
                </a:solidFill>
              </a:rPr>
              <a:t>PPF</a:t>
            </a:r>
            <a:r>
              <a:rPr lang="en-US" dirty="0">
                <a:solidFill>
                  <a:srgbClr val="000000"/>
                </a:solidFill>
              </a:rPr>
              <a:t> in Figure</a:t>
            </a:r>
            <a:r>
              <a:rPr lang="tr-TR" dirty="0">
                <a:solidFill>
                  <a:srgbClr val="000000"/>
                </a:solidFill>
              </a:rPr>
              <a:t> </a:t>
            </a:r>
            <a:r>
              <a:rPr lang="en-US" dirty="0">
                <a:solidFill>
                  <a:srgbClr val="000000"/>
                </a:solidFill>
              </a:rPr>
              <a:t>4 measures the opportunity cost of a cell phone.</a:t>
            </a:r>
          </a:p>
          <a:p>
            <a:pPr lvl="1" eaLnBrk="1" hangingPunct="1">
              <a:defRPr/>
            </a:pPr>
            <a:r>
              <a:rPr lang="en-US" dirty="0">
                <a:solidFill>
                  <a:srgbClr val="000000"/>
                </a:solidFill>
              </a:rPr>
              <a:t>The </a:t>
            </a:r>
            <a:r>
              <a:rPr lang="en-US" i="1" dirty="0">
                <a:solidFill>
                  <a:srgbClr val="000000"/>
                </a:solidFill>
              </a:rPr>
              <a:t>PPF</a:t>
            </a:r>
            <a:r>
              <a:rPr lang="en-US" dirty="0">
                <a:solidFill>
                  <a:srgbClr val="000000"/>
                </a:solidFill>
              </a:rPr>
              <a:t> is bowed outward. As more cell phones are produced, the </a:t>
            </a:r>
            <a:r>
              <a:rPr lang="en-US" i="1" dirty="0">
                <a:solidFill>
                  <a:srgbClr val="000000"/>
                </a:solidFill>
              </a:rPr>
              <a:t>PPF</a:t>
            </a:r>
            <a:r>
              <a:rPr lang="en-US" dirty="0">
                <a:solidFill>
                  <a:srgbClr val="000000"/>
                </a:solidFill>
              </a:rPr>
              <a:t> becomes steeper and the opportunity cost of a cell phone increases. </a:t>
            </a:r>
          </a:p>
          <a:p>
            <a:pPr lvl="1" eaLnBrk="1" hangingPunct="1">
              <a:defRPr/>
            </a:pPr>
            <a:endParaRPr lang="en-US" dirty="0"/>
          </a:p>
        </p:txBody>
      </p:sp>
    </p:spTree>
    <p:extLst>
      <p:ext uri="{BB962C8B-B14F-4D97-AF65-F5344CB8AC3E}">
        <p14:creationId xmlns:p14="http://schemas.microsoft.com/office/powerpoint/2010/main" val="36373759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2052">
                                            <p:txEl>
                                              <p:pRg st="1" end="1"/>
                                            </p:txEl>
                                          </p:spTgt>
                                        </p:tgtEl>
                                        <p:attrNameLst>
                                          <p:attrName>style.visibility</p:attrName>
                                        </p:attrNameLst>
                                      </p:cBhvr>
                                      <p:to>
                                        <p:strVal val="visible"/>
                                      </p:to>
                                    </p:set>
                                    <p:animEffect transition="in" filter="wipe(left)">
                                      <p:cBhvr>
                                        <p:cTn id="7" dur="500"/>
                                        <p:tgtEl>
                                          <p:spTgt spid="64205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2052">
                                            <p:txEl>
                                              <p:pRg st="2" end="2"/>
                                            </p:txEl>
                                          </p:spTgt>
                                        </p:tgtEl>
                                        <p:attrNameLst>
                                          <p:attrName>style.visibility</p:attrName>
                                        </p:attrNameLst>
                                      </p:cBhvr>
                                      <p:to>
                                        <p:strVal val="visible"/>
                                      </p:to>
                                    </p:set>
                                    <p:animEffect transition="in" filter="wipe(left)">
                                      <p:cBhvr>
                                        <p:cTn id="12" dur="500"/>
                                        <p:tgtEl>
                                          <p:spTgt spid="64205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2052">
                                            <p:txEl>
                                              <p:pRg st="3" end="3"/>
                                            </p:txEl>
                                          </p:spTgt>
                                        </p:tgtEl>
                                        <p:attrNameLst>
                                          <p:attrName>style.visibility</p:attrName>
                                        </p:attrNameLst>
                                      </p:cBhvr>
                                      <p:to>
                                        <p:strVal val="visible"/>
                                      </p:to>
                                    </p:set>
                                    <p:animEffect transition="in" filter="wipe(left)">
                                      <p:cBhvr>
                                        <p:cTn id="17" dur="500"/>
                                        <p:tgtEl>
                                          <p:spTgt spid="6420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2" grpId="0" build="p" bldLvl="3"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1000" y="17399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1566B0"/>
              </a:solidFill>
              <a:ea typeface="ＭＳ Ｐゴシック" charset="0"/>
            </a:endParaRPr>
          </a:p>
        </p:txBody>
      </p:sp>
      <p:sp>
        <p:nvSpPr>
          <p:cNvPr id="35843" name="Rectangle 3"/>
          <p:cNvSpPr>
            <a:spLocks noGrp="1" noChangeArrowheads="1"/>
          </p:cNvSpPr>
          <p:nvPr>
            <p:ph type="title"/>
          </p:nvPr>
        </p:nvSpPr>
        <p:spPr/>
        <p:txBody>
          <a:bodyPr/>
          <a:lstStyle/>
          <a:p>
            <a:pPr eaLnBrk="1" hangingPunct="1">
              <a:defRPr/>
            </a:pPr>
            <a:r>
              <a:rPr lang="en-US" dirty="0">
                <a:cs typeface="+mj-cs"/>
              </a:rPr>
              <a:t>OPPORTUNITY COST</a:t>
            </a:r>
          </a:p>
        </p:txBody>
      </p:sp>
      <p:sp>
        <p:nvSpPr>
          <p:cNvPr id="650244" name="Rectangle 4"/>
          <p:cNvSpPr>
            <a:spLocks noGrp="1" noChangeArrowheads="1"/>
          </p:cNvSpPr>
          <p:nvPr>
            <p:ph idx="1"/>
          </p:nvPr>
        </p:nvSpPr>
        <p:spPr>
          <a:xfrm>
            <a:off x="381000" y="1739900"/>
            <a:ext cx="8229600" cy="4813300"/>
          </a:xfrm>
        </p:spPr>
        <p:txBody>
          <a:bodyPr/>
          <a:lstStyle/>
          <a:p>
            <a:pPr eaLnBrk="1" hangingPunct="1">
              <a:buFont typeface="Webdings" charset="0"/>
              <a:buChar char="&lt;"/>
              <a:defRPr/>
            </a:pPr>
            <a:r>
              <a:rPr lang="en-US">
                <a:cs typeface="+mn-cs"/>
              </a:rPr>
              <a:t>Opportunity Cost Is a Ratio</a:t>
            </a:r>
          </a:p>
          <a:p>
            <a:pPr lvl="1" eaLnBrk="1" hangingPunct="1">
              <a:defRPr/>
            </a:pPr>
            <a:r>
              <a:rPr lang="en-US">
                <a:solidFill>
                  <a:srgbClr val="000000"/>
                </a:solidFill>
              </a:rPr>
              <a:t>The opportunity cost of a cell phone is the quantity of DVDs forgone divided by the increase in the quantity of cell phones gained. </a:t>
            </a:r>
          </a:p>
          <a:p>
            <a:pPr lvl="1" eaLnBrk="1" hangingPunct="1">
              <a:defRPr/>
            </a:pPr>
            <a:r>
              <a:rPr lang="en-US">
                <a:solidFill>
                  <a:srgbClr val="000000"/>
                </a:solidFill>
              </a:rPr>
              <a:t>The opportunity cost of a DVD is the quantity of cell phones forgone divided by the increase in the quantity of DVDs gained.</a:t>
            </a:r>
          </a:p>
          <a:p>
            <a:pPr lvl="1" eaLnBrk="1" hangingPunct="1">
              <a:defRPr/>
            </a:pPr>
            <a:r>
              <a:rPr lang="en-US">
                <a:solidFill>
                  <a:srgbClr val="000000"/>
                </a:solidFill>
              </a:rPr>
              <a:t>When the opportunity cost of a cell phone is </a:t>
            </a:r>
            <a:r>
              <a:rPr lang="en-US" i="1">
                <a:solidFill>
                  <a:srgbClr val="000000"/>
                </a:solidFill>
              </a:rPr>
              <a:t>x</a:t>
            </a:r>
            <a:r>
              <a:rPr lang="en-US">
                <a:solidFill>
                  <a:srgbClr val="000000"/>
                </a:solidFill>
              </a:rPr>
              <a:t> DVDs, the opportunity cost of a DVD is 1/</a:t>
            </a:r>
            <a:r>
              <a:rPr lang="en-US" i="1">
                <a:solidFill>
                  <a:srgbClr val="000000"/>
                </a:solidFill>
              </a:rPr>
              <a:t>x</a:t>
            </a:r>
            <a:r>
              <a:rPr lang="en-US">
                <a:solidFill>
                  <a:srgbClr val="000000"/>
                </a:solidFill>
              </a:rPr>
              <a:t> cell phones. </a:t>
            </a:r>
          </a:p>
          <a:p>
            <a:pPr lvl="1" eaLnBrk="1" hangingPunct="1">
              <a:defRPr/>
            </a:pPr>
            <a:endParaRPr lang="en-US"/>
          </a:p>
        </p:txBody>
      </p:sp>
    </p:spTree>
    <p:extLst>
      <p:ext uri="{BB962C8B-B14F-4D97-AF65-F5344CB8AC3E}">
        <p14:creationId xmlns:p14="http://schemas.microsoft.com/office/powerpoint/2010/main" val="19716356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0244">
                                            <p:txEl>
                                              <p:pRg st="1" end="1"/>
                                            </p:txEl>
                                          </p:spTgt>
                                        </p:tgtEl>
                                        <p:attrNameLst>
                                          <p:attrName>style.visibility</p:attrName>
                                        </p:attrNameLst>
                                      </p:cBhvr>
                                      <p:to>
                                        <p:strVal val="visible"/>
                                      </p:to>
                                    </p:set>
                                    <p:animEffect transition="in" filter="wipe(left)">
                                      <p:cBhvr>
                                        <p:cTn id="7" dur="500"/>
                                        <p:tgtEl>
                                          <p:spTgt spid="65024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0244">
                                            <p:txEl>
                                              <p:pRg st="2" end="2"/>
                                            </p:txEl>
                                          </p:spTgt>
                                        </p:tgtEl>
                                        <p:attrNameLst>
                                          <p:attrName>style.visibility</p:attrName>
                                        </p:attrNameLst>
                                      </p:cBhvr>
                                      <p:to>
                                        <p:strVal val="visible"/>
                                      </p:to>
                                    </p:set>
                                    <p:animEffect transition="in" filter="wipe(left)">
                                      <p:cBhvr>
                                        <p:cTn id="12" dur="500"/>
                                        <p:tgtEl>
                                          <p:spTgt spid="65024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0244">
                                            <p:txEl>
                                              <p:pRg st="3" end="3"/>
                                            </p:txEl>
                                          </p:spTgt>
                                        </p:tgtEl>
                                        <p:attrNameLst>
                                          <p:attrName>style.visibility</p:attrName>
                                        </p:attrNameLst>
                                      </p:cBhvr>
                                      <p:to>
                                        <p:strVal val="visible"/>
                                      </p:to>
                                    </p:set>
                                    <p:animEffect transition="in" filter="wipe(left)">
                                      <p:cBhvr>
                                        <p:cTn id="17" dur="500"/>
                                        <p:tgtEl>
                                          <p:spTgt spid="6502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4"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endParaRPr lang="en-US" dirty="0"/>
          </a:p>
        </p:txBody>
      </p:sp>
      <p:sp>
        <p:nvSpPr>
          <p:cNvPr id="3" name="Slayt Numarası Yer Tutucusu 2"/>
          <p:cNvSpPr>
            <a:spLocks noGrp="1"/>
          </p:cNvSpPr>
          <p:nvPr>
            <p:ph type="sldNum" sz="quarter" idx="12"/>
          </p:nvPr>
        </p:nvSpPr>
        <p:spPr/>
        <p:txBody>
          <a:bodyPr/>
          <a:lstStyle/>
          <a:p>
            <a:fld id="{277EE247-7E3D-4F38-A267-86CBA1DF41EF}" type="slidenum">
              <a:rPr lang="en-US" smtClean="0"/>
              <a:t>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33" y="838200"/>
            <a:ext cx="7863970" cy="5257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8596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dirty="0">
                <a:cs typeface="+mj-cs"/>
              </a:rPr>
              <a:t>OPPORTUNITY COST</a:t>
            </a:r>
            <a:endParaRPr lang="en-CA" dirty="0">
              <a:cs typeface="+mj-cs"/>
            </a:endParaRPr>
          </a:p>
        </p:txBody>
      </p:sp>
      <p:sp>
        <p:nvSpPr>
          <p:cNvPr id="644099" name="Rectangle 3"/>
          <p:cNvSpPr>
            <a:spLocks noGrp="1" noChangeArrowheads="1"/>
          </p:cNvSpPr>
          <p:nvPr>
            <p:ph idx="1"/>
          </p:nvPr>
        </p:nvSpPr>
        <p:spPr/>
        <p:txBody>
          <a:bodyPr/>
          <a:lstStyle/>
          <a:p>
            <a:pPr marL="457200" indent="-457200" eaLnBrk="1" hangingPunct="1">
              <a:buFont typeface="Webdings" charset="0"/>
              <a:buChar char="&lt;"/>
              <a:defRPr/>
            </a:pPr>
            <a:r>
              <a:rPr lang="en-US">
                <a:cs typeface="+mn-cs"/>
              </a:rPr>
              <a:t>Increasing Opportunity Costs Are Everywhere</a:t>
            </a:r>
          </a:p>
          <a:p>
            <a:pPr marL="571500" lvl="1" eaLnBrk="1" hangingPunct="1">
              <a:defRPr/>
            </a:pPr>
            <a:r>
              <a:rPr lang="en-US"/>
              <a:t>Just about every activity has an increasing opportunity cost.</a:t>
            </a:r>
          </a:p>
          <a:p>
            <a:pPr marL="571500" lvl="1" eaLnBrk="1" hangingPunct="1">
              <a:defRPr/>
            </a:pPr>
            <a:endParaRPr lang="en-US"/>
          </a:p>
          <a:p>
            <a:pPr marL="571500" lvl="1" eaLnBrk="1" hangingPunct="1">
              <a:defRPr/>
            </a:pPr>
            <a:endParaRPr lang="en-CA"/>
          </a:p>
        </p:txBody>
      </p:sp>
    </p:spTree>
    <p:extLst>
      <p:ext uri="{BB962C8B-B14F-4D97-AF65-F5344CB8AC3E}">
        <p14:creationId xmlns:p14="http://schemas.microsoft.com/office/powerpoint/2010/main" val="5471798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4099">
                                            <p:txEl>
                                              <p:pRg st="1" end="1"/>
                                            </p:txEl>
                                          </p:spTgt>
                                        </p:tgtEl>
                                        <p:attrNameLst>
                                          <p:attrName>style.visibility</p:attrName>
                                        </p:attrNameLst>
                                      </p:cBhvr>
                                      <p:to>
                                        <p:strVal val="visible"/>
                                      </p:to>
                                    </p:set>
                                    <p:animEffect transition="in" filter="wipe(left)">
                                      <p:cBhvr>
                                        <p:cTn id="7" dur="500"/>
                                        <p:tgtEl>
                                          <p:spTgt spid="64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099" grpId="0" build="p" bldLvl="3"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1000" y="17399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1566B0"/>
              </a:solidFill>
              <a:ea typeface="ＭＳ Ｐゴシック" charset="0"/>
            </a:endParaRPr>
          </a:p>
        </p:txBody>
      </p:sp>
      <p:sp>
        <p:nvSpPr>
          <p:cNvPr id="37891" name="Rectangle 3"/>
          <p:cNvSpPr>
            <a:spLocks noGrp="1" noChangeArrowheads="1"/>
          </p:cNvSpPr>
          <p:nvPr>
            <p:ph type="title"/>
          </p:nvPr>
        </p:nvSpPr>
        <p:spPr/>
        <p:txBody>
          <a:bodyPr/>
          <a:lstStyle/>
          <a:p>
            <a:pPr eaLnBrk="1" hangingPunct="1">
              <a:defRPr/>
            </a:pPr>
            <a:r>
              <a:rPr lang="en-US" dirty="0">
                <a:cs typeface="+mj-cs"/>
              </a:rPr>
              <a:t>ECONOMIC GROWTH</a:t>
            </a:r>
          </a:p>
        </p:txBody>
      </p:sp>
      <p:sp>
        <p:nvSpPr>
          <p:cNvPr id="650244" name="Rectangle 4"/>
          <p:cNvSpPr>
            <a:spLocks noGrp="1" noChangeArrowheads="1"/>
          </p:cNvSpPr>
          <p:nvPr>
            <p:ph idx="1"/>
          </p:nvPr>
        </p:nvSpPr>
        <p:spPr>
          <a:xfrm>
            <a:off x="381000" y="1739900"/>
            <a:ext cx="8229600" cy="4584700"/>
          </a:xfrm>
        </p:spPr>
        <p:txBody>
          <a:bodyPr>
            <a:normAutofit lnSpcReduction="10000"/>
          </a:bodyPr>
          <a:lstStyle/>
          <a:p>
            <a:pPr lvl="1" eaLnBrk="1" hangingPunct="1">
              <a:defRPr/>
            </a:pPr>
            <a:r>
              <a:rPr lang="en-US" altLang="en-US" b="1">
                <a:solidFill>
                  <a:srgbClr val="FF0000"/>
                </a:solidFill>
                <a:ea typeface="ＭＳ Ｐゴシック" pitchFamily="34" charset="-128"/>
              </a:rPr>
              <a:t>Economic growth </a:t>
            </a:r>
            <a:r>
              <a:rPr lang="en-US" altLang="en-US">
                <a:solidFill>
                  <a:srgbClr val="000000"/>
                </a:solidFill>
                <a:ea typeface="ＭＳ Ｐゴシック" pitchFamily="34" charset="-128"/>
              </a:rPr>
              <a:t>is the sustained expansion of production possibilities. </a:t>
            </a:r>
          </a:p>
          <a:p>
            <a:pPr lvl="1" eaLnBrk="1" hangingPunct="1">
              <a:defRPr/>
            </a:pPr>
            <a:r>
              <a:rPr lang="en-US" altLang="en-US">
                <a:solidFill>
                  <a:srgbClr val="000000"/>
                </a:solidFill>
                <a:ea typeface="ＭＳ Ｐゴシック" pitchFamily="34" charset="-128"/>
              </a:rPr>
              <a:t>An economy grows when it develops better technology, improves the quality of labor, or increases the quantity of capital.</a:t>
            </a:r>
          </a:p>
          <a:p>
            <a:pPr lvl="1" eaLnBrk="1" hangingPunct="1">
              <a:defRPr/>
            </a:pPr>
            <a:r>
              <a:rPr lang="en-US" altLang="en-US">
                <a:solidFill>
                  <a:srgbClr val="000000"/>
                </a:solidFill>
                <a:ea typeface="ＭＳ Ｐゴシック" pitchFamily="34" charset="-128"/>
              </a:rPr>
              <a:t>When an economy’s resources increase, its production possibilities expand and its </a:t>
            </a:r>
            <a:r>
              <a:rPr lang="en-US" altLang="en-US" i="1">
                <a:solidFill>
                  <a:srgbClr val="000000"/>
                </a:solidFill>
                <a:ea typeface="ＭＳ Ｐゴシック" pitchFamily="34" charset="-128"/>
              </a:rPr>
              <a:t>PPF</a:t>
            </a:r>
            <a:r>
              <a:rPr lang="en-US" altLang="en-US">
                <a:solidFill>
                  <a:srgbClr val="000000"/>
                </a:solidFill>
                <a:ea typeface="ＭＳ Ｐゴシック" pitchFamily="34" charset="-128"/>
              </a:rPr>
              <a:t> shifts outward. </a:t>
            </a:r>
          </a:p>
          <a:p>
            <a:pPr lvl="1" eaLnBrk="1" hangingPunct="1">
              <a:defRPr/>
            </a:pPr>
            <a:r>
              <a:rPr lang="en-AU" altLang="en-US">
                <a:solidFill>
                  <a:srgbClr val="000000"/>
                </a:solidFill>
                <a:ea typeface="ＭＳ Ｐゴシック" pitchFamily="34" charset="-128"/>
              </a:rPr>
              <a:t>To study economic growth, we begin at the </a:t>
            </a:r>
            <a:r>
              <a:rPr lang="en-AU" altLang="en-US" i="1">
                <a:solidFill>
                  <a:srgbClr val="000000"/>
                </a:solidFill>
                <a:ea typeface="ＭＳ Ｐゴシック" pitchFamily="34" charset="-128"/>
              </a:rPr>
              <a:t>PPF</a:t>
            </a:r>
            <a:r>
              <a:rPr lang="en-AU" altLang="en-US">
                <a:solidFill>
                  <a:srgbClr val="000000"/>
                </a:solidFill>
                <a:ea typeface="ＭＳ Ｐゴシック" pitchFamily="34" charset="-128"/>
              </a:rPr>
              <a:t> with consumption goods on one axis and a capital good on the other. </a:t>
            </a:r>
            <a:endParaRPr lang="en-US" altLang="en-US">
              <a:solidFill>
                <a:srgbClr val="000000"/>
              </a:solidFill>
              <a:ea typeface="ＭＳ Ｐゴシック" pitchFamily="34" charset="-128"/>
            </a:endParaRPr>
          </a:p>
          <a:p>
            <a:pPr lvl="1" eaLnBrk="1" hangingPunct="1">
              <a:defRPr/>
            </a:pPr>
            <a:endParaRPr lang="en-US" altLang="en-US">
              <a:ea typeface="ＭＳ Ｐゴシック" pitchFamily="34" charset="-128"/>
            </a:endParaRPr>
          </a:p>
        </p:txBody>
      </p:sp>
    </p:spTree>
    <p:extLst>
      <p:ext uri="{BB962C8B-B14F-4D97-AF65-F5344CB8AC3E}">
        <p14:creationId xmlns:p14="http://schemas.microsoft.com/office/powerpoint/2010/main" val="11101411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0244">
                                            <p:txEl>
                                              <p:pRg st="0" end="0"/>
                                            </p:txEl>
                                          </p:spTgt>
                                        </p:tgtEl>
                                        <p:attrNameLst>
                                          <p:attrName>style.visibility</p:attrName>
                                        </p:attrNameLst>
                                      </p:cBhvr>
                                      <p:to>
                                        <p:strVal val="visible"/>
                                      </p:to>
                                    </p:set>
                                    <p:animEffect transition="in" filter="wipe(left)">
                                      <p:cBhvr>
                                        <p:cTn id="7" dur="500"/>
                                        <p:tgtEl>
                                          <p:spTgt spid="6502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0244">
                                            <p:txEl>
                                              <p:pRg st="1" end="1"/>
                                            </p:txEl>
                                          </p:spTgt>
                                        </p:tgtEl>
                                        <p:attrNameLst>
                                          <p:attrName>style.visibility</p:attrName>
                                        </p:attrNameLst>
                                      </p:cBhvr>
                                      <p:to>
                                        <p:strVal val="visible"/>
                                      </p:to>
                                    </p:set>
                                    <p:animEffect transition="in" filter="wipe(left)">
                                      <p:cBhvr>
                                        <p:cTn id="12" dur="500"/>
                                        <p:tgtEl>
                                          <p:spTgt spid="6502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0244">
                                            <p:txEl>
                                              <p:pRg st="2" end="2"/>
                                            </p:txEl>
                                          </p:spTgt>
                                        </p:tgtEl>
                                        <p:attrNameLst>
                                          <p:attrName>style.visibility</p:attrName>
                                        </p:attrNameLst>
                                      </p:cBhvr>
                                      <p:to>
                                        <p:strVal val="visible"/>
                                      </p:to>
                                    </p:set>
                                    <p:animEffect transition="in" filter="wipe(left)">
                                      <p:cBhvr>
                                        <p:cTn id="17" dur="500"/>
                                        <p:tgtEl>
                                          <p:spTgt spid="65024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0244">
                                            <p:txEl>
                                              <p:pRg st="3" end="3"/>
                                            </p:txEl>
                                          </p:spTgt>
                                        </p:tgtEl>
                                        <p:attrNameLst>
                                          <p:attrName>style.visibility</p:attrName>
                                        </p:attrNameLst>
                                      </p:cBhvr>
                                      <p:to>
                                        <p:strVal val="visible"/>
                                      </p:to>
                                    </p:set>
                                    <p:animEffect transition="in" filter="wipe(left)">
                                      <p:cBhvr>
                                        <p:cTn id="22" dur="500"/>
                                        <p:tgtEl>
                                          <p:spTgt spid="6502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4" grpId="0" build="p" bldLvl="3"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5538" name="Rectangle 2"/>
          <p:cNvSpPr>
            <a:spLocks noChangeArrowheads="1"/>
          </p:cNvSpPr>
          <p:nvPr/>
        </p:nvSpPr>
        <p:spPr bwMode="auto">
          <a:xfrm>
            <a:off x="304800" y="1828800"/>
            <a:ext cx="3657600" cy="4683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05000"/>
              </a:lnSpc>
              <a:spcBef>
                <a:spcPct val="50000"/>
              </a:spcBef>
              <a:defRPr/>
            </a:pPr>
            <a:r>
              <a:rPr lang="en-US">
                <a:ea typeface="ＭＳ Ｐゴシック" charset="0"/>
              </a:rPr>
              <a:t>If we produce at point </a:t>
            </a:r>
            <a:r>
              <a:rPr lang="en-US" i="1">
                <a:ea typeface="ＭＳ Ｐゴシック" charset="0"/>
              </a:rPr>
              <a:t>J</a:t>
            </a:r>
            <a:r>
              <a:rPr lang="en-US">
                <a:ea typeface="ＭＳ Ｐゴシック" charset="0"/>
              </a:rPr>
              <a:t>, we produce only cell-phone factories and no cell phones.</a:t>
            </a:r>
          </a:p>
          <a:p>
            <a:pPr>
              <a:lnSpc>
                <a:spcPct val="105000"/>
              </a:lnSpc>
              <a:spcBef>
                <a:spcPct val="50000"/>
              </a:spcBef>
              <a:defRPr/>
            </a:pPr>
            <a:r>
              <a:rPr lang="en-US">
                <a:ea typeface="ＭＳ Ｐゴシック" charset="0"/>
              </a:rPr>
              <a:t>If we produce at point </a:t>
            </a:r>
            <a:r>
              <a:rPr lang="en-US" i="1">
                <a:ea typeface="ＭＳ Ｐゴシック" charset="0"/>
              </a:rPr>
              <a:t>L</a:t>
            </a:r>
            <a:r>
              <a:rPr lang="en-US">
                <a:ea typeface="ＭＳ Ｐゴシック" charset="0"/>
              </a:rPr>
              <a:t>, we produce cell phones and no cell-phone factories.</a:t>
            </a:r>
          </a:p>
          <a:p>
            <a:pPr>
              <a:lnSpc>
                <a:spcPct val="105000"/>
              </a:lnSpc>
              <a:spcBef>
                <a:spcPct val="50000"/>
              </a:spcBef>
              <a:defRPr/>
            </a:pPr>
            <a:r>
              <a:rPr lang="en-US">
                <a:ea typeface="ＭＳ Ｐゴシック" charset="0"/>
              </a:rPr>
              <a:t>At </a:t>
            </a:r>
            <a:r>
              <a:rPr lang="en-US" i="1">
                <a:ea typeface="ＭＳ Ｐゴシック" charset="0"/>
              </a:rPr>
              <a:t>L</a:t>
            </a:r>
            <a:r>
              <a:rPr lang="en-US">
                <a:ea typeface="ＭＳ Ｐゴシック" charset="0"/>
              </a:rPr>
              <a:t>, consumption remains at 5 million cell phones every year.</a:t>
            </a:r>
          </a:p>
        </p:txBody>
      </p:sp>
      <p:sp>
        <p:nvSpPr>
          <p:cNvPr id="38915" name="Rectangle 4"/>
          <p:cNvSpPr>
            <a:spLocks noGrp="1" noChangeArrowheads="1"/>
          </p:cNvSpPr>
          <p:nvPr>
            <p:ph type="title"/>
          </p:nvPr>
        </p:nvSpPr>
        <p:spPr/>
        <p:txBody>
          <a:bodyPr/>
          <a:lstStyle/>
          <a:p>
            <a:pPr eaLnBrk="1" hangingPunct="1">
              <a:defRPr/>
            </a:pPr>
            <a:r>
              <a:rPr lang="en-US" dirty="0">
                <a:cs typeface="+mj-cs"/>
              </a:rPr>
              <a:t>ECONOMIC GROWTH</a:t>
            </a:r>
          </a:p>
        </p:txBody>
      </p:sp>
      <p:pic>
        <p:nvPicPr>
          <p:cNvPr id="35844" name="Picture 11" descr="fig0306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5325" y="1854200"/>
            <a:ext cx="45545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7309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05538">
                                            <p:txEl>
                                              <p:pRg st="0" end="0"/>
                                            </p:txEl>
                                          </p:spTgt>
                                        </p:tgtEl>
                                        <p:attrNameLst>
                                          <p:attrName>style.visibility</p:attrName>
                                        </p:attrNameLst>
                                      </p:cBhvr>
                                      <p:to>
                                        <p:strVal val="visible"/>
                                      </p:to>
                                    </p:set>
                                    <p:animEffect transition="in" filter="wipe(left)">
                                      <p:cBhvr>
                                        <p:cTn id="7" dur="1000"/>
                                        <p:tgtEl>
                                          <p:spTgt spid="7055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05538">
                                            <p:txEl>
                                              <p:pRg st="1" end="1"/>
                                            </p:txEl>
                                          </p:spTgt>
                                        </p:tgtEl>
                                        <p:attrNameLst>
                                          <p:attrName>style.visibility</p:attrName>
                                        </p:attrNameLst>
                                      </p:cBhvr>
                                      <p:to>
                                        <p:strVal val="visible"/>
                                      </p:to>
                                    </p:set>
                                    <p:animEffect transition="in" filter="wipe(left)">
                                      <p:cBhvr>
                                        <p:cTn id="12" dur="1000"/>
                                        <p:tgtEl>
                                          <p:spTgt spid="7055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05538">
                                            <p:txEl>
                                              <p:pRg st="2" end="2"/>
                                            </p:txEl>
                                          </p:spTgt>
                                        </p:tgtEl>
                                        <p:attrNameLst>
                                          <p:attrName>style.visibility</p:attrName>
                                        </p:attrNameLst>
                                      </p:cBhvr>
                                      <p:to>
                                        <p:strVal val="visible"/>
                                      </p:to>
                                    </p:set>
                                    <p:animEffect transition="in" filter="wipe(left)">
                                      <p:cBhvr>
                                        <p:cTn id="17" dur="1000"/>
                                        <p:tgtEl>
                                          <p:spTgt spid="7055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6" name="Picture 12" descr="fig0306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57200"/>
            <a:ext cx="5600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306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57200"/>
            <a:ext cx="5600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306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57200"/>
            <a:ext cx="5600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0306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57200"/>
            <a:ext cx="5600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0857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03" name="Text Box 3"/>
          <p:cNvSpPr txBox="1">
            <a:spLocks noChangeArrowheads="1"/>
          </p:cNvSpPr>
          <p:nvPr/>
        </p:nvSpPr>
        <p:spPr bwMode="auto">
          <a:xfrm>
            <a:off x="365125" y="1905000"/>
            <a:ext cx="4010025" cy="4683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342900" eaLnBrk="0" hangingPunct="0">
              <a:tabLst>
                <a:tab pos="342900" algn="l"/>
              </a:tabLst>
              <a:defRPr sz="2400">
                <a:solidFill>
                  <a:schemeClr val="tx1"/>
                </a:solidFill>
                <a:latin typeface="Arial" charset="0"/>
                <a:ea typeface="ＭＳ Ｐゴシック" charset="0"/>
              </a:defRPr>
            </a:lvl1pPr>
            <a:lvl2pPr marL="742950" indent="-285750" defTabSz="342900" eaLnBrk="0" hangingPunct="0">
              <a:tabLst>
                <a:tab pos="342900" algn="l"/>
              </a:tabLst>
              <a:defRPr sz="2400">
                <a:solidFill>
                  <a:schemeClr val="tx1"/>
                </a:solidFill>
                <a:latin typeface="Arial" charset="0"/>
                <a:ea typeface="ＭＳ Ｐゴシック" charset="0"/>
              </a:defRPr>
            </a:lvl2pPr>
            <a:lvl3pPr marL="1143000" indent="-228600" defTabSz="342900" eaLnBrk="0" hangingPunct="0">
              <a:tabLst>
                <a:tab pos="342900" algn="l"/>
              </a:tabLst>
              <a:defRPr sz="2400">
                <a:solidFill>
                  <a:schemeClr val="tx1"/>
                </a:solidFill>
                <a:latin typeface="Arial" charset="0"/>
                <a:ea typeface="ＭＳ Ｐゴシック" charset="0"/>
              </a:defRPr>
            </a:lvl3pPr>
            <a:lvl4pPr marL="1600200" indent="-228600" defTabSz="342900" eaLnBrk="0" hangingPunct="0">
              <a:tabLst>
                <a:tab pos="342900" algn="l"/>
              </a:tabLst>
              <a:defRPr sz="2400">
                <a:solidFill>
                  <a:schemeClr val="tx1"/>
                </a:solidFill>
                <a:latin typeface="Arial" charset="0"/>
                <a:ea typeface="ＭＳ Ｐゴシック" charset="0"/>
              </a:defRPr>
            </a:lvl4pPr>
            <a:lvl5pPr marL="2057400" indent="-228600" defTabSz="342900" eaLnBrk="0" hangingPunct="0">
              <a:tabLst>
                <a:tab pos="342900" algn="l"/>
              </a:tabLst>
              <a:defRPr sz="2400">
                <a:solidFill>
                  <a:schemeClr val="tx1"/>
                </a:solidFill>
                <a:latin typeface="Arial" charset="0"/>
                <a:ea typeface="ＭＳ Ｐゴシック" charset="0"/>
              </a:defRPr>
            </a:lvl5pPr>
            <a:lvl6pPr marL="2514600" indent="-228600" defTabSz="342900" eaLnBrk="0" fontAlgn="base" hangingPunct="0">
              <a:spcBef>
                <a:spcPct val="0"/>
              </a:spcBef>
              <a:spcAft>
                <a:spcPct val="0"/>
              </a:spcAft>
              <a:tabLst>
                <a:tab pos="342900" algn="l"/>
              </a:tabLst>
              <a:defRPr sz="2400">
                <a:solidFill>
                  <a:schemeClr val="tx1"/>
                </a:solidFill>
                <a:latin typeface="Arial" charset="0"/>
                <a:ea typeface="ＭＳ Ｐゴシック" charset="0"/>
              </a:defRPr>
            </a:lvl6pPr>
            <a:lvl7pPr marL="2971800" indent="-228600" defTabSz="342900" eaLnBrk="0" fontAlgn="base" hangingPunct="0">
              <a:spcBef>
                <a:spcPct val="0"/>
              </a:spcBef>
              <a:spcAft>
                <a:spcPct val="0"/>
              </a:spcAft>
              <a:tabLst>
                <a:tab pos="342900" algn="l"/>
              </a:tabLst>
              <a:defRPr sz="2400">
                <a:solidFill>
                  <a:schemeClr val="tx1"/>
                </a:solidFill>
                <a:latin typeface="Arial" charset="0"/>
                <a:ea typeface="ＭＳ Ｐゴシック" charset="0"/>
              </a:defRPr>
            </a:lvl7pPr>
            <a:lvl8pPr marL="3429000" indent="-228600" defTabSz="342900" eaLnBrk="0" fontAlgn="base" hangingPunct="0">
              <a:spcBef>
                <a:spcPct val="0"/>
              </a:spcBef>
              <a:spcAft>
                <a:spcPct val="0"/>
              </a:spcAft>
              <a:tabLst>
                <a:tab pos="342900" algn="l"/>
              </a:tabLst>
              <a:defRPr sz="2400">
                <a:solidFill>
                  <a:schemeClr val="tx1"/>
                </a:solidFill>
                <a:latin typeface="Arial" charset="0"/>
                <a:ea typeface="ＭＳ Ｐゴシック" charset="0"/>
              </a:defRPr>
            </a:lvl8pPr>
            <a:lvl9pPr marL="3886200" indent="-228600" defTabSz="342900" eaLnBrk="0" fontAlgn="base" hangingPunct="0">
              <a:spcBef>
                <a:spcPct val="0"/>
              </a:spcBef>
              <a:spcAft>
                <a:spcPct val="0"/>
              </a:spcAft>
              <a:tabLst>
                <a:tab pos="342900" algn="l"/>
              </a:tabLst>
              <a:defRPr sz="2400">
                <a:solidFill>
                  <a:schemeClr val="tx1"/>
                </a:solidFill>
                <a:latin typeface="Arial" charset="0"/>
                <a:ea typeface="ＭＳ Ｐゴシック" charset="0"/>
              </a:defRPr>
            </a:lvl9pPr>
          </a:lstStyle>
          <a:p>
            <a:pPr eaLnBrk="1" hangingPunct="1">
              <a:lnSpc>
                <a:spcPct val="105000"/>
              </a:lnSpc>
              <a:spcBef>
                <a:spcPct val="50000"/>
              </a:spcBef>
              <a:defRPr/>
            </a:pPr>
            <a:r>
              <a:rPr lang="en-US" b="1"/>
              <a:t>1.</a:t>
            </a:r>
            <a:r>
              <a:rPr lang="en-US"/>
              <a:t> But if we cut production 	of cell phones to 3 million 	this year, we can produce 	2 cell-phone factories at 	point </a:t>
            </a:r>
            <a:r>
              <a:rPr lang="en-US" i="1"/>
              <a:t>K.</a:t>
            </a:r>
          </a:p>
          <a:p>
            <a:pPr eaLnBrk="1" hangingPunct="1">
              <a:lnSpc>
                <a:spcPct val="105000"/>
              </a:lnSpc>
              <a:spcBef>
                <a:spcPct val="50000"/>
              </a:spcBef>
              <a:defRPr/>
            </a:pPr>
            <a:r>
              <a:rPr lang="en-US" b="1"/>
              <a:t>2.</a:t>
            </a:r>
            <a:r>
              <a:rPr lang="en-US"/>
              <a:t> Then next year, our </a:t>
            </a:r>
            <a:r>
              <a:rPr lang="en-US" i="1"/>
              <a:t>PPF</a:t>
            </a:r>
            <a:r>
              <a:rPr lang="en-US"/>
              <a:t> 	shifts outward because 	we have more capital.</a:t>
            </a:r>
          </a:p>
          <a:p>
            <a:pPr eaLnBrk="1" hangingPunct="1">
              <a:lnSpc>
                <a:spcPct val="105000"/>
              </a:lnSpc>
              <a:spcBef>
                <a:spcPct val="50000"/>
              </a:spcBef>
              <a:defRPr/>
            </a:pPr>
            <a:r>
              <a:rPr lang="en-US"/>
              <a:t>We can consume at a point outside our original </a:t>
            </a:r>
            <a:r>
              <a:rPr lang="en-US" i="1"/>
              <a:t>PPF</a:t>
            </a:r>
            <a:r>
              <a:rPr lang="en-US"/>
              <a:t>, such as </a:t>
            </a:r>
            <a:r>
              <a:rPr lang="en-US" i="1"/>
              <a:t>K</a:t>
            </a:r>
            <a:r>
              <a:rPr lang="en-US"/>
              <a:t>'.</a:t>
            </a:r>
          </a:p>
        </p:txBody>
      </p:sp>
      <p:sp>
        <p:nvSpPr>
          <p:cNvPr id="40963" name="Rectangle 4"/>
          <p:cNvSpPr>
            <a:spLocks noGrp="1" noChangeArrowheads="1"/>
          </p:cNvSpPr>
          <p:nvPr>
            <p:ph type="title"/>
          </p:nvPr>
        </p:nvSpPr>
        <p:spPr/>
        <p:txBody>
          <a:bodyPr/>
          <a:lstStyle/>
          <a:p>
            <a:pPr eaLnBrk="1" hangingPunct="1">
              <a:defRPr/>
            </a:pPr>
            <a:r>
              <a:rPr lang="en-US" dirty="0">
                <a:cs typeface="+mj-cs"/>
              </a:rPr>
              <a:t>ECONOMIC GROWTH</a:t>
            </a:r>
          </a:p>
        </p:txBody>
      </p:sp>
      <p:pic>
        <p:nvPicPr>
          <p:cNvPr id="37892" name="Picture 11" descr="fig0306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5325" y="1854200"/>
            <a:ext cx="45545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306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5325" y="1854200"/>
            <a:ext cx="45545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306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5325" y="1854200"/>
            <a:ext cx="45545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306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05325" y="1854200"/>
            <a:ext cx="45545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9032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03">
                                            <p:txEl>
                                              <p:pRg st="1" end="1"/>
                                            </p:txEl>
                                          </p:spTgt>
                                        </p:tgtEl>
                                        <p:attrNameLst>
                                          <p:attrName>style.visibility</p:attrName>
                                        </p:attrNameLst>
                                      </p:cBhvr>
                                      <p:to>
                                        <p:strVal val="visible"/>
                                      </p:to>
                                    </p:set>
                                    <p:animEffect transition="in" filter="wipe(left)">
                                      <p:cBhvr>
                                        <p:cTn id="12" dur="500"/>
                                        <p:tgtEl>
                                          <p:spTgt spid="665603">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10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65603">
                                            <p:txEl>
                                              <p:pRg st="2" end="2"/>
                                            </p:txEl>
                                          </p:spTgt>
                                        </p:tgtEl>
                                        <p:attrNameLst>
                                          <p:attrName>style.visibility</p:attrName>
                                        </p:attrNameLst>
                                      </p:cBhvr>
                                      <p:to>
                                        <p:strVal val="visible"/>
                                      </p:to>
                                    </p:set>
                                    <p:animEffect transition="in" filter="wipe(left)">
                                      <p:cBhvr>
                                        <p:cTn id="21" dur="500"/>
                                        <p:tgtEl>
                                          <p:spTgt spid="665603">
                                            <p:txEl>
                                              <p:pRg st="2" end="2"/>
                                            </p:txEl>
                                          </p:spTgt>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3"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Slide Number Placeholder 2"/>
          <p:cNvSpPr>
            <a:spLocks noGrp="1"/>
          </p:cNvSpPr>
          <p:nvPr>
            <p:ph type="sldNum" sz="quarter" idx="12"/>
          </p:nvPr>
        </p:nvSpPr>
        <p:spPr>
          <a:xfrm>
            <a:off x="8302625" y="6375400"/>
            <a:ext cx="684213" cy="36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D54AC9-F1CD-49E0-BB8E-03CA906F57C5}" type="slidenum">
              <a:rPr lang="en-US" altLang="tr-TR" smtClean="0">
                <a:solidFill>
                  <a:srgbClr val="777777"/>
                </a:solidFill>
                <a:latin typeface="Tahoma" pitchFamily="34" charset="0"/>
              </a:rPr>
              <a:pPr eaLnBrk="1" hangingPunct="1"/>
              <a:t>65</a:t>
            </a:fld>
            <a:endParaRPr lang="en-US" altLang="tr-TR">
              <a:solidFill>
                <a:srgbClr val="777777"/>
              </a:solidFill>
              <a:latin typeface="Tahoma" pitchFamily="34" charset="0"/>
            </a:endParaRPr>
          </a:p>
        </p:txBody>
      </p:sp>
      <p:sp>
        <p:nvSpPr>
          <p:cNvPr id="7174" name="Rectangle 5"/>
          <p:cNvSpPr>
            <a:spLocks noGrp="1" noChangeArrowheads="1"/>
          </p:cNvSpPr>
          <p:nvPr>
            <p:ph type="title" idx="4294967295"/>
          </p:nvPr>
        </p:nvSpPr>
        <p:spPr>
          <a:xfrm>
            <a:off x="0" y="274638"/>
            <a:ext cx="8229600" cy="1143000"/>
          </a:xfrm>
        </p:spPr>
        <p:txBody>
          <a:bodyPr/>
          <a:lstStyle/>
          <a:p>
            <a:pPr eaLnBrk="1" hangingPunct="1"/>
            <a:r>
              <a:rPr lang="en-US" altLang="tr-TR"/>
              <a:t>Economic Growth and the PPF</a:t>
            </a:r>
          </a:p>
        </p:txBody>
      </p:sp>
      <p:sp>
        <p:nvSpPr>
          <p:cNvPr id="140294" name="Rectangle 6"/>
          <p:cNvSpPr>
            <a:spLocks noGrp="1" noChangeArrowheads="1"/>
          </p:cNvSpPr>
          <p:nvPr>
            <p:ph type="body" idx="4294967295"/>
          </p:nvPr>
        </p:nvSpPr>
        <p:spPr>
          <a:xfrm>
            <a:off x="0" y="1147763"/>
            <a:ext cx="3173413" cy="3049587"/>
          </a:xfrm>
        </p:spPr>
        <p:txBody>
          <a:bodyPr/>
          <a:lstStyle/>
          <a:p>
            <a:pPr marL="0" indent="0" eaLnBrk="1" hangingPunct="1">
              <a:buFont typeface="Wingdings" pitchFamily="2" charset="2"/>
              <a:buNone/>
            </a:pPr>
            <a:r>
              <a:rPr lang="en-US" altLang="tr-TR" sz="2500"/>
              <a:t>With additional resources or an improvement in technology, </a:t>
            </a:r>
            <a:br>
              <a:rPr lang="en-US" altLang="tr-TR" sz="2500"/>
            </a:br>
            <a:r>
              <a:rPr lang="en-US" altLang="tr-TR" sz="2500"/>
              <a:t>the economy can produce more computers,</a:t>
            </a:r>
          </a:p>
        </p:txBody>
      </p:sp>
      <p:grpSp>
        <p:nvGrpSpPr>
          <p:cNvPr id="7173" name="Group 2"/>
          <p:cNvGrpSpPr>
            <a:grpSpLocks/>
          </p:cNvGrpSpPr>
          <p:nvPr/>
        </p:nvGrpSpPr>
        <p:grpSpPr bwMode="auto">
          <a:xfrm>
            <a:off x="3595688" y="1098550"/>
            <a:ext cx="5162550" cy="5189538"/>
            <a:chOff x="2132" y="710"/>
            <a:chExt cx="3502" cy="3269"/>
          </a:xfrm>
        </p:grpSpPr>
        <p:graphicFrame>
          <p:nvGraphicFramePr>
            <p:cNvPr id="7170" name="Object 3"/>
            <p:cNvGraphicFramePr>
              <a:graphicFrameLocks noChangeAspect="1"/>
            </p:cNvGraphicFramePr>
            <p:nvPr/>
          </p:nvGraphicFramePr>
          <p:xfrm>
            <a:off x="2132" y="710"/>
            <a:ext cx="3502" cy="3269"/>
          </p:xfrm>
          <a:graphic>
            <a:graphicData uri="http://schemas.openxmlformats.org/presentationml/2006/ole">
              <mc:AlternateContent xmlns:mc="http://schemas.openxmlformats.org/markup-compatibility/2006">
                <mc:Choice xmlns:v="urn:schemas-microsoft-com:vml" Requires="v">
                  <p:oleObj name="Chart" r:id="rId3" imgW="4867175" imgH="4543552" progId="Excel.Chart.8">
                    <p:embed/>
                  </p:oleObj>
                </mc:Choice>
                <mc:Fallback>
                  <p:oleObj name="Chart" r:id="rId3" imgW="4867175" imgH="454355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2" y="710"/>
                          <a:ext cx="3502" cy="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8" name="Line 4"/>
            <p:cNvSpPr>
              <a:spLocks noChangeShapeType="1"/>
            </p:cNvSpPr>
            <p:nvPr/>
          </p:nvSpPr>
          <p:spPr bwMode="auto">
            <a:xfrm>
              <a:off x="2894" y="1673"/>
              <a:ext cx="1847" cy="16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140295" name="Rectangle 7"/>
          <p:cNvSpPr>
            <a:spLocks noChangeArrowheads="1"/>
          </p:cNvSpPr>
          <p:nvPr/>
        </p:nvSpPr>
        <p:spPr bwMode="auto">
          <a:xfrm>
            <a:off x="466725" y="4035425"/>
            <a:ext cx="31734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45000"/>
              </a:spcBef>
              <a:buClr>
                <a:srgbClr val="00B85C"/>
              </a:buClr>
              <a:buSzPct val="120000"/>
              <a:buFont typeface="Wingdings" pitchFamily="2" charset="2"/>
              <a:buNone/>
            </a:pPr>
            <a:r>
              <a:rPr lang="en-US" altLang="tr-TR" sz="2500">
                <a:cs typeface="Arial" charset="0"/>
              </a:rPr>
              <a:t>more wheat, </a:t>
            </a:r>
          </a:p>
        </p:txBody>
      </p:sp>
      <p:sp>
        <p:nvSpPr>
          <p:cNvPr id="140296" name="Rectangle 8"/>
          <p:cNvSpPr>
            <a:spLocks noChangeArrowheads="1"/>
          </p:cNvSpPr>
          <p:nvPr/>
        </p:nvSpPr>
        <p:spPr bwMode="auto">
          <a:xfrm>
            <a:off x="468313" y="4502150"/>
            <a:ext cx="3173412"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5000"/>
              </a:lnSpc>
              <a:spcBef>
                <a:spcPct val="45000"/>
              </a:spcBef>
              <a:buClr>
                <a:srgbClr val="00B85C"/>
              </a:buClr>
              <a:buSzPct val="120000"/>
              <a:buFont typeface="Wingdings" pitchFamily="2" charset="2"/>
              <a:buNone/>
            </a:pPr>
            <a:r>
              <a:rPr lang="en-US" altLang="tr-TR" sz="2500">
                <a:cs typeface="Arial" charset="0"/>
              </a:rPr>
              <a:t>or any combination in between. </a:t>
            </a:r>
          </a:p>
        </p:txBody>
      </p:sp>
      <p:sp>
        <p:nvSpPr>
          <p:cNvPr id="140297" name="Line 9"/>
          <p:cNvSpPr>
            <a:spLocks noChangeShapeType="1"/>
          </p:cNvSpPr>
          <p:nvPr/>
        </p:nvSpPr>
        <p:spPr bwMode="auto">
          <a:xfrm>
            <a:off x="4729163" y="2139950"/>
            <a:ext cx="3251200" cy="30099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7179" name="Oval 12"/>
          <p:cNvSpPr>
            <a:spLocks noChangeArrowheads="1"/>
          </p:cNvSpPr>
          <p:nvPr/>
        </p:nvSpPr>
        <p:spPr bwMode="auto">
          <a:xfrm>
            <a:off x="4652963" y="2559050"/>
            <a:ext cx="141287" cy="1381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7180" name="Oval 13"/>
          <p:cNvSpPr>
            <a:spLocks noChangeArrowheads="1"/>
          </p:cNvSpPr>
          <p:nvPr/>
        </p:nvSpPr>
        <p:spPr bwMode="auto">
          <a:xfrm>
            <a:off x="7373938" y="5092700"/>
            <a:ext cx="141287" cy="1381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grpSp>
        <p:nvGrpSpPr>
          <p:cNvPr id="3" name="Group 17"/>
          <p:cNvGrpSpPr>
            <a:grpSpLocks/>
          </p:cNvGrpSpPr>
          <p:nvPr/>
        </p:nvGrpSpPr>
        <p:grpSpPr bwMode="auto">
          <a:xfrm>
            <a:off x="7489825" y="5089525"/>
            <a:ext cx="566738" cy="138113"/>
            <a:chOff x="4835" y="3224"/>
            <a:chExt cx="357" cy="87"/>
          </a:xfrm>
        </p:grpSpPr>
        <p:sp>
          <p:nvSpPr>
            <p:cNvPr id="7186" name="Oval 11"/>
            <p:cNvSpPr>
              <a:spLocks noChangeArrowheads="1"/>
            </p:cNvSpPr>
            <p:nvPr/>
          </p:nvSpPr>
          <p:spPr bwMode="auto">
            <a:xfrm>
              <a:off x="5103" y="3224"/>
              <a:ext cx="89" cy="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7187" name="Line 14"/>
            <p:cNvSpPr>
              <a:spLocks noChangeShapeType="1"/>
            </p:cNvSpPr>
            <p:nvPr/>
          </p:nvSpPr>
          <p:spPr bwMode="auto">
            <a:xfrm>
              <a:off x="4835" y="3268"/>
              <a:ext cx="288"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4" name="Group 16"/>
          <p:cNvGrpSpPr>
            <a:grpSpLocks/>
          </p:cNvGrpSpPr>
          <p:nvPr/>
        </p:nvGrpSpPr>
        <p:grpSpPr bwMode="auto">
          <a:xfrm>
            <a:off x="4654550" y="2065338"/>
            <a:ext cx="141288" cy="490537"/>
            <a:chOff x="3049" y="1319"/>
            <a:chExt cx="89" cy="309"/>
          </a:xfrm>
        </p:grpSpPr>
        <p:sp>
          <p:nvSpPr>
            <p:cNvPr id="7184" name="Oval 10"/>
            <p:cNvSpPr>
              <a:spLocks noChangeArrowheads="1"/>
            </p:cNvSpPr>
            <p:nvPr/>
          </p:nvSpPr>
          <p:spPr bwMode="auto">
            <a:xfrm>
              <a:off x="3049" y="1319"/>
              <a:ext cx="89" cy="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7185" name="Line 15"/>
            <p:cNvSpPr>
              <a:spLocks noChangeShapeType="1"/>
            </p:cNvSpPr>
            <p:nvPr/>
          </p:nvSpPr>
          <p:spPr bwMode="auto">
            <a:xfrm rot="-5400000">
              <a:off x="2981" y="1514"/>
              <a:ext cx="228"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
        <p:nvSpPr>
          <p:cNvPr id="140306" name="Text Box 18"/>
          <p:cNvSpPr txBox="1">
            <a:spLocks noChangeArrowheads="1"/>
          </p:cNvSpPr>
          <p:nvPr/>
        </p:nvSpPr>
        <p:spPr bwMode="auto">
          <a:xfrm>
            <a:off x="6134100" y="1406525"/>
            <a:ext cx="1989138" cy="1552575"/>
          </a:xfrm>
          <a:prstGeom prst="rect">
            <a:avLst/>
          </a:prstGeom>
          <a:solidFill>
            <a:srgbClr val="FFCC99"/>
          </a:solidFill>
          <a:ln w="9525">
            <a:noFill/>
            <a:miter lim="800000"/>
            <a:headEnd/>
            <a:tailEnd/>
          </a:ln>
          <a:effectLst>
            <a:outerShdw dist="89803" dir="2700000" algn="ctr" rotWithShape="0">
              <a:schemeClr val="bg2"/>
            </a:outerShdw>
          </a:effectLst>
        </p:spPr>
        <p:txBody>
          <a:bodyPr>
            <a:spAutoFit/>
          </a:bodyPr>
          <a:lstStyle/>
          <a:p>
            <a:pPr>
              <a:spcBef>
                <a:spcPct val="50000"/>
              </a:spcBef>
              <a:defRPr/>
            </a:pPr>
            <a:r>
              <a:rPr lang="en-US" sz="2400">
                <a:cs typeface="Arial" charset="0"/>
              </a:rPr>
              <a:t>Economic growth shifts the PPF outward.</a:t>
            </a:r>
          </a:p>
        </p:txBody>
      </p:sp>
    </p:spTree>
    <p:extLst>
      <p:ext uri="{BB962C8B-B14F-4D97-AF65-F5344CB8AC3E}">
        <p14:creationId xmlns:p14="http://schemas.microsoft.com/office/powerpoint/2010/main" val="29205424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294">
                                            <p:txEl>
                                              <p:pRg st="0" end="0"/>
                                            </p:txEl>
                                          </p:spTgt>
                                        </p:tgtEl>
                                        <p:attrNameLst>
                                          <p:attrName>style.visibility</p:attrName>
                                        </p:attrNameLst>
                                      </p:cBhvr>
                                      <p:to>
                                        <p:strVal val="visible"/>
                                      </p:to>
                                    </p:set>
                                    <p:animEffect transition="in" filter="wipe(left)">
                                      <p:cBhvr>
                                        <p:cTn id="7" dur="500"/>
                                        <p:tgtEl>
                                          <p:spTgt spid="140294">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0295"/>
                                        </p:tgtEl>
                                        <p:attrNameLst>
                                          <p:attrName>style.visibility</p:attrName>
                                        </p:attrNameLst>
                                      </p:cBhvr>
                                      <p:to>
                                        <p:strVal val="visible"/>
                                      </p:to>
                                    </p:set>
                                    <p:animEffect transition="in" filter="wipe(left)">
                                      <p:cBhvr>
                                        <p:cTn id="16" dur="500"/>
                                        <p:tgtEl>
                                          <p:spTgt spid="140295"/>
                                        </p:tgtEl>
                                      </p:cBhvr>
                                    </p:animEffect>
                                  </p:childTnLst>
                                </p:cTn>
                              </p:par>
                            </p:childTnLst>
                          </p:cTn>
                        </p:par>
                        <p:par>
                          <p:cTn id="17" fill="hold" nodeType="afterGroup">
                            <p:stCondLst>
                              <p:cond delay="500"/>
                            </p:stCondLst>
                            <p:childTnLst>
                              <p:par>
                                <p:cTn id="18" presetID="2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0296"/>
                                        </p:tgtEl>
                                        <p:attrNameLst>
                                          <p:attrName>style.visibility</p:attrName>
                                        </p:attrNameLst>
                                      </p:cBhvr>
                                      <p:to>
                                        <p:strVal val="visible"/>
                                      </p:to>
                                    </p:set>
                                    <p:animEffect transition="in" filter="wipe(left)">
                                      <p:cBhvr>
                                        <p:cTn id="25" dur="500"/>
                                        <p:tgtEl>
                                          <p:spTgt spid="140296"/>
                                        </p:tgtEl>
                                      </p:cBhvr>
                                    </p:animEffect>
                                  </p:childTnLst>
                                </p:cTn>
                              </p:par>
                            </p:childTnLst>
                          </p:cTn>
                        </p:par>
                        <p:par>
                          <p:cTn id="26" fill="hold" nodeType="afterGroup">
                            <p:stCondLst>
                              <p:cond delay="500"/>
                            </p:stCondLst>
                            <p:childTnLst>
                              <p:par>
                                <p:cTn id="27" presetID="18" presetClass="entr" presetSubtype="6" fill="hold" grpId="0" nodeType="afterEffect">
                                  <p:stCondLst>
                                    <p:cond delay="0"/>
                                  </p:stCondLst>
                                  <p:childTnLst>
                                    <p:set>
                                      <p:cBhvr>
                                        <p:cTn id="28" dur="1" fill="hold">
                                          <p:stCondLst>
                                            <p:cond delay="0"/>
                                          </p:stCondLst>
                                        </p:cTn>
                                        <p:tgtEl>
                                          <p:spTgt spid="140297"/>
                                        </p:tgtEl>
                                        <p:attrNameLst>
                                          <p:attrName>style.visibility</p:attrName>
                                        </p:attrNameLst>
                                      </p:cBhvr>
                                      <p:to>
                                        <p:strVal val="visible"/>
                                      </p:to>
                                    </p:set>
                                    <p:animEffect transition="in" filter="strips(downRight)">
                                      <p:cBhvr>
                                        <p:cTn id="29" dur="500"/>
                                        <p:tgtEl>
                                          <p:spTgt spid="140297"/>
                                        </p:tgtEl>
                                      </p:cBhvr>
                                    </p:animEffect>
                                  </p:childTnLst>
                                </p:cTn>
                              </p:par>
                            </p:childTnLst>
                          </p:cTn>
                        </p:par>
                        <p:par>
                          <p:cTn id="30" fill="hold" nodeType="afterGroup">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140306"/>
                                        </p:tgtEl>
                                        <p:attrNameLst>
                                          <p:attrName>style.visibility</p:attrName>
                                        </p:attrNameLst>
                                      </p:cBhvr>
                                      <p:to>
                                        <p:strVal val="visible"/>
                                      </p:to>
                                    </p:set>
                                    <p:animEffect transition="in" filter="dissolve">
                                      <p:cBhvr>
                                        <p:cTn id="33" dur="500"/>
                                        <p:tgtEl>
                                          <p:spTgt spid="140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4" grpId="0" build="p" bldLvl="5"/>
      <p:bldP spid="140295" grpId="0"/>
      <p:bldP spid="140296" grpId="0"/>
      <p:bldP spid="140297" grpId="0" animBg="1"/>
      <p:bldP spid="14030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5506" name="Group 2"/>
          <p:cNvGrpSpPr>
            <a:grpSpLocks/>
          </p:cNvGrpSpPr>
          <p:nvPr/>
        </p:nvGrpSpPr>
        <p:grpSpPr bwMode="auto">
          <a:xfrm>
            <a:off x="2430463" y="3168650"/>
            <a:ext cx="2979737" cy="2976563"/>
            <a:chOff x="1531" y="1793"/>
            <a:chExt cx="1877" cy="1875"/>
          </a:xfrm>
        </p:grpSpPr>
        <p:sp>
          <p:nvSpPr>
            <p:cNvPr id="405507" name="Line 3"/>
            <p:cNvSpPr>
              <a:spLocks noChangeShapeType="1"/>
            </p:cNvSpPr>
            <p:nvPr/>
          </p:nvSpPr>
          <p:spPr bwMode="auto">
            <a:xfrm flipV="1">
              <a:off x="3408" y="1842"/>
              <a:ext cx="0" cy="1826"/>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5508" name="Line 4"/>
            <p:cNvSpPr>
              <a:spLocks noChangeShapeType="1"/>
            </p:cNvSpPr>
            <p:nvPr/>
          </p:nvSpPr>
          <p:spPr bwMode="auto">
            <a:xfrm>
              <a:off x="1531" y="1910"/>
              <a:ext cx="1797" cy="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405509" name="Group 5"/>
            <p:cNvGrpSpPr>
              <a:grpSpLocks/>
            </p:cNvGrpSpPr>
            <p:nvPr/>
          </p:nvGrpSpPr>
          <p:grpSpPr bwMode="auto">
            <a:xfrm>
              <a:off x="2784" y="1793"/>
              <a:ext cx="432" cy="271"/>
              <a:chOff x="2784" y="1793"/>
              <a:chExt cx="432" cy="271"/>
            </a:xfrm>
          </p:grpSpPr>
          <p:sp>
            <p:nvSpPr>
              <p:cNvPr id="405510" name="AutoShape 6"/>
              <p:cNvSpPr>
                <a:spLocks noChangeArrowheads="1"/>
              </p:cNvSpPr>
              <p:nvPr/>
            </p:nvSpPr>
            <p:spPr bwMode="auto">
              <a:xfrm>
                <a:off x="2897" y="1793"/>
                <a:ext cx="319" cy="271"/>
              </a:xfrm>
              <a:prstGeom prst="rightArrow">
                <a:avLst>
                  <a:gd name="adj1" fmla="val 50000"/>
                  <a:gd name="adj2" fmla="val 29526"/>
                </a:avLst>
              </a:prstGeom>
              <a:gradFill rotWithShape="0">
                <a:gsLst>
                  <a:gs pos="0">
                    <a:srgbClr val="0000FF"/>
                  </a:gs>
                  <a:gs pos="100000">
                    <a:srgbClr val="0000FF">
                      <a:gamma/>
                      <a:tint val="80000"/>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5511" name="AutoShape 7"/>
              <p:cNvSpPr>
                <a:spLocks noChangeArrowheads="1"/>
              </p:cNvSpPr>
              <p:nvPr/>
            </p:nvSpPr>
            <p:spPr bwMode="auto">
              <a:xfrm rot="10800000">
                <a:off x="2784" y="1861"/>
                <a:ext cx="113" cy="135"/>
              </a:xfrm>
              <a:prstGeom prst="rtTriangle">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sp>
        <p:nvSpPr>
          <p:cNvPr id="405512" name="Rectangle 8"/>
          <p:cNvSpPr>
            <a:spLocks noChangeArrowheads="1"/>
          </p:cNvSpPr>
          <p:nvPr/>
        </p:nvSpPr>
        <p:spPr bwMode="auto">
          <a:xfrm>
            <a:off x="381000" y="64944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5513" name="Rectangle 9"/>
          <p:cNvSpPr>
            <a:spLocks noGrp="1" noChangeArrowheads="1"/>
          </p:cNvSpPr>
          <p:nvPr>
            <p:ph type="title"/>
          </p:nvPr>
        </p:nvSpPr>
        <p:spPr>
          <a:xfrm>
            <a:off x="1752600" y="188913"/>
            <a:ext cx="7391400" cy="1143000"/>
          </a:xfrm>
          <a:noFill/>
          <a:ln/>
        </p:spPr>
        <p:txBody>
          <a:bodyPr/>
          <a:lstStyle/>
          <a:p>
            <a:r>
              <a:rPr lang="en-AU" altLang="tr-TR"/>
              <a:t>Economic Growth</a:t>
            </a:r>
          </a:p>
        </p:txBody>
      </p:sp>
      <p:sp>
        <p:nvSpPr>
          <p:cNvPr id="405514" name="Rectangle 10"/>
          <p:cNvSpPr>
            <a:spLocks noChangeArrowheads="1"/>
          </p:cNvSpPr>
          <p:nvPr/>
        </p:nvSpPr>
        <p:spPr bwMode="auto">
          <a:xfrm>
            <a:off x="3124200" y="62499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5515" name="Line 11"/>
          <p:cNvSpPr>
            <a:spLocks noChangeShapeType="1"/>
          </p:cNvSpPr>
          <p:nvPr/>
        </p:nvSpPr>
        <p:spPr bwMode="auto">
          <a:xfrm>
            <a:off x="2286000" y="1460500"/>
            <a:ext cx="0" cy="46529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5516" name="Line 12"/>
          <p:cNvSpPr>
            <a:spLocks noChangeShapeType="1"/>
          </p:cNvSpPr>
          <p:nvPr/>
        </p:nvSpPr>
        <p:spPr bwMode="auto">
          <a:xfrm flipV="1">
            <a:off x="2286000" y="6097588"/>
            <a:ext cx="5270500" cy="15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5517" name="Rectangle 13"/>
          <p:cNvSpPr>
            <a:spLocks noChangeArrowheads="1"/>
          </p:cNvSpPr>
          <p:nvPr/>
        </p:nvSpPr>
        <p:spPr bwMode="auto">
          <a:xfrm>
            <a:off x="1295400" y="63261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5518" name="Rectangle 14"/>
          <p:cNvSpPr>
            <a:spLocks noChangeArrowheads="1"/>
          </p:cNvSpPr>
          <p:nvPr/>
        </p:nvSpPr>
        <p:spPr bwMode="auto">
          <a:xfrm>
            <a:off x="3733800" y="63261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5519" name="Freeform 15"/>
          <p:cNvSpPr>
            <a:spLocks/>
          </p:cNvSpPr>
          <p:nvPr/>
        </p:nvSpPr>
        <p:spPr bwMode="auto">
          <a:xfrm>
            <a:off x="2286000" y="1522413"/>
            <a:ext cx="3432175" cy="4578350"/>
          </a:xfrm>
          <a:custGeom>
            <a:avLst/>
            <a:gdLst>
              <a:gd name="T0" fmla="*/ 0 w 2162"/>
              <a:gd name="T1" fmla="*/ 0 h 2884"/>
              <a:gd name="T2" fmla="*/ 352 w 2162"/>
              <a:gd name="T3" fmla="*/ 255 h 2884"/>
              <a:gd name="T4" fmla="*/ 519 w 2162"/>
              <a:gd name="T5" fmla="*/ 389 h 2884"/>
              <a:gd name="T6" fmla="*/ 686 w 2162"/>
              <a:gd name="T7" fmla="*/ 522 h 2884"/>
              <a:gd name="T8" fmla="*/ 853 w 2162"/>
              <a:gd name="T9" fmla="*/ 668 h 2884"/>
              <a:gd name="T10" fmla="*/ 1009 w 2162"/>
              <a:gd name="T11" fmla="*/ 820 h 2884"/>
              <a:gd name="T12" fmla="*/ 1158 w 2162"/>
              <a:gd name="T13" fmla="*/ 977 h 2884"/>
              <a:gd name="T14" fmla="*/ 1297 w 2162"/>
              <a:gd name="T15" fmla="*/ 1153 h 2884"/>
              <a:gd name="T16" fmla="*/ 1366 w 2162"/>
              <a:gd name="T17" fmla="*/ 1250 h 2884"/>
              <a:gd name="T18" fmla="*/ 1429 w 2162"/>
              <a:gd name="T19" fmla="*/ 1354 h 2884"/>
              <a:gd name="T20" fmla="*/ 1498 w 2162"/>
              <a:gd name="T21" fmla="*/ 1469 h 2884"/>
              <a:gd name="T22" fmla="*/ 1562 w 2162"/>
              <a:gd name="T23" fmla="*/ 1584 h 2884"/>
              <a:gd name="T24" fmla="*/ 1689 w 2162"/>
              <a:gd name="T25" fmla="*/ 1833 h 2884"/>
              <a:gd name="T26" fmla="*/ 1810 w 2162"/>
              <a:gd name="T27" fmla="*/ 2088 h 2884"/>
              <a:gd name="T28" fmla="*/ 1919 w 2162"/>
              <a:gd name="T29" fmla="*/ 2337 h 2884"/>
              <a:gd name="T30" fmla="*/ 1971 w 2162"/>
              <a:gd name="T31" fmla="*/ 2452 h 2884"/>
              <a:gd name="T32" fmla="*/ 2017 w 2162"/>
              <a:gd name="T33" fmla="*/ 2555 h 2884"/>
              <a:gd name="T34" fmla="*/ 2057 w 2162"/>
              <a:gd name="T35" fmla="*/ 2658 h 2884"/>
              <a:gd name="T36" fmla="*/ 2098 w 2162"/>
              <a:gd name="T37" fmla="*/ 2743 h 2884"/>
              <a:gd name="T38" fmla="*/ 2132 w 2162"/>
              <a:gd name="T39" fmla="*/ 2822 h 2884"/>
              <a:gd name="T40" fmla="*/ 2161 w 2162"/>
              <a:gd name="T41" fmla="*/ 2883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2" h="2884">
                <a:moveTo>
                  <a:pt x="0" y="0"/>
                </a:moveTo>
                <a:lnTo>
                  <a:pt x="352" y="255"/>
                </a:lnTo>
                <a:lnTo>
                  <a:pt x="519" y="389"/>
                </a:lnTo>
                <a:lnTo>
                  <a:pt x="686" y="522"/>
                </a:lnTo>
                <a:lnTo>
                  <a:pt x="853" y="668"/>
                </a:lnTo>
                <a:lnTo>
                  <a:pt x="1009" y="820"/>
                </a:lnTo>
                <a:lnTo>
                  <a:pt x="1158" y="977"/>
                </a:lnTo>
                <a:lnTo>
                  <a:pt x="1297" y="1153"/>
                </a:lnTo>
                <a:lnTo>
                  <a:pt x="1366" y="1250"/>
                </a:lnTo>
                <a:lnTo>
                  <a:pt x="1429" y="1354"/>
                </a:lnTo>
                <a:lnTo>
                  <a:pt x="1498" y="1469"/>
                </a:lnTo>
                <a:lnTo>
                  <a:pt x="1562" y="1584"/>
                </a:lnTo>
                <a:lnTo>
                  <a:pt x="1689" y="1833"/>
                </a:lnTo>
                <a:lnTo>
                  <a:pt x="1810" y="2088"/>
                </a:lnTo>
                <a:lnTo>
                  <a:pt x="1919" y="2337"/>
                </a:lnTo>
                <a:lnTo>
                  <a:pt x="1971" y="2452"/>
                </a:lnTo>
                <a:lnTo>
                  <a:pt x="2017" y="2555"/>
                </a:lnTo>
                <a:lnTo>
                  <a:pt x="2057" y="2658"/>
                </a:lnTo>
                <a:lnTo>
                  <a:pt x="2098" y="2743"/>
                </a:lnTo>
                <a:lnTo>
                  <a:pt x="2132" y="2822"/>
                </a:lnTo>
                <a:lnTo>
                  <a:pt x="2161" y="2883"/>
                </a:lnTo>
              </a:path>
            </a:pathLst>
          </a:custGeom>
          <a:noFill/>
          <a:ln w="50800" cap="rnd" cmpd="sng">
            <a:solidFill>
              <a:srgbClr val="3366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05520" name="Line 16"/>
          <p:cNvSpPr>
            <a:spLocks noChangeShapeType="1"/>
          </p:cNvSpPr>
          <p:nvPr/>
        </p:nvSpPr>
        <p:spPr bwMode="auto">
          <a:xfrm>
            <a:off x="2373313" y="1525588"/>
            <a:ext cx="1587"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5521" name="Rectangle 17"/>
          <p:cNvSpPr>
            <a:spLocks noChangeArrowheads="1"/>
          </p:cNvSpPr>
          <p:nvPr/>
        </p:nvSpPr>
        <p:spPr bwMode="auto">
          <a:xfrm>
            <a:off x="2801938" y="6080125"/>
            <a:ext cx="3333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a:latin typeface="Times New Roman" pitchFamily="18" charset="0"/>
              </a:rPr>
              <a:t>1</a:t>
            </a:r>
          </a:p>
        </p:txBody>
      </p:sp>
      <p:sp>
        <p:nvSpPr>
          <p:cNvPr id="405522" name="Rectangle 18"/>
          <p:cNvSpPr>
            <a:spLocks noChangeArrowheads="1"/>
          </p:cNvSpPr>
          <p:nvPr/>
        </p:nvSpPr>
        <p:spPr bwMode="auto">
          <a:xfrm>
            <a:off x="3563938" y="6080125"/>
            <a:ext cx="3333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a:latin typeface="Times New Roman" pitchFamily="18" charset="0"/>
              </a:rPr>
              <a:t>2</a:t>
            </a:r>
          </a:p>
        </p:txBody>
      </p:sp>
      <p:sp>
        <p:nvSpPr>
          <p:cNvPr id="405523" name="Rectangle 19"/>
          <p:cNvSpPr>
            <a:spLocks noChangeArrowheads="1"/>
          </p:cNvSpPr>
          <p:nvPr/>
        </p:nvSpPr>
        <p:spPr bwMode="auto">
          <a:xfrm>
            <a:off x="4173538" y="6080125"/>
            <a:ext cx="3333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a:latin typeface="Times New Roman" pitchFamily="18" charset="0"/>
              </a:rPr>
              <a:t>3</a:t>
            </a:r>
          </a:p>
        </p:txBody>
      </p:sp>
      <p:sp>
        <p:nvSpPr>
          <p:cNvPr id="405524" name="Rectangle 20"/>
          <p:cNvSpPr>
            <a:spLocks noChangeArrowheads="1"/>
          </p:cNvSpPr>
          <p:nvPr/>
        </p:nvSpPr>
        <p:spPr bwMode="auto">
          <a:xfrm>
            <a:off x="4783138" y="6080125"/>
            <a:ext cx="24669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AU" altLang="tr-TR">
                <a:latin typeface="Times New Roman" pitchFamily="18" charset="0"/>
              </a:rPr>
              <a:t>4        5      6        7</a:t>
            </a:r>
          </a:p>
          <a:p>
            <a:r>
              <a:rPr lang="en-AU" altLang="tr-TR">
                <a:latin typeface="Times New Roman" pitchFamily="18" charset="0"/>
              </a:rPr>
              <a:t>          </a:t>
            </a:r>
            <a:endParaRPr lang="en-AU" altLang="tr-TR" sz="1800">
              <a:latin typeface="Times New Roman" pitchFamily="18" charset="0"/>
            </a:endParaRPr>
          </a:p>
        </p:txBody>
      </p:sp>
      <p:sp>
        <p:nvSpPr>
          <p:cNvPr id="405525" name="Rectangle 21"/>
          <p:cNvSpPr>
            <a:spLocks noChangeArrowheads="1"/>
          </p:cNvSpPr>
          <p:nvPr/>
        </p:nvSpPr>
        <p:spPr bwMode="auto">
          <a:xfrm>
            <a:off x="1947863" y="4978400"/>
            <a:ext cx="3333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a:latin typeface="Times New Roman" pitchFamily="18" charset="0"/>
              </a:rPr>
              <a:t>2</a:t>
            </a:r>
          </a:p>
        </p:txBody>
      </p:sp>
      <p:sp>
        <p:nvSpPr>
          <p:cNvPr id="405526" name="Rectangle 22"/>
          <p:cNvSpPr>
            <a:spLocks noChangeArrowheads="1"/>
          </p:cNvSpPr>
          <p:nvPr/>
        </p:nvSpPr>
        <p:spPr bwMode="auto">
          <a:xfrm>
            <a:off x="1963738" y="4098925"/>
            <a:ext cx="3333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a:latin typeface="Times New Roman" pitchFamily="18" charset="0"/>
              </a:rPr>
              <a:t>4</a:t>
            </a:r>
          </a:p>
        </p:txBody>
      </p:sp>
      <p:sp>
        <p:nvSpPr>
          <p:cNvPr id="405527" name="Rectangle 23"/>
          <p:cNvSpPr>
            <a:spLocks noChangeArrowheads="1"/>
          </p:cNvSpPr>
          <p:nvPr/>
        </p:nvSpPr>
        <p:spPr bwMode="auto">
          <a:xfrm>
            <a:off x="1963738" y="3184525"/>
            <a:ext cx="3333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a:latin typeface="Times New Roman" pitchFamily="18" charset="0"/>
              </a:rPr>
              <a:t>6</a:t>
            </a:r>
          </a:p>
        </p:txBody>
      </p:sp>
      <p:sp>
        <p:nvSpPr>
          <p:cNvPr id="405528" name="Rectangle 24"/>
          <p:cNvSpPr>
            <a:spLocks noChangeArrowheads="1"/>
          </p:cNvSpPr>
          <p:nvPr/>
        </p:nvSpPr>
        <p:spPr bwMode="auto">
          <a:xfrm>
            <a:off x="1811338" y="1279525"/>
            <a:ext cx="4857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a:latin typeface="Times New Roman" pitchFamily="18" charset="0"/>
              </a:rPr>
              <a:t>10</a:t>
            </a:r>
          </a:p>
        </p:txBody>
      </p:sp>
      <p:sp>
        <p:nvSpPr>
          <p:cNvPr id="405529" name="Rectangle 25"/>
          <p:cNvSpPr>
            <a:spLocks noChangeArrowheads="1"/>
          </p:cNvSpPr>
          <p:nvPr/>
        </p:nvSpPr>
        <p:spPr bwMode="auto">
          <a:xfrm>
            <a:off x="1963738" y="2193925"/>
            <a:ext cx="3333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a:latin typeface="Times New Roman" pitchFamily="18" charset="0"/>
              </a:rPr>
              <a:t>8</a:t>
            </a:r>
          </a:p>
        </p:txBody>
      </p:sp>
      <p:sp>
        <p:nvSpPr>
          <p:cNvPr id="405530" name="Rectangle 26"/>
          <p:cNvSpPr>
            <a:spLocks noChangeArrowheads="1"/>
          </p:cNvSpPr>
          <p:nvPr/>
        </p:nvSpPr>
        <p:spPr bwMode="auto">
          <a:xfrm rot="16200000">
            <a:off x="980281" y="2124869"/>
            <a:ext cx="13557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a:latin typeface="Times New Roman" pitchFamily="18" charset="0"/>
              </a:rPr>
              <a:t>Pizzas ovens</a:t>
            </a:r>
            <a:endParaRPr lang="en-AU" altLang="tr-TR" sz="1800">
              <a:latin typeface="Times New Roman" pitchFamily="18" charset="0"/>
            </a:endParaRPr>
          </a:p>
        </p:txBody>
      </p:sp>
      <p:sp>
        <p:nvSpPr>
          <p:cNvPr id="405531" name="Oval 27"/>
          <p:cNvSpPr>
            <a:spLocks noChangeArrowheads="1"/>
          </p:cNvSpPr>
          <p:nvPr/>
        </p:nvSpPr>
        <p:spPr bwMode="auto">
          <a:xfrm>
            <a:off x="4267200" y="3278188"/>
            <a:ext cx="152400" cy="1524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5532" name="Oval 28"/>
          <p:cNvSpPr>
            <a:spLocks noChangeArrowheads="1"/>
          </p:cNvSpPr>
          <p:nvPr/>
        </p:nvSpPr>
        <p:spPr bwMode="auto">
          <a:xfrm>
            <a:off x="5638800" y="6021388"/>
            <a:ext cx="152400" cy="1524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5533" name="Oval 29"/>
          <p:cNvSpPr>
            <a:spLocks noChangeArrowheads="1"/>
          </p:cNvSpPr>
          <p:nvPr/>
        </p:nvSpPr>
        <p:spPr bwMode="auto">
          <a:xfrm>
            <a:off x="2209800" y="1449388"/>
            <a:ext cx="152400" cy="1524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5534" name="Rectangle 30"/>
          <p:cNvSpPr>
            <a:spLocks noChangeArrowheads="1"/>
          </p:cNvSpPr>
          <p:nvPr/>
        </p:nvSpPr>
        <p:spPr bwMode="auto">
          <a:xfrm>
            <a:off x="4402138" y="2879725"/>
            <a:ext cx="3333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b="1" i="1">
                <a:latin typeface="Times New Roman" pitchFamily="18" charset="0"/>
              </a:rPr>
              <a:t>b</a:t>
            </a:r>
          </a:p>
        </p:txBody>
      </p:sp>
      <p:sp>
        <p:nvSpPr>
          <p:cNvPr id="405535" name="Rectangle 31"/>
          <p:cNvSpPr>
            <a:spLocks noChangeArrowheads="1"/>
          </p:cNvSpPr>
          <p:nvPr/>
        </p:nvSpPr>
        <p:spPr bwMode="auto">
          <a:xfrm>
            <a:off x="5773738" y="5622925"/>
            <a:ext cx="3333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b="1" i="1">
                <a:latin typeface="Times New Roman" pitchFamily="18" charset="0"/>
              </a:rPr>
              <a:t>a</a:t>
            </a:r>
          </a:p>
        </p:txBody>
      </p:sp>
      <p:sp>
        <p:nvSpPr>
          <p:cNvPr id="405536" name="Rectangle 32"/>
          <p:cNvSpPr>
            <a:spLocks noChangeArrowheads="1"/>
          </p:cNvSpPr>
          <p:nvPr/>
        </p:nvSpPr>
        <p:spPr bwMode="auto">
          <a:xfrm>
            <a:off x="5529263" y="4978400"/>
            <a:ext cx="79216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a:latin typeface="Times New Roman" pitchFamily="18" charset="0"/>
              </a:rPr>
              <a:t>PPF</a:t>
            </a:r>
            <a:r>
              <a:rPr lang="en-AU" altLang="tr-TR" baseline="-25000">
                <a:latin typeface="Times New Roman" pitchFamily="18" charset="0"/>
              </a:rPr>
              <a:t>0</a:t>
            </a:r>
          </a:p>
        </p:txBody>
      </p:sp>
      <p:sp>
        <p:nvSpPr>
          <p:cNvPr id="405537" name="Line 33"/>
          <p:cNvSpPr>
            <a:spLocks noChangeShapeType="1"/>
          </p:cNvSpPr>
          <p:nvPr/>
        </p:nvSpPr>
        <p:spPr bwMode="auto">
          <a:xfrm>
            <a:off x="4343400" y="3446463"/>
            <a:ext cx="0" cy="25908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5538" name="Rectangle 34"/>
          <p:cNvSpPr>
            <a:spLocks noChangeArrowheads="1"/>
          </p:cNvSpPr>
          <p:nvPr/>
        </p:nvSpPr>
        <p:spPr bwMode="auto">
          <a:xfrm>
            <a:off x="2555875" y="1196975"/>
            <a:ext cx="3159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b="1" i="1">
                <a:latin typeface="Times New Roman" pitchFamily="18" charset="0"/>
              </a:rPr>
              <a:t>c</a:t>
            </a:r>
          </a:p>
        </p:txBody>
      </p:sp>
      <p:grpSp>
        <p:nvGrpSpPr>
          <p:cNvPr id="405539" name="Group 35"/>
          <p:cNvGrpSpPr>
            <a:grpSpLocks/>
          </p:cNvGrpSpPr>
          <p:nvPr/>
        </p:nvGrpSpPr>
        <p:grpSpPr bwMode="auto">
          <a:xfrm>
            <a:off x="2290763" y="1522413"/>
            <a:ext cx="5500687" cy="4651375"/>
            <a:chOff x="1443" y="756"/>
            <a:chExt cx="3465" cy="2930"/>
          </a:xfrm>
        </p:grpSpPr>
        <p:sp>
          <p:nvSpPr>
            <p:cNvPr id="405540" name="Freeform 36"/>
            <p:cNvSpPr>
              <a:spLocks/>
            </p:cNvSpPr>
            <p:nvPr/>
          </p:nvSpPr>
          <p:spPr bwMode="auto">
            <a:xfrm>
              <a:off x="1443" y="756"/>
              <a:ext cx="3023" cy="2884"/>
            </a:xfrm>
            <a:custGeom>
              <a:avLst/>
              <a:gdLst>
                <a:gd name="T0" fmla="*/ 0 w 3023"/>
                <a:gd name="T1" fmla="*/ 0 h 2884"/>
                <a:gd name="T2" fmla="*/ 543 w 3023"/>
                <a:gd name="T3" fmla="*/ 255 h 2884"/>
                <a:gd name="T4" fmla="*/ 807 w 3023"/>
                <a:gd name="T5" fmla="*/ 389 h 2884"/>
                <a:gd name="T6" fmla="*/ 1065 w 3023"/>
                <a:gd name="T7" fmla="*/ 522 h 2884"/>
                <a:gd name="T8" fmla="*/ 1315 w 3023"/>
                <a:gd name="T9" fmla="*/ 668 h 2884"/>
                <a:gd name="T10" fmla="*/ 1543 w 3023"/>
                <a:gd name="T11" fmla="*/ 820 h 2884"/>
                <a:gd name="T12" fmla="*/ 1765 w 3023"/>
                <a:gd name="T13" fmla="*/ 977 h 2884"/>
                <a:gd name="T14" fmla="*/ 1965 w 3023"/>
                <a:gd name="T15" fmla="*/ 1153 h 2884"/>
                <a:gd name="T16" fmla="*/ 2143 w 3023"/>
                <a:gd name="T17" fmla="*/ 1342 h 2884"/>
                <a:gd name="T18" fmla="*/ 2308 w 3023"/>
                <a:gd name="T19" fmla="*/ 1536 h 2884"/>
                <a:gd name="T20" fmla="*/ 2450 w 3023"/>
                <a:gd name="T21" fmla="*/ 1748 h 2884"/>
                <a:gd name="T22" fmla="*/ 2579 w 3023"/>
                <a:gd name="T23" fmla="*/ 1967 h 2884"/>
                <a:gd name="T24" fmla="*/ 2701 w 3023"/>
                <a:gd name="T25" fmla="*/ 2185 h 2884"/>
                <a:gd name="T26" fmla="*/ 2808 w 3023"/>
                <a:gd name="T27" fmla="*/ 2416 h 2884"/>
                <a:gd name="T28" fmla="*/ 3022 w 3023"/>
                <a:gd name="T29" fmla="*/ 2883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23" h="2884">
                  <a:moveTo>
                    <a:pt x="0" y="0"/>
                  </a:moveTo>
                  <a:lnTo>
                    <a:pt x="543" y="255"/>
                  </a:lnTo>
                  <a:lnTo>
                    <a:pt x="807" y="389"/>
                  </a:lnTo>
                  <a:lnTo>
                    <a:pt x="1065" y="522"/>
                  </a:lnTo>
                  <a:lnTo>
                    <a:pt x="1315" y="668"/>
                  </a:lnTo>
                  <a:lnTo>
                    <a:pt x="1543" y="820"/>
                  </a:lnTo>
                  <a:lnTo>
                    <a:pt x="1765" y="977"/>
                  </a:lnTo>
                  <a:lnTo>
                    <a:pt x="1965" y="1153"/>
                  </a:lnTo>
                  <a:lnTo>
                    <a:pt x="2143" y="1342"/>
                  </a:lnTo>
                  <a:lnTo>
                    <a:pt x="2308" y="1536"/>
                  </a:lnTo>
                  <a:lnTo>
                    <a:pt x="2450" y="1748"/>
                  </a:lnTo>
                  <a:lnTo>
                    <a:pt x="2579" y="1967"/>
                  </a:lnTo>
                  <a:lnTo>
                    <a:pt x="2701" y="2185"/>
                  </a:lnTo>
                  <a:lnTo>
                    <a:pt x="2808" y="2416"/>
                  </a:lnTo>
                  <a:lnTo>
                    <a:pt x="3022" y="2883"/>
                  </a:lnTo>
                </a:path>
              </a:pathLst>
            </a:custGeom>
            <a:noFill/>
            <a:ln w="508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05541" name="Oval 37"/>
            <p:cNvSpPr>
              <a:spLocks noChangeArrowheads="1"/>
            </p:cNvSpPr>
            <p:nvPr/>
          </p:nvSpPr>
          <p:spPr bwMode="auto">
            <a:xfrm>
              <a:off x="3360" y="1862"/>
              <a:ext cx="96" cy="9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5542" name="Oval 38"/>
            <p:cNvSpPr>
              <a:spLocks noChangeArrowheads="1"/>
            </p:cNvSpPr>
            <p:nvPr/>
          </p:nvSpPr>
          <p:spPr bwMode="auto">
            <a:xfrm>
              <a:off x="4416" y="3590"/>
              <a:ext cx="96" cy="9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5543" name="Rectangle 39"/>
            <p:cNvSpPr>
              <a:spLocks noChangeArrowheads="1"/>
            </p:cNvSpPr>
            <p:nvPr/>
          </p:nvSpPr>
          <p:spPr bwMode="auto">
            <a:xfrm>
              <a:off x="4409" y="2959"/>
              <a:ext cx="499"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a:latin typeface="Times New Roman" pitchFamily="18" charset="0"/>
                </a:rPr>
                <a:t>PPF</a:t>
              </a:r>
              <a:r>
                <a:rPr lang="en-AU" altLang="tr-TR" baseline="-25000">
                  <a:latin typeface="Times New Roman" pitchFamily="18" charset="0"/>
                </a:rPr>
                <a:t>1</a:t>
              </a:r>
            </a:p>
          </p:txBody>
        </p:sp>
        <p:sp>
          <p:nvSpPr>
            <p:cNvPr id="405544" name="Rectangle 40"/>
            <p:cNvSpPr>
              <a:spLocks noChangeArrowheads="1"/>
            </p:cNvSpPr>
            <p:nvPr/>
          </p:nvSpPr>
          <p:spPr bwMode="auto">
            <a:xfrm>
              <a:off x="3500" y="1618"/>
              <a:ext cx="263"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b="1" i="1">
                  <a:latin typeface="Times New Roman" pitchFamily="18" charset="0"/>
                </a:rPr>
                <a:t>b'</a:t>
              </a:r>
            </a:p>
          </p:txBody>
        </p:sp>
        <p:sp>
          <p:nvSpPr>
            <p:cNvPr id="405545" name="Rectangle 41"/>
            <p:cNvSpPr>
              <a:spLocks noChangeArrowheads="1"/>
            </p:cNvSpPr>
            <p:nvPr/>
          </p:nvSpPr>
          <p:spPr bwMode="auto">
            <a:xfrm>
              <a:off x="4508" y="3346"/>
              <a:ext cx="263"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b="1" i="1">
                  <a:latin typeface="Times New Roman" pitchFamily="18" charset="0"/>
                </a:rPr>
                <a:t>a'</a:t>
              </a:r>
            </a:p>
          </p:txBody>
        </p:sp>
      </p:grpSp>
      <p:sp>
        <p:nvSpPr>
          <p:cNvPr id="405546" name="Rectangle 42"/>
          <p:cNvSpPr>
            <a:spLocks noChangeArrowheads="1"/>
          </p:cNvSpPr>
          <p:nvPr/>
        </p:nvSpPr>
        <p:spPr bwMode="auto">
          <a:xfrm>
            <a:off x="7473950" y="5872163"/>
            <a:ext cx="1698625" cy="393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sz="2000">
                <a:latin typeface="Times New Roman" pitchFamily="18" charset="0"/>
              </a:rPr>
              <a:t>Pizzas </a:t>
            </a:r>
            <a:r>
              <a:rPr lang="en-AU" altLang="tr-TR" sz="1600">
                <a:latin typeface="Times New Roman" pitchFamily="18" charset="0"/>
              </a:rPr>
              <a:t>(millions)</a:t>
            </a:r>
          </a:p>
        </p:txBody>
      </p:sp>
      <p:sp>
        <p:nvSpPr>
          <p:cNvPr id="405547" name="Text Box 43"/>
          <p:cNvSpPr txBox="1">
            <a:spLocks noChangeArrowheads="1"/>
          </p:cNvSpPr>
          <p:nvPr/>
        </p:nvSpPr>
        <p:spPr bwMode="auto">
          <a:xfrm>
            <a:off x="6659563" y="1484313"/>
            <a:ext cx="21955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AU" altLang="tr-TR" sz="1800">
                <a:latin typeface="Geneva" charset="0"/>
              </a:rPr>
              <a:t>Figure 2.5</a:t>
            </a:r>
          </a:p>
        </p:txBody>
      </p:sp>
    </p:spTree>
    <p:extLst>
      <p:ext uri="{BB962C8B-B14F-4D97-AF65-F5344CB8AC3E}">
        <p14:creationId xmlns:p14="http://schemas.microsoft.com/office/powerpoint/2010/main" val="2586712390"/>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5539"/>
                                        </p:tgtEl>
                                        <p:attrNameLst>
                                          <p:attrName>style.visibility</p:attrName>
                                        </p:attrNameLst>
                                      </p:cBhvr>
                                      <p:to>
                                        <p:strVal val="visible"/>
                                      </p:to>
                                    </p:set>
                                    <p:animEffect transition="in" filter="wipe(left)">
                                      <p:cBhvr>
                                        <p:cTn id="7" dur="500"/>
                                        <p:tgtEl>
                                          <p:spTgt spid="4055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05506"/>
                                        </p:tgtEl>
                                        <p:attrNameLst>
                                          <p:attrName>style.visibility</p:attrName>
                                        </p:attrNameLst>
                                      </p:cBhvr>
                                      <p:to>
                                        <p:strVal val="visible"/>
                                      </p:to>
                                    </p:set>
                                    <p:animEffect transition="in" filter="wipe(left)">
                                      <p:cBhvr>
                                        <p:cTn id="12" dur="500"/>
                                        <p:tgtEl>
                                          <p:spTgt spid="405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normAutofit fontScale="90000"/>
          </a:bodyPr>
          <a:lstStyle/>
          <a:p>
            <a:r>
              <a:rPr lang="en-AU" altLang="tr-TR"/>
              <a:t>Economic Growth in  </a:t>
            </a:r>
            <a:br>
              <a:rPr lang="en-AU" altLang="tr-TR"/>
            </a:br>
            <a:r>
              <a:rPr lang="en-AU" altLang="tr-TR"/>
              <a:t>Australia and Hong Kong</a:t>
            </a:r>
          </a:p>
        </p:txBody>
      </p:sp>
      <p:sp>
        <p:nvSpPr>
          <p:cNvPr id="407555" name="Rectangle 3"/>
          <p:cNvSpPr>
            <a:spLocks noGrp="1" noChangeArrowheads="1"/>
          </p:cNvSpPr>
          <p:nvPr>
            <p:ph idx="1"/>
          </p:nvPr>
        </p:nvSpPr>
        <p:spPr>
          <a:xfrm>
            <a:off x="611188" y="1700213"/>
            <a:ext cx="8096250" cy="4681537"/>
          </a:xfrm>
        </p:spPr>
        <p:txBody>
          <a:bodyPr/>
          <a:lstStyle/>
          <a:p>
            <a:r>
              <a:rPr lang="en-AU" altLang="tr-TR" sz="2400"/>
              <a:t>Since 1960, Hong Kong has grown more rapidly than Australia.</a:t>
            </a:r>
          </a:p>
          <a:p>
            <a:r>
              <a:rPr lang="en-US" altLang="tr-TR" sz="2400"/>
              <a:t>Differences in economic growth rates reflect differences in the proportion of resources devoted to capital accumulation versus consumption.</a:t>
            </a:r>
          </a:p>
          <a:p>
            <a:pPr lvl="1">
              <a:buFont typeface="Wingdings" pitchFamily="2" charset="2"/>
              <a:buNone/>
            </a:pPr>
            <a:endParaRPr lang="en-AU" altLang="tr-TR"/>
          </a:p>
        </p:txBody>
      </p:sp>
    </p:spTree>
    <p:extLst>
      <p:ext uri="{BB962C8B-B14F-4D97-AF65-F5344CB8AC3E}">
        <p14:creationId xmlns:p14="http://schemas.microsoft.com/office/powerpoint/2010/main" val="384039324"/>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animEffect transition="in" filter="wipe(left)">
                                      <p:cBhvr>
                                        <p:cTn id="7" dur="500"/>
                                        <p:tgtEl>
                                          <p:spTgt spid="407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7555">
                                            <p:txEl>
                                              <p:pRg st="1" end="1"/>
                                            </p:txEl>
                                          </p:spTgt>
                                        </p:tgtEl>
                                        <p:attrNameLst>
                                          <p:attrName>style.visibility</p:attrName>
                                        </p:attrNameLst>
                                      </p:cBhvr>
                                      <p:to>
                                        <p:strVal val="visible"/>
                                      </p:to>
                                    </p:set>
                                    <p:animEffect transition="in" filter="wipe(left)">
                                      <p:cBhvr>
                                        <p:cTn id="12" dur="500"/>
                                        <p:tgtEl>
                                          <p:spTgt spid="407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noFill/>
          <a:ln/>
        </p:spPr>
        <p:txBody>
          <a:bodyPr anchor="b">
            <a:normAutofit fontScale="90000"/>
          </a:bodyPr>
          <a:lstStyle/>
          <a:p>
            <a:r>
              <a:rPr lang="en-AU" altLang="tr-TR"/>
              <a:t>Economic Growth in </a:t>
            </a:r>
            <a:br>
              <a:rPr lang="en-AU" altLang="tr-TR"/>
            </a:br>
            <a:r>
              <a:rPr lang="en-AU" altLang="tr-TR"/>
              <a:t>Australia and Hong Kong</a:t>
            </a:r>
          </a:p>
        </p:txBody>
      </p:sp>
      <p:sp>
        <p:nvSpPr>
          <p:cNvPr id="409603" name="Line 3"/>
          <p:cNvSpPr>
            <a:spLocks noChangeShapeType="1"/>
          </p:cNvSpPr>
          <p:nvPr/>
        </p:nvSpPr>
        <p:spPr bwMode="auto">
          <a:xfrm>
            <a:off x="2286000" y="1438275"/>
            <a:ext cx="0" cy="45989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04" name="Line 4"/>
          <p:cNvSpPr>
            <a:spLocks noChangeShapeType="1"/>
          </p:cNvSpPr>
          <p:nvPr/>
        </p:nvSpPr>
        <p:spPr bwMode="auto">
          <a:xfrm>
            <a:off x="2276475" y="6019800"/>
            <a:ext cx="52133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05" name="Rectangle 5"/>
          <p:cNvSpPr>
            <a:spLocks noChangeArrowheads="1"/>
          </p:cNvSpPr>
          <p:nvPr/>
        </p:nvSpPr>
        <p:spPr bwMode="auto">
          <a:xfrm>
            <a:off x="4284663" y="6092825"/>
            <a:ext cx="37274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sz="2000" b="1">
                <a:latin typeface="Times New Roman" pitchFamily="18" charset="0"/>
              </a:rPr>
              <a:t>Consumption goods (per person)</a:t>
            </a:r>
          </a:p>
        </p:txBody>
      </p:sp>
      <p:sp>
        <p:nvSpPr>
          <p:cNvPr id="409606" name="Rectangle 6"/>
          <p:cNvSpPr>
            <a:spLocks noChangeArrowheads="1"/>
          </p:cNvSpPr>
          <p:nvPr/>
        </p:nvSpPr>
        <p:spPr bwMode="auto">
          <a:xfrm rot="16200000">
            <a:off x="669925" y="2747963"/>
            <a:ext cx="2543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sz="1600" b="1">
                <a:latin typeface="Times New Roman" pitchFamily="18" charset="0"/>
              </a:rPr>
              <a:t>Capital goods ( per person)</a:t>
            </a:r>
          </a:p>
        </p:txBody>
      </p:sp>
      <p:sp>
        <p:nvSpPr>
          <p:cNvPr id="409607" name="Rectangle 7"/>
          <p:cNvSpPr>
            <a:spLocks noChangeArrowheads="1"/>
          </p:cNvSpPr>
          <p:nvPr/>
        </p:nvSpPr>
        <p:spPr bwMode="auto">
          <a:xfrm>
            <a:off x="3419475" y="5229225"/>
            <a:ext cx="35083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b="1" i="1">
                <a:latin typeface="Times New Roman" pitchFamily="18" charset="0"/>
              </a:rPr>
              <a:t>A</a:t>
            </a:r>
            <a:endParaRPr lang="en-AU" altLang="tr-TR" sz="2000" b="1" i="1">
              <a:latin typeface="Times New Roman" pitchFamily="18" charset="0"/>
            </a:endParaRPr>
          </a:p>
        </p:txBody>
      </p:sp>
      <p:sp>
        <p:nvSpPr>
          <p:cNvPr id="409608" name="Rectangle 8"/>
          <p:cNvSpPr>
            <a:spLocks noChangeArrowheads="1"/>
          </p:cNvSpPr>
          <p:nvPr/>
        </p:nvSpPr>
        <p:spPr bwMode="auto">
          <a:xfrm>
            <a:off x="2439988" y="3887788"/>
            <a:ext cx="1441450" cy="711200"/>
          </a:xfrm>
          <a:prstGeom prst="rect">
            <a:avLst/>
          </a:prstGeom>
          <a:solidFill>
            <a:srgbClr val="FFCC99"/>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sz="2000" b="1">
                <a:latin typeface="Times New Roman" pitchFamily="18" charset="0"/>
              </a:rPr>
              <a:t>Hong Kong</a:t>
            </a:r>
          </a:p>
          <a:p>
            <a:r>
              <a:rPr lang="en-AU" altLang="tr-TR" sz="2000" b="1">
                <a:latin typeface="Times New Roman" pitchFamily="18" charset="0"/>
              </a:rPr>
              <a:t>in 1960</a:t>
            </a:r>
          </a:p>
        </p:txBody>
      </p:sp>
      <p:sp>
        <p:nvSpPr>
          <p:cNvPr id="409609" name="Line 9"/>
          <p:cNvSpPr>
            <a:spLocks noChangeShapeType="1"/>
          </p:cNvSpPr>
          <p:nvPr/>
        </p:nvSpPr>
        <p:spPr bwMode="auto">
          <a:xfrm flipH="1">
            <a:off x="2728913" y="4672013"/>
            <a:ext cx="185737" cy="3381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10" name="Arc 10"/>
          <p:cNvSpPr>
            <a:spLocks/>
          </p:cNvSpPr>
          <p:nvPr/>
        </p:nvSpPr>
        <p:spPr bwMode="auto">
          <a:xfrm>
            <a:off x="2286000" y="5110163"/>
            <a:ext cx="11430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11" name="Oval 11"/>
          <p:cNvSpPr>
            <a:spLocks noChangeArrowheads="1"/>
          </p:cNvSpPr>
          <p:nvPr/>
        </p:nvSpPr>
        <p:spPr bwMode="auto">
          <a:xfrm>
            <a:off x="3048000" y="5257800"/>
            <a:ext cx="152400" cy="1524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409612" name="Group 12"/>
          <p:cNvGrpSpPr>
            <a:grpSpLocks/>
          </p:cNvGrpSpPr>
          <p:nvPr/>
        </p:nvGrpSpPr>
        <p:grpSpPr bwMode="auto">
          <a:xfrm>
            <a:off x="2286000" y="2135188"/>
            <a:ext cx="3398838" cy="3889375"/>
            <a:chOff x="1440" y="1345"/>
            <a:chExt cx="2141" cy="2450"/>
          </a:xfrm>
        </p:grpSpPr>
        <p:sp>
          <p:nvSpPr>
            <p:cNvPr id="409613" name="Line 13"/>
            <p:cNvSpPr>
              <a:spLocks noChangeShapeType="1"/>
            </p:cNvSpPr>
            <p:nvPr/>
          </p:nvSpPr>
          <p:spPr bwMode="auto">
            <a:xfrm flipH="1">
              <a:off x="1968" y="1776"/>
              <a:ext cx="192" cy="3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14" name="Rectangle 14"/>
            <p:cNvSpPr>
              <a:spLocks noChangeArrowheads="1"/>
            </p:cNvSpPr>
            <p:nvPr/>
          </p:nvSpPr>
          <p:spPr bwMode="auto">
            <a:xfrm>
              <a:off x="3360" y="3360"/>
              <a:ext cx="22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b="1" i="1">
                  <a:latin typeface="Times New Roman" pitchFamily="18" charset="0"/>
                </a:rPr>
                <a:t>A</a:t>
              </a:r>
              <a:endParaRPr lang="en-AU" altLang="tr-TR" sz="2000" b="1" i="1">
                <a:latin typeface="Times New Roman" pitchFamily="18" charset="0"/>
              </a:endParaRPr>
            </a:p>
          </p:txBody>
        </p:sp>
        <p:sp>
          <p:nvSpPr>
            <p:cNvPr id="409615" name="Arc 15"/>
            <p:cNvSpPr>
              <a:spLocks/>
            </p:cNvSpPr>
            <p:nvPr/>
          </p:nvSpPr>
          <p:spPr bwMode="auto">
            <a:xfrm>
              <a:off x="1440" y="2115"/>
              <a:ext cx="1920" cy="1680"/>
            </a:xfrm>
            <a:custGeom>
              <a:avLst/>
              <a:gdLst>
                <a:gd name="G0" fmla="+- 0 0 0"/>
                <a:gd name="G1" fmla="+- 21600 0 0"/>
                <a:gd name="G2" fmla="+- 21600 0 0"/>
                <a:gd name="T0" fmla="*/ 22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21" y="0"/>
                  </a:moveTo>
                  <a:cubicBezTo>
                    <a:pt x="11942" y="12"/>
                    <a:pt x="21600" y="9679"/>
                    <a:pt x="21600" y="21600"/>
                  </a:cubicBezTo>
                </a:path>
                <a:path w="21600" h="21600" stroke="0" extrusionOk="0">
                  <a:moveTo>
                    <a:pt x="21" y="0"/>
                  </a:moveTo>
                  <a:cubicBezTo>
                    <a:pt x="11942" y="12"/>
                    <a:pt x="21600" y="9679"/>
                    <a:pt x="21600" y="21600"/>
                  </a:cubicBezTo>
                  <a:lnTo>
                    <a:pt x="0" y="21600"/>
                  </a:lnTo>
                  <a:close/>
                </a:path>
              </a:pathLst>
            </a:custGeom>
            <a:noFill/>
            <a:ln w="50800" cap="rnd">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16" name="Rectangle 16"/>
            <p:cNvSpPr>
              <a:spLocks noChangeArrowheads="1"/>
            </p:cNvSpPr>
            <p:nvPr/>
          </p:nvSpPr>
          <p:spPr bwMode="auto">
            <a:xfrm>
              <a:off x="1729" y="1345"/>
              <a:ext cx="761" cy="448"/>
            </a:xfrm>
            <a:prstGeom prst="rect">
              <a:avLst/>
            </a:prstGeom>
            <a:solidFill>
              <a:srgbClr val="FFCC99"/>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sz="2000" b="1">
                  <a:latin typeface="Times New Roman" pitchFamily="18" charset="0"/>
                </a:rPr>
                <a:t>Australia</a:t>
              </a:r>
            </a:p>
            <a:p>
              <a:r>
                <a:rPr lang="en-AU" altLang="tr-TR" sz="2000" b="1">
                  <a:latin typeface="Times New Roman" pitchFamily="18" charset="0"/>
                </a:rPr>
                <a:t>in 1960</a:t>
              </a:r>
            </a:p>
          </p:txBody>
        </p:sp>
        <p:sp>
          <p:nvSpPr>
            <p:cNvPr id="409617" name="Oval 17"/>
            <p:cNvSpPr>
              <a:spLocks noChangeArrowheads="1"/>
            </p:cNvSpPr>
            <p:nvPr/>
          </p:nvSpPr>
          <p:spPr bwMode="auto">
            <a:xfrm>
              <a:off x="3264" y="3360"/>
              <a:ext cx="96" cy="9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409618" name="AutoShape 18"/>
          <p:cNvSpPr>
            <a:spLocks noChangeArrowheads="1"/>
          </p:cNvSpPr>
          <p:nvPr/>
        </p:nvSpPr>
        <p:spPr bwMode="auto">
          <a:xfrm rot="19740000">
            <a:off x="3117850" y="4170363"/>
            <a:ext cx="3054350" cy="611187"/>
          </a:xfrm>
          <a:prstGeom prst="rightArrow">
            <a:avLst>
              <a:gd name="adj1" fmla="val 50000"/>
              <a:gd name="adj2" fmla="val 70935"/>
            </a:avLst>
          </a:prstGeom>
          <a:gradFill rotWithShape="0">
            <a:gsLst>
              <a:gs pos="0">
                <a:srgbClr val="0000FF"/>
              </a:gs>
              <a:gs pos="100000">
                <a:srgbClr val="0000FF">
                  <a:gamma/>
                  <a:tint val="80000"/>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19" name="Freeform 19"/>
          <p:cNvSpPr>
            <a:spLocks/>
          </p:cNvSpPr>
          <p:nvPr/>
        </p:nvSpPr>
        <p:spPr bwMode="auto">
          <a:xfrm>
            <a:off x="5562600" y="4800600"/>
            <a:ext cx="1068388" cy="673100"/>
          </a:xfrm>
          <a:custGeom>
            <a:avLst/>
            <a:gdLst>
              <a:gd name="T0" fmla="*/ 491 w 673"/>
              <a:gd name="T1" fmla="*/ 0 h 424"/>
              <a:gd name="T2" fmla="*/ 499 w 673"/>
              <a:gd name="T3" fmla="*/ 96 h 424"/>
              <a:gd name="T4" fmla="*/ 0 w 673"/>
              <a:gd name="T5" fmla="*/ 223 h 424"/>
              <a:gd name="T6" fmla="*/ 20 w 673"/>
              <a:gd name="T7" fmla="*/ 423 h 424"/>
              <a:gd name="T8" fmla="*/ 518 w 673"/>
              <a:gd name="T9" fmla="*/ 295 h 424"/>
              <a:gd name="T10" fmla="*/ 528 w 673"/>
              <a:gd name="T11" fmla="*/ 391 h 424"/>
              <a:gd name="T12" fmla="*/ 672 w 673"/>
              <a:gd name="T13" fmla="*/ 154 h 424"/>
              <a:gd name="T14" fmla="*/ 491 w 673"/>
              <a:gd name="T15" fmla="*/ 0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424">
                <a:moveTo>
                  <a:pt x="491" y="0"/>
                </a:moveTo>
                <a:lnTo>
                  <a:pt x="499" y="96"/>
                </a:lnTo>
                <a:lnTo>
                  <a:pt x="0" y="223"/>
                </a:lnTo>
                <a:lnTo>
                  <a:pt x="20" y="423"/>
                </a:lnTo>
                <a:lnTo>
                  <a:pt x="518" y="295"/>
                </a:lnTo>
                <a:lnTo>
                  <a:pt x="528" y="391"/>
                </a:lnTo>
                <a:lnTo>
                  <a:pt x="672" y="154"/>
                </a:lnTo>
                <a:lnTo>
                  <a:pt x="491" y="0"/>
                </a:lnTo>
              </a:path>
            </a:pathLst>
          </a:custGeom>
          <a:gradFill rotWithShape="0">
            <a:gsLst>
              <a:gs pos="0">
                <a:srgbClr val="0000FF"/>
              </a:gs>
              <a:gs pos="100000">
                <a:srgbClr val="0000FF">
                  <a:gamma/>
                  <a:tint val="80000"/>
                  <a:invGamma/>
                </a:srgbClr>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409637" name="Group 37"/>
          <p:cNvGrpSpPr>
            <a:grpSpLocks/>
          </p:cNvGrpSpPr>
          <p:nvPr/>
        </p:nvGrpSpPr>
        <p:grpSpPr bwMode="auto">
          <a:xfrm>
            <a:off x="2268538" y="1700213"/>
            <a:ext cx="5167312" cy="4343400"/>
            <a:chOff x="1429" y="1071"/>
            <a:chExt cx="3255" cy="2736"/>
          </a:xfrm>
        </p:grpSpPr>
        <p:sp>
          <p:nvSpPr>
            <p:cNvPr id="409621" name="Arc 21"/>
            <p:cNvSpPr>
              <a:spLocks/>
            </p:cNvSpPr>
            <p:nvPr/>
          </p:nvSpPr>
          <p:spPr bwMode="auto">
            <a:xfrm>
              <a:off x="1429" y="1071"/>
              <a:ext cx="2976" cy="2736"/>
            </a:xfrm>
            <a:custGeom>
              <a:avLst/>
              <a:gdLst>
                <a:gd name="G0" fmla="+- 0 0 0"/>
                <a:gd name="G1" fmla="+- 21600 0 0"/>
                <a:gd name="G2" fmla="+- 21600 0 0"/>
                <a:gd name="T0" fmla="*/ 22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21" y="0"/>
                  </a:moveTo>
                  <a:cubicBezTo>
                    <a:pt x="11942" y="12"/>
                    <a:pt x="21600" y="9679"/>
                    <a:pt x="21600" y="21600"/>
                  </a:cubicBezTo>
                </a:path>
                <a:path w="21600" h="21600" stroke="0" extrusionOk="0">
                  <a:moveTo>
                    <a:pt x="21" y="0"/>
                  </a:moveTo>
                  <a:cubicBezTo>
                    <a:pt x="11942" y="12"/>
                    <a:pt x="21600" y="9679"/>
                    <a:pt x="21600" y="21600"/>
                  </a:cubicBezTo>
                  <a:lnTo>
                    <a:pt x="0" y="21600"/>
                  </a:lnTo>
                  <a:close/>
                </a:path>
              </a:pathLst>
            </a:custGeom>
            <a:noFill/>
            <a:ln w="50800" cap="rnd">
              <a:solidFill>
                <a:srgbClr val="9E09F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22" name="Oval 22"/>
            <p:cNvSpPr>
              <a:spLocks noChangeArrowheads="1"/>
            </p:cNvSpPr>
            <p:nvPr/>
          </p:nvSpPr>
          <p:spPr bwMode="auto">
            <a:xfrm>
              <a:off x="4261" y="3132"/>
              <a:ext cx="96" cy="9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23" name="Rectangle 23"/>
            <p:cNvSpPr>
              <a:spLocks noChangeArrowheads="1"/>
            </p:cNvSpPr>
            <p:nvPr/>
          </p:nvSpPr>
          <p:spPr bwMode="auto">
            <a:xfrm>
              <a:off x="4402" y="2937"/>
              <a:ext cx="23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b="1" i="1">
                  <a:latin typeface="Times New Roman" pitchFamily="18" charset="0"/>
                </a:rPr>
                <a:t>D</a:t>
              </a:r>
              <a:endParaRPr lang="en-AU" altLang="tr-TR" sz="2000" b="1" i="1">
                <a:latin typeface="Times New Roman" pitchFamily="18" charset="0"/>
              </a:endParaRPr>
            </a:p>
          </p:txBody>
        </p:sp>
        <p:sp>
          <p:nvSpPr>
            <p:cNvPr id="409624" name="Oval 24"/>
            <p:cNvSpPr>
              <a:spLocks noChangeArrowheads="1"/>
            </p:cNvSpPr>
            <p:nvPr/>
          </p:nvSpPr>
          <p:spPr bwMode="auto">
            <a:xfrm>
              <a:off x="3829" y="2172"/>
              <a:ext cx="96" cy="9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25" name="Rectangle 25"/>
            <p:cNvSpPr>
              <a:spLocks noChangeArrowheads="1"/>
            </p:cNvSpPr>
            <p:nvPr/>
          </p:nvSpPr>
          <p:spPr bwMode="auto">
            <a:xfrm>
              <a:off x="4018" y="1929"/>
              <a:ext cx="22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b="1" i="1">
                  <a:latin typeface="Times New Roman" pitchFamily="18" charset="0"/>
                </a:rPr>
                <a:t>B</a:t>
              </a:r>
              <a:endParaRPr lang="en-AU" altLang="tr-TR" sz="2000" b="1" i="1">
                <a:latin typeface="Times New Roman" pitchFamily="18" charset="0"/>
              </a:endParaRPr>
            </a:p>
          </p:txBody>
        </p:sp>
        <p:sp>
          <p:nvSpPr>
            <p:cNvPr id="409626" name="Rectangle 26"/>
            <p:cNvSpPr>
              <a:spLocks noChangeArrowheads="1"/>
            </p:cNvSpPr>
            <p:nvPr/>
          </p:nvSpPr>
          <p:spPr bwMode="auto">
            <a:xfrm>
              <a:off x="3923" y="1298"/>
              <a:ext cx="761" cy="448"/>
            </a:xfrm>
            <a:prstGeom prst="rect">
              <a:avLst/>
            </a:prstGeom>
            <a:solidFill>
              <a:srgbClr val="FFCC99"/>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sz="2000" b="1">
                  <a:latin typeface="Times New Roman" pitchFamily="18" charset="0"/>
                </a:rPr>
                <a:t>Australia</a:t>
              </a:r>
            </a:p>
            <a:p>
              <a:r>
                <a:rPr lang="en-AU" altLang="tr-TR" sz="2000" b="1">
                  <a:latin typeface="Times New Roman" pitchFamily="18" charset="0"/>
                </a:rPr>
                <a:t>in 2005</a:t>
              </a:r>
            </a:p>
          </p:txBody>
        </p:sp>
        <p:sp>
          <p:nvSpPr>
            <p:cNvPr id="409627" name="Line 27"/>
            <p:cNvSpPr>
              <a:spLocks noChangeShapeType="1"/>
            </p:cNvSpPr>
            <p:nvPr/>
          </p:nvSpPr>
          <p:spPr bwMode="auto">
            <a:xfrm flipH="1">
              <a:off x="3819" y="1754"/>
              <a:ext cx="262" cy="31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409636" name="Group 36"/>
          <p:cNvGrpSpPr>
            <a:grpSpLocks/>
          </p:cNvGrpSpPr>
          <p:nvPr/>
        </p:nvGrpSpPr>
        <p:grpSpPr bwMode="auto">
          <a:xfrm>
            <a:off x="2268538" y="1774825"/>
            <a:ext cx="4659312" cy="4319588"/>
            <a:chOff x="1429" y="1118"/>
            <a:chExt cx="2935" cy="2721"/>
          </a:xfrm>
        </p:grpSpPr>
        <p:sp>
          <p:nvSpPr>
            <p:cNvPr id="409628" name="Arc 28"/>
            <p:cNvSpPr>
              <a:spLocks/>
            </p:cNvSpPr>
            <p:nvPr/>
          </p:nvSpPr>
          <p:spPr bwMode="auto">
            <a:xfrm>
              <a:off x="1429" y="1118"/>
              <a:ext cx="2935" cy="2721"/>
            </a:xfrm>
            <a:custGeom>
              <a:avLst/>
              <a:gdLst>
                <a:gd name="G0" fmla="+- 0 0 0"/>
                <a:gd name="G1" fmla="+- 21600 0 0"/>
                <a:gd name="G2" fmla="+- 21600 0 0"/>
                <a:gd name="T0" fmla="*/ 22 w 21591"/>
                <a:gd name="T1" fmla="*/ 0 h 21600"/>
                <a:gd name="T2" fmla="*/ 21591 w 21591"/>
                <a:gd name="T3" fmla="*/ 20981 h 21600"/>
                <a:gd name="T4" fmla="*/ 0 w 21591"/>
                <a:gd name="T5" fmla="*/ 21600 h 21600"/>
              </a:gdLst>
              <a:ahLst/>
              <a:cxnLst>
                <a:cxn ang="0">
                  <a:pos x="T0" y="T1"/>
                </a:cxn>
                <a:cxn ang="0">
                  <a:pos x="T2" y="T3"/>
                </a:cxn>
                <a:cxn ang="0">
                  <a:pos x="T4" y="T5"/>
                </a:cxn>
              </a:cxnLst>
              <a:rect l="0" t="0" r="r" b="b"/>
              <a:pathLst>
                <a:path w="21591" h="21600" fill="none" extrusionOk="0">
                  <a:moveTo>
                    <a:pt x="21" y="0"/>
                  </a:moveTo>
                  <a:cubicBezTo>
                    <a:pt x="11701" y="11"/>
                    <a:pt x="21256" y="9306"/>
                    <a:pt x="21591" y="20980"/>
                  </a:cubicBezTo>
                </a:path>
                <a:path w="21591" h="21600" stroke="0" extrusionOk="0">
                  <a:moveTo>
                    <a:pt x="21" y="0"/>
                  </a:moveTo>
                  <a:cubicBezTo>
                    <a:pt x="11701" y="11"/>
                    <a:pt x="21256" y="9306"/>
                    <a:pt x="21591" y="20980"/>
                  </a:cubicBezTo>
                  <a:lnTo>
                    <a:pt x="0" y="21600"/>
                  </a:lnTo>
                  <a:close/>
                </a:path>
              </a:pathLst>
            </a:custGeom>
            <a:noFill/>
            <a:ln w="50800" cap="rnd">
              <a:solidFill>
                <a:srgbClr val="9E09F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29" name="Rectangle 29"/>
            <p:cNvSpPr>
              <a:spLocks noChangeArrowheads="1"/>
            </p:cNvSpPr>
            <p:nvPr/>
          </p:nvSpPr>
          <p:spPr bwMode="auto">
            <a:xfrm>
              <a:off x="2472" y="1888"/>
              <a:ext cx="908" cy="448"/>
            </a:xfrm>
            <a:prstGeom prst="rect">
              <a:avLst/>
            </a:prstGeom>
            <a:solidFill>
              <a:srgbClr val="FFCC99"/>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AU" altLang="tr-TR" sz="2000" b="1">
                  <a:latin typeface="Times New Roman" pitchFamily="18" charset="0"/>
                </a:rPr>
                <a:t>Hong Kong</a:t>
              </a:r>
            </a:p>
            <a:p>
              <a:r>
                <a:rPr lang="en-AU" altLang="tr-TR" sz="2000" b="1">
                  <a:latin typeface="Times New Roman" pitchFamily="18" charset="0"/>
                </a:rPr>
                <a:t>in 2005</a:t>
              </a:r>
            </a:p>
          </p:txBody>
        </p:sp>
        <p:sp>
          <p:nvSpPr>
            <p:cNvPr id="409630" name="Line 30"/>
            <p:cNvSpPr>
              <a:spLocks noChangeShapeType="1"/>
            </p:cNvSpPr>
            <p:nvPr/>
          </p:nvSpPr>
          <p:spPr bwMode="auto">
            <a:xfrm flipH="1">
              <a:off x="2744" y="1570"/>
              <a:ext cx="262" cy="31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32" name="Oval 32"/>
            <p:cNvSpPr>
              <a:spLocks noChangeArrowheads="1"/>
            </p:cNvSpPr>
            <p:nvPr/>
          </p:nvSpPr>
          <p:spPr bwMode="auto">
            <a:xfrm>
              <a:off x="4129" y="2840"/>
              <a:ext cx="96" cy="9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33" name="Rectangle 33"/>
            <p:cNvSpPr>
              <a:spLocks noChangeArrowheads="1"/>
            </p:cNvSpPr>
            <p:nvPr/>
          </p:nvSpPr>
          <p:spPr bwMode="auto">
            <a:xfrm>
              <a:off x="3878" y="2704"/>
              <a:ext cx="22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2000" b="1" i="1">
                  <a:latin typeface="Times New Roman" pitchFamily="18" charset="0"/>
                </a:rPr>
                <a:t>C</a:t>
              </a:r>
              <a:endParaRPr lang="en-AU" altLang="tr-TR" sz="2000" b="1" i="1">
                <a:latin typeface="Times New Roman" pitchFamily="18" charset="0"/>
              </a:endParaRPr>
            </a:p>
          </p:txBody>
        </p:sp>
      </p:grpSp>
      <p:sp>
        <p:nvSpPr>
          <p:cNvPr id="409638" name="Text Box 38"/>
          <p:cNvSpPr txBox="1">
            <a:spLocks noChangeArrowheads="1"/>
          </p:cNvSpPr>
          <p:nvPr/>
        </p:nvSpPr>
        <p:spPr bwMode="auto">
          <a:xfrm>
            <a:off x="6748463" y="1412875"/>
            <a:ext cx="2195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AU" altLang="tr-TR" sz="1800">
                <a:latin typeface="Geneva" charset="0"/>
              </a:rPr>
              <a:t>Figure 2.6</a:t>
            </a:r>
          </a:p>
        </p:txBody>
      </p:sp>
    </p:spTree>
    <p:extLst>
      <p:ext uri="{BB962C8B-B14F-4D97-AF65-F5344CB8AC3E}">
        <p14:creationId xmlns:p14="http://schemas.microsoft.com/office/powerpoint/2010/main" val="408909764"/>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9612"/>
                                        </p:tgtEl>
                                        <p:attrNameLst>
                                          <p:attrName>style.visibility</p:attrName>
                                        </p:attrNameLst>
                                      </p:cBhvr>
                                      <p:to>
                                        <p:strVal val="visible"/>
                                      </p:to>
                                    </p:set>
                                    <p:animEffect transition="in" filter="wipe(left)">
                                      <p:cBhvr>
                                        <p:cTn id="7" dur="500"/>
                                        <p:tgtEl>
                                          <p:spTgt spid="4096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618"/>
                                        </p:tgtEl>
                                        <p:attrNameLst>
                                          <p:attrName>style.visibility</p:attrName>
                                        </p:attrNameLst>
                                      </p:cBhvr>
                                      <p:to>
                                        <p:strVal val="visible"/>
                                      </p:to>
                                    </p:set>
                                    <p:animEffect transition="in" filter="wipe(down)">
                                      <p:cBhvr>
                                        <p:cTn id="12" dur="500"/>
                                        <p:tgtEl>
                                          <p:spTgt spid="4096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0963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09619"/>
                                        </p:tgtEl>
                                        <p:attrNameLst>
                                          <p:attrName>style.visibility</p:attrName>
                                        </p:attrNameLst>
                                      </p:cBhvr>
                                      <p:to>
                                        <p:strVal val="visible"/>
                                      </p:to>
                                    </p:set>
                                    <p:animEffect transition="in" filter="wipe(down)">
                                      <p:cBhvr>
                                        <p:cTn id="21" dur="500"/>
                                        <p:tgtEl>
                                          <p:spTgt spid="4096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409637"/>
                                        </p:tgtEl>
                                        <p:attrNameLst>
                                          <p:attrName>style.visibility</p:attrName>
                                        </p:attrNameLst>
                                      </p:cBhvr>
                                      <p:to>
                                        <p:strVal val="visible"/>
                                      </p:to>
                                    </p:set>
                                    <p:animEffect transition="in" filter="wipe(down)">
                                      <p:cBhvr>
                                        <p:cTn id="26" dur="500"/>
                                        <p:tgtEl>
                                          <p:spTgt spid="40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8" grpId="0" animBg="1"/>
      <p:bldP spid="40961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09600"/>
          </a:xfrm>
        </p:spPr>
        <p:txBody>
          <a:bodyPr>
            <a:normAutofit fontScale="90000"/>
          </a:bodyPr>
          <a:lstStyle/>
          <a:p>
            <a:r>
              <a:rPr lang="en-US" dirty="0"/>
              <a:t>Efficiency and Technological Change</a:t>
            </a:r>
          </a:p>
        </p:txBody>
      </p:sp>
      <p:sp>
        <p:nvSpPr>
          <p:cNvPr id="3" name="Slide Number Placeholder 2"/>
          <p:cNvSpPr>
            <a:spLocks noGrp="1"/>
          </p:cNvSpPr>
          <p:nvPr>
            <p:ph type="sldNum" sz="quarter" idx="10"/>
          </p:nvPr>
        </p:nvSpPr>
        <p:spPr/>
        <p:txBody>
          <a:bodyPr/>
          <a:lstStyle/>
          <a:p>
            <a:pPr>
              <a:defRPr/>
            </a:pPr>
            <a:fld id="{0B530E07-6537-4803-B81B-E3E82E5DF288}" type="slidenum">
              <a:rPr lang="en-US" smtClean="0"/>
              <a:pPr>
                <a:defRPr/>
              </a:pPr>
              <a:t>69</a:t>
            </a:fld>
            <a:endParaRPr lang="en-US"/>
          </a:p>
        </p:txBody>
      </p:sp>
      <p:pic>
        <p:nvPicPr>
          <p:cNvPr id="53250" name="Picture 2" descr="http://textflow.mheducation.com/figures/0077501926/coL21707_0203_lg.jpg"/>
          <p:cNvPicPr>
            <a:picLocks noChangeAspect="1" noChangeArrowheads="1"/>
          </p:cNvPicPr>
          <p:nvPr/>
        </p:nvPicPr>
        <p:blipFill>
          <a:blip r:embed="rId2" cstate="print"/>
          <a:srcRect/>
          <a:stretch>
            <a:fillRect/>
          </a:stretch>
        </p:blipFill>
        <p:spPr bwMode="auto">
          <a:xfrm>
            <a:off x="228600" y="2286000"/>
            <a:ext cx="8723066" cy="3124200"/>
          </a:xfrm>
          <a:prstGeom prst="rect">
            <a:avLst/>
          </a:prstGeom>
          <a:noFill/>
        </p:spPr>
      </p:pic>
    </p:spTree>
    <p:extLst>
      <p:ext uri="{BB962C8B-B14F-4D97-AF65-F5344CB8AC3E}">
        <p14:creationId xmlns:p14="http://schemas.microsoft.com/office/powerpoint/2010/main" val="4074512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7779" name="Rectangle 3"/>
          <p:cNvSpPr>
            <a:spLocks noGrp="1" noChangeArrowheads="1"/>
          </p:cNvSpPr>
          <p:nvPr>
            <p:ph type="body" idx="4294967295"/>
          </p:nvPr>
        </p:nvSpPr>
        <p:spPr>
          <a:xfrm>
            <a:off x="0" y="1676400"/>
            <a:ext cx="8229600" cy="4876800"/>
          </a:xfrm>
        </p:spPr>
        <p:txBody>
          <a:bodyPr/>
          <a:lstStyle/>
          <a:p>
            <a:pPr lvl="1" eaLnBrk="1" hangingPunct="1">
              <a:lnSpc>
                <a:spcPct val="100000"/>
              </a:lnSpc>
              <a:spcBef>
                <a:spcPct val="20000"/>
              </a:spcBef>
              <a:spcAft>
                <a:spcPct val="50000"/>
              </a:spcAft>
              <a:defRPr/>
            </a:pPr>
            <a:r>
              <a:rPr lang="en-US" dirty="0">
                <a:solidFill>
                  <a:srgbClr val="000000"/>
                </a:solidFill>
              </a:rPr>
              <a:t>Two big economic questions:</a:t>
            </a:r>
            <a:endParaRPr lang="en-US" dirty="0"/>
          </a:p>
          <a:p>
            <a:pPr lvl="2" eaLnBrk="1" hangingPunct="1">
              <a:lnSpc>
                <a:spcPct val="90000"/>
              </a:lnSpc>
              <a:spcAft>
                <a:spcPct val="50000"/>
              </a:spcAft>
              <a:defRPr/>
            </a:pPr>
            <a:r>
              <a:rPr lang="en-US" dirty="0">
                <a:solidFill>
                  <a:srgbClr val="000000"/>
                </a:solidFill>
              </a:rPr>
              <a:t>How do choices determine what, how, and for whom goods and services get produced?</a:t>
            </a:r>
          </a:p>
          <a:p>
            <a:pPr lvl="2" eaLnBrk="1" hangingPunct="1">
              <a:lnSpc>
                <a:spcPct val="90000"/>
              </a:lnSpc>
              <a:spcAft>
                <a:spcPct val="50000"/>
              </a:spcAft>
              <a:defRPr/>
            </a:pPr>
            <a:r>
              <a:rPr lang="en-US" dirty="0">
                <a:solidFill>
                  <a:srgbClr val="000000"/>
                </a:solidFill>
              </a:rPr>
              <a:t>When do choices made in </a:t>
            </a:r>
            <a:r>
              <a:rPr lang="en-US" i="1" dirty="0">
                <a:solidFill>
                  <a:srgbClr val="000000"/>
                </a:solidFill>
              </a:rPr>
              <a:t>self-interest</a:t>
            </a:r>
            <a:r>
              <a:rPr lang="en-US" dirty="0">
                <a:solidFill>
                  <a:srgbClr val="000000"/>
                </a:solidFill>
              </a:rPr>
              <a:t> also promote the </a:t>
            </a:r>
            <a:r>
              <a:rPr lang="en-US" i="1" dirty="0">
                <a:solidFill>
                  <a:srgbClr val="000000"/>
                </a:solidFill>
              </a:rPr>
              <a:t>social interest</a:t>
            </a:r>
            <a:r>
              <a:rPr lang="en-US" dirty="0">
                <a:solidFill>
                  <a:srgbClr val="000000"/>
                </a:solidFill>
              </a:rPr>
              <a:t>?</a:t>
            </a:r>
            <a:endParaRPr lang="en-CA" dirty="0">
              <a:solidFill>
                <a:srgbClr val="000000"/>
              </a:solidFill>
            </a:endParaRPr>
          </a:p>
        </p:txBody>
      </p:sp>
    </p:spTree>
    <p:extLst>
      <p:ext uri="{BB962C8B-B14F-4D97-AF65-F5344CB8AC3E}">
        <p14:creationId xmlns:p14="http://schemas.microsoft.com/office/powerpoint/2010/main" val="3436489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7779">
                                            <p:txEl>
                                              <p:pRg st="0" end="0"/>
                                            </p:txEl>
                                          </p:spTgt>
                                        </p:tgtEl>
                                        <p:attrNameLst>
                                          <p:attrName>style.visibility</p:attrName>
                                        </p:attrNameLst>
                                      </p:cBhvr>
                                      <p:to>
                                        <p:strVal val="visible"/>
                                      </p:to>
                                    </p:set>
                                    <p:animEffect transition="in" filter="wipe(left)">
                                      <p:cBhvr>
                                        <p:cTn id="7" dur="500"/>
                                        <p:tgtEl>
                                          <p:spTgt spid="587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7779">
                                            <p:txEl>
                                              <p:pRg st="1" end="1"/>
                                            </p:txEl>
                                          </p:spTgt>
                                        </p:tgtEl>
                                        <p:attrNameLst>
                                          <p:attrName>style.visibility</p:attrName>
                                        </p:attrNameLst>
                                      </p:cBhvr>
                                      <p:to>
                                        <p:strVal val="visible"/>
                                      </p:to>
                                    </p:set>
                                    <p:animEffect transition="in" filter="wipe(left)">
                                      <p:cBhvr>
                                        <p:cTn id="12" dur="500"/>
                                        <p:tgtEl>
                                          <p:spTgt spid="5877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7779">
                                            <p:txEl>
                                              <p:pRg st="2" end="2"/>
                                            </p:txEl>
                                          </p:spTgt>
                                        </p:tgtEl>
                                        <p:attrNameLst>
                                          <p:attrName>style.visibility</p:attrName>
                                        </p:attrNameLst>
                                      </p:cBhvr>
                                      <p:to>
                                        <p:strVal val="visible"/>
                                      </p:to>
                                    </p:set>
                                    <p:animEffect transition="in" filter="wipe(left)">
                                      <p:cBhvr>
                                        <p:cTn id="17" dur="500"/>
                                        <p:tgtEl>
                                          <p:spTgt spid="587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79"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1" name="Rectangle 3"/>
          <p:cNvSpPr>
            <a:spLocks noGrp="1" noChangeArrowheads="1"/>
          </p:cNvSpPr>
          <p:nvPr>
            <p:ph type="body" idx="4294967295"/>
          </p:nvPr>
        </p:nvSpPr>
        <p:spPr>
          <a:xfrm>
            <a:off x="914400" y="762000"/>
            <a:ext cx="8229600" cy="4525963"/>
          </a:xfrm>
        </p:spPr>
        <p:txBody>
          <a:bodyPr/>
          <a:lstStyle/>
          <a:p>
            <a:pPr marL="0" indent="0" eaLnBrk="1" hangingPunct="1">
              <a:lnSpc>
                <a:spcPct val="90000"/>
              </a:lnSpc>
              <a:buSzPct val="120000"/>
              <a:buFont typeface="Webdings" charset="0"/>
              <a:buChar char="&lt;"/>
              <a:defRPr/>
            </a:pPr>
            <a:r>
              <a:rPr lang="en-US" dirty="0">
                <a:cs typeface="+mn-cs"/>
              </a:rPr>
              <a:t>What, How, and For Whom?</a:t>
            </a:r>
          </a:p>
          <a:p>
            <a:pPr marL="461963" lvl="1" indent="-4763" eaLnBrk="1" hangingPunct="1">
              <a:lnSpc>
                <a:spcPct val="95000"/>
              </a:lnSpc>
              <a:defRPr/>
            </a:pPr>
            <a:r>
              <a:rPr lang="en-US" sz="2600" b="1" dirty="0">
                <a:solidFill>
                  <a:srgbClr val="FF0000"/>
                </a:solidFill>
              </a:rPr>
              <a:t>Goods and services</a:t>
            </a:r>
            <a:r>
              <a:rPr lang="en-US" sz="2600" dirty="0"/>
              <a:t> are the </a:t>
            </a:r>
            <a:r>
              <a:rPr lang="en-US" dirty="0">
                <a:solidFill>
                  <a:srgbClr val="000000"/>
                </a:solidFill>
              </a:rPr>
              <a:t>objects (goods) and actions (services) that people value and produce to satisfy human wants.</a:t>
            </a:r>
            <a:endParaRPr lang="en-US" dirty="0"/>
          </a:p>
          <a:p>
            <a:pPr marL="461963" lvl="1" indent="-4763" eaLnBrk="1" hangingPunct="1">
              <a:lnSpc>
                <a:spcPct val="95000"/>
              </a:lnSpc>
              <a:defRPr/>
            </a:pPr>
            <a:r>
              <a:rPr lang="en-US" b="1" dirty="0">
                <a:solidFill>
                  <a:srgbClr val="00468F"/>
                </a:solidFill>
              </a:rPr>
              <a:t>What</a:t>
            </a:r>
            <a:r>
              <a:rPr lang="en-US" dirty="0"/>
              <a:t> goods and services get produced and in what quantities?</a:t>
            </a:r>
          </a:p>
          <a:p>
            <a:pPr marL="461963" lvl="1" indent="-4763" eaLnBrk="1" hangingPunct="1">
              <a:lnSpc>
                <a:spcPct val="95000"/>
              </a:lnSpc>
              <a:defRPr/>
            </a:pPr>
            <a:r>
              <a:rPr lang="en-US" b="1" dirty="0">
                <a:solidFill>
                  <a:srgbClr val="00468F"/>
                </a:solidFill>
              </a:rPr>
              <a:t>How </a:t>
            </a:r>
            <a:r>
              <a:rPr lang="en-US" dirty="0"/>
              <a:t>are goods and services produced?</a:t>
            </a:r>
          </a:p>
          <a:p>
            <a:pPr marL="461963" lvl="1" indent="-4763" eaLnBrk="1" hangingPunct="1">
              <a:lnSpc>
                <a:spcPct val="95000"/>
              </a:lnSpc>
              <a:defRPr/>
            </a:pPr>
            <a:r>
              <a:rPr lang="en-US" b="1" dirty="0">
                <a:solidFill>
                  <a:srgbClr val="00468F"/>
                </a:solidFill>
              </a:rPr>
              <a:t>For Whom </a:t>
            </a:r>
            <a:r>
              <a:rPr lang="en-US" dirty="0"/>
              <a:t>are the various goods and services produced?</a:t>
            </a:r>
            <a:endParaRPr lang="en-CA" dirty="0"/>
          </a:p>
        </p:txBody>
      </p:sp>
    </p:spTree>
    <p:extLst>
      <p:ext uri="{BB962C8B-B14F-4D97-AF65-F5344CB8AC3E}">
        <p14:creationId xmlns:p14="http://schemas.microsoft.com/office/powerpoint/2010/main" val="3493816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8531">
                                            <p:txEl>
                                              <p:pRg st="1" end="1"/>
                                            </p:txEl>
                                          </p:spTgt>
                                        </p:tgtEl>
                                        <p:attrNameLst>
                                          <p:attrName>style.visibility</p:attrName>
                                        </p:attrNameLst>
                                      </p:cBhvr>
                                      <p:to>
                                        <p:strVal val="visible"/>
                                      </p:to>
                                    </p:set>
                                    <p:animEffect transition="in" filter="wipe(left)">
                                      <p:cBhvr>
                                        <p:cTn id="7" dur="500"/>
                                        <p:tgtEl>
                                          <p:spTgt spid="2785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31">
                                            <p:txEl>
                                              <p:pRg st="2" end="2"/>
                                            </p:txEl>
                                          </p:spTgt>
                                        </p:tgtEl>
                                        <p:attrNameLst>
                                          <p:attrName>style.visibility</p:attrName>
                                        </p:attrNameLst>
                                      </p:cBhvr>
                                      <p:to>
                                        <p:strVal val="visible"/>
                                      </p:to>
                                    </p:set>
                                    <p:animEffect transition="in" filter="wipe(left)">
                                      <p:cBhvr>
                                        <p:cTn id="12" dur="500"/>
                                        <p:tgtEl>
                                          <p:spTgt spid="278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8531">
                                            <p:txEl>
                                              <p:pRg st="3" end="3"/>
                                            </p:txEl>
                                          </p:spTgt>
                                        </p:tgtEl>
                                        <p:attrNameLst>
                                          <p:attrName>style.visibility</p:attrName>
                                        </p:attrNameLst>
                                      </p:cBhvr>
                                      <p:to>
                                        <p:strVal val="visible"/>
                                      </p:to>
                                    </p:set>
                                    <p:animEffect transition="in" filter="wipe(left)">
                                      <p:cBhvr>
                                        <p:cTn id="17" dur="500"/>
                                        <p:tgtEl>
                                          <p:spTgt spid="2785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8531">
                                            <p:txEl>
                                              <p:pRg st="4" end="4"/>
                                            </p:txEl>
                                          </p:spTgt>
                                        </p:tgtEl>
                                        <p:attrNameLst>
                                          <p:attrName>style.visibility</p:attrName>
                                        </p:attrNameLst>
                                      </p:cBhvr>
                                      <p:to>
                                        <p:strVal val="visible"/>
                                      </p:to>
                                    </p:set>
                                    <p:animEffect transition="in" filter="wipe(left)">
                                      <p:cBhvr>
                                        <p:cTn id="22" dur="500"/>
                                        <p:tgtEl>
                                          <p:spTgt spid="278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normAutofit/>
          </a:bodyPr>
          <a:lstStyle/>
          <a:p>
            <a:pPr>
              <a:defRPr/>
            </a:pPr>
            <a:r>
              <a:rPr lang="en-US" sz="3200" dirty="0"/>
              <a:t>Economic Ideas</a:t>
            </a:r>
            <a:endParaRPr lang="en-US" sz="3200" dirty="0">
              <a:solidFill>
                <a:srgbClr val="FFFFFF"/>
              </a:solidFill>
            </a:endParaRPr>
          </a:p>
        </p:txBody>
      </p:sp>
      <p:sp>
        <p:nvSpPr>
          <p:cNvPr id="427011" name="Rectangle 1027"/>
          <p:cNvSpPr>
            <a:spLocks noGrp="1" noChangeArrowheads="1"/>
          </p:cNvSpPr>
          <p:nvPr>
            <p:ph idx="1"/>
          </p:nvPr>
        </p:nvSpPr>
        <p:spPr>
          <a:xfrm>
            <a:off x="457200" y="1447800"/>
            <a:ext cx="8229600" cy="4495800"/>
          </a:xfrm>
        </p:spPr>
        <p:txBody>
          <a:bodyPr/>
          <a:lstStyle/>
          <a:p>
            <a:pPr lvl="1" eaLnBrk="1" hangingPunct="1">
              <a:buSzPct val="120000"/>
              <a:defRPr/>
            </a:pPr>
            <a:r>
              <a:rPr lang="en-AU" dirty="0">
                <a:cs typeface="+mn-cs"/>
              </a:rPr>
              <a:t>Six ideas define the economic way of thinking:</a:t>
            </a:r>
            <a:endParaRPr lang="en-US" dirty="0">
              <a:cs typeface="+mn-cs"/>
            </a:endParaRPr>
          </a:p>
          <a:p>
            <a:pPr lvl="2" eaLnBrk="1" hangingPunct="1">
              <a:defRPr/>
            </a:pPr>
            <a:r>
              <a:rPr lang="en-US" dirty="0"/>
              <a:t>Choice is a tradeoff</a:t>
            </a:r>
          </a:p>
          <a:p>
            <a:pPr lvl="2" eaLnBrk="1" hangingPunct="1">
              <a:defRPr/>
            </a:pPr>
            <a:r>
              <a:rPr lang="en-US" dirty="0"/>
              <a:t>Cost is what you must give up to get something</a:t>
            </a:r>
          </a:p>
          <a:p>
            <a:pPr lvl="2" eaLnBrk="1" hangingPunct="1">
              <a:defRPr/>
            </a:pPr>
            <a:r>
              <a:rPr lang="en-US" dirty="0"/>
              <a:t>Benefit is what you gain from something</a:t>
            </a:r>
          </a:p>
          <a:p>
            <a:pPr lvl="2" eaLnBrk="1" hangingPunct="1">
              <a:defRPr/>
            </a:pPr>
            <a:r>
              <a:rPr lang="en-US" dirty="0"/>
              <a:t>People make rational choices by comparing benefits and costs</a:t>
            </a:r>
          </a:p>
          <a:p>
            <a:pPr lvl="2" eaLnBrk="1" hangingPunct="1">
              <a:defRPr/>
            </a:pPr>
            <a:r>
              <a:rPr lang="en-US" dirty="0"/>
              <a:t>Most choices are “how much” choices made at the margin</a:t>
            </a:r>
          </a:p>
          <a:p>
            <a:pPr lvl="2" eaLnBrk="1" hangingPunct="1">
              <a:defRPr/>
            </a:pPr>
            <a:r>
              <a:rPr lang="en-US" dirty="0"/>
              <a:t>Choices respond to incentives</a:t>
            </a:r>
            <a:r>
              <a:rPr lang="tr-TR" dirty="0"/>
              <a:t> (dürtü)</a:t>
            </a:r>
            <a:endParaRPr lang="en-US" dirty="0"/>
          </a:p>
          <a:p>
            <a:pPr lvl="1" eaLnBrk="1" hangingPunct="1">
              <a:defRPr/>
            </a:pPr>
            <a:endParaRPr lang="en-US" dirty="0"/>
          </a:p>
        </p:txBody>
      </p:sp>
    </p:spTree>
    <p:extLst>
      <p:ext uri="{BB962C8B-B14F-4D97-AF65-F5344CB8AC3E}">
        <p14:creationId xmlns:p14="http://schemas.microsoft.com/office/powerpoint/2010/main" val="1505922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7011">
                                            <p:txEl>
                                              <p:pRg st="1" end="1"/>
                                            </p:txEl>
                                          </p:spTgt>
                                        </p:tgtEl>
                                        <p:attrNameLst>
                                          <p:attrName>style.visibility</p:attrName>
                                        </p:attrNameLst>
                                      </p:cBhvr>
                                      <p:to>
                                        <p:strVal val="visible"/>
                                      </p:to>
                                    </p:set>
                                    <p:animEffect transition="in" filter="wipe(left)">
                                      <p:cBhvr>
                                        <p:cTn id="7" dur="500"/>
                                        <p:tgtEl>
                                          <p:spTgt spid="4270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7011">
                                            <p:txEl>
                                              <p:pRg st="2" end="2"/>
                                            </p:txEl>
                                          </p:spTgt>
                                        </p:tgtEl>
                                        <p:attrNameLst>
                                          <p:attrName>style.visibility</p:attrName>
                                        </p:attrNameLst>
                                      </p:cBhvr>
                                      <p:to>
                                        <p:strVal val="visible"/>
                                      </p:to>
                                    </p:set>
                                    <p:animEffect transition="in" filter="wipe(left)">
                                      <p:cBhvr>
                                        <p:cTn id="12" dur="500"/>
                                        <p:tgtEl>
                                          <p:spTgt spid="4270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7011">
                                            <p:txEl>
                                              <p:pRg st="3" end="3"/>
                                            </p:txEl>
                                          </p:spTgt>
                                        </p:tgtEl>
                                        <p:attrNameLst>
                                          <p:attrName>style.visibility</p:attrName>
                                        </p:attrNameLst>
                                      </p:cBhvr>
                                      <p:to>
                                        <p:strVal val="visible"/>
                                      </p:to>
                                    </p:set>
                                    <p:animEffect transition="in" filter="wipe(left)">
                                      <p:cBhvr>
                                        <p:cTn id="17" dur="500"/>
                                        <p:tgtEl>
                                          <p:spTgt spid="4270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7011">
                                            <p:txEl>
                                              <p:pRg st="4" end="4"/>
                                            </p:txEl>
                                          </p:spTgt>
                                        </p:tgtEl>
                                        <p:attrNameLst>
                                          <p:attrName>style.visibility</p:attrName>
                                        </p:attrNameLst>
                                      </p:cBhvr>
                                      <p:to>
                                        <p:strVal val="visible"/>
                                      </p:to>
                                    </p:set>
                                    <p:animEffect transition="in" filter="wipe(left)">
                                      <p:cBhvr>
                                        <p:cTn id="22" dur="500"/>
                                        <p:tgtEl>
                                          <p:spTgt spid="4270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27011">
                                            <p:txEl>
                                              <p:pRg st="5" end="5"/>
                                            </p:txEl>
                                          </p:spTgt>
                                        </p:tgtEl>
                                        <p:attrNameLst>
                                          <p:attrName>style.visibility</p:attrName>
                                        </p:attrNameLst>
                                      </p:cBhvr>
                                      <p:to>
                                        <p:strVal val="visible"/>
                                      </p:to>
                                    </p:set>
                                    <p:animEffect transition="in" filter="wipe(left)">
                                      <p:cBhvr>
                                        <p:cTn id="27" dur="500"/>
                                        <p:tgtEl>
                                          <p:spTgt spid="42701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27011">
                                            <p:txEl>
                                              <p:pRg st="6" end="6"/>
                                            </p:txEl>
                                          </p:spTgt>
                                        </p:tgtEl>
                                        <p:attrNameLst>
                                          <p:attrName>style.visibility</p:attrName>
                                        </p:attrNameLst>
                                      </p:cBhvr>
                                      <p:to>
                                        <p:strVal val="visible"/>
                                      </p:to>
                                    </p:set>
                                    <p:animEffect transition="in" filter="wipe(left)">
                                      <p:cBhvr>
                                        <p:cTn id="32" dur="500"/>
                                        <p:tgtEl>
                                          <p:spTgt spid="427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bldLvl="3" autoUpdateAnimBg="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TotalTime>
  <Words>3359</Words>
  <Application>Microsoft Office PowerPoint</Application>
  <PresentationFormat>Ekran Gösterisi (4:3)</PresentationFormat>
  <Paragraphs>368</Paragraphs>
  <Slides>69</Slides>
  <Notes>45</Notes>
  <HiddenSlides>6</HiddenSlides>
  <MMClips>0</MMClips>
  <ScaleCrop>false</ScaleCrop>
  <HeadingPairs>
    <vt:vector size="8" baseType="variant">
      <vt:variant>
        <vt:lpstr>Kullanılan Yazı Tipleri</vt:lpstr>
      </vt:variant>
      <vt:variant>
        <vt:i4>9</vt:i4>
      </vt:variant>
      <vt:variant>
        <vt:lpstr>Tema</vt:lpstr>
      </vt:variant>
      <vt:variant>
        <vt:i4>1</vt:i4>
      </vt:variant>
      <vt:variant>
        <vt:lpstr>Eklenmiş OLE Hizmet Programları</vt:lpstr>
      </vt:variant>
      <vt:variant>
        <vt:i4>1</vt:i4>
      </vt:variant>
      <vt:variant>
        <vt:lpstr>Slayt Başlıkları</vt:lpstr>
      </vt:variant>
      <vt:variant>
        <vt:i4>69</vt:i4>
      </vt:variant>
    </vt:vector>
  </HeadingPairs>
  <TitlesOfParts>
    <vt:vector size="80" baseType="lpstr">
      <vt:lpstr>Arial</vt:lpstr>
      <vt:lpstr>Calibri</vt:lpstr>
      <vt:lpstr>Charcoal</vt:lpstr>
      <vt:lpstr>Geneva</vt:lpstr>
      <vt:lpstr>GillSans</vt:lpstr>
      <vt:lpstr>Tahoma</vt:lpstr>
      <vt:lpstr>Times New Roman</vt:lpstr>
      <vt:lpstr>Webdings</vt:lpstr>
      <vt:lpstr>Wingdings</vt:lpstr>
      <vt:lpstr>Ofis Teması</vt:lpstr>
      <vt:lpstr>Chart</vt:lpstr>
      <vt:lpstr>ECON 205 </vt:lpstr>
      <vt:lpstr>PowerPoint Sunusu</vt:lpstr>
      <vt:lpstr>PowerPoint Sunusu</vt:lpstr>
      <vt:lpstr>PowerPoint Sunusu</vt:lpstr>
      <vt:lpstr>PowerPoint Sunusu</vt:lpstr>
      <vt:lpstr>PowerPoint Sunusu</vt:lpstr>
      <vt:lpstr>PowerPoint Sunusu</vt:lpstr>
      <vt:lpstr>PowerPoint Sunusu</vt:lpstr>
      <vt:lpstr>Economic Ideas</vt:lpstr>
      <vt:lpstr>PowerPoint Sunusu</vt:lpstr>
      <vt:lpstr>PowerPoint Sunusu</vt:lpstr>
      <vt:lpstr>PowerPoint Sunusu</vt:lpstr>
      <vt:lpstr>PowerPoint Sunusu</vt:lpstr>
      <vt:lpstr>PowerPoint Sunusu</vt:lpstr>
      <vt:lpstr>Common Pitfalls (Tuzak) in Decision Making </vt:lpstr>
      <vt:lpstr>Pitfall #1: Ignoring Implicit Costs</vt:lpstr>
      <vt:lpstr>Pitfall #2: Failing to Ignore Sunk Costs Batık Maliyetleri Gözardı Etmemek</vt:lpstr>
      <vt:lpstr>PowerPoint Sunusu</vt:lpstr>
      <vt:lpstr>PowerPoint Sunusu</vt:lpstr>
      <vt:lpstr>PowerPoint Sunusu</vt:lpstr>
      <vt:lpstr>Pitfall #3: Measuring Costs and Benefits as Proportions Rather Than Absolute Dollar Amounts</vt:lpstr>
      <vt:lpstr>Pitfall #4: Failure to Understand the Average-Marginal Distinction</vt:lpstr>
      <vt:lpstr>Positive Questions and Normative Questions</vt:lpstr>
      <vt:lpstr>PowerPoint Sunusu</vt:lpstr>
      <vt:lpstr>PowerPoint Sunusu</vt:lpstr>
      <vt:lpstr>PowerPoint Sunusu</vt:lpstr>
      <vt:lpstr>PowerPoint Sunusu</vt:lpstr>
      <vt:lpstr>Microeconomics and Macroeconomics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PRODUCTION POSSIBILITIES</vt:lpstr>
      <vt:lpstr>PowerPoint Sunusu</vt:lpstr>
      <vt:lpstr>PowerPoint Sunusu</vt:lpstr>
      <vt:lpstr>PowerPoint Sunusu</vt:lpstr>
      <vt:lpstr>PRODUCTION POSSIBILITIES</vt:lpstr>
      <vt:lpstr>PowerPoint Sunusu</vt:lpstr>
      <vt:lpstr>PowerPoint Sunusu</vt:lpstr>
      <vt:lpstr>PRODUCTION POSSIBILITIES</vt:lpstr>
      <vt:lpstr>PowerPoint Sunusu</vt:lpstr>
      <vt:lpstr>PowerPoint Sunusu</vt:lpstr>
      <vt:lpstr>PRODUCTION POSSIBILITIES</vt:lpstr>
      <vt:lpstr>OPPORTUNITY COST</vt:lpstr>
      <vt:lpstr>OPPORTUNITY COST</vt:lpstr>
      <vt:lpstr>PowerPoint Sunusu</vt:lpstr>
      <vt:lpstr>OPPORTUNITY COST</vt:lpstr>
      <vt:lpstr>OPPORTUNITY COST</vt:lpstr>
      <vt:lpstr>OPPORTUNITY COST</vt:lpstr>
      <vt:lpstr>OPPORTUNITY COST</vt:lpstr>
      <vt:lpstr>OPPORTUNITY COST</vt:lpstr>
      <vt:lpstr>PowerPoint Sunusu</vt:lpstr>
      <vt:lpstr>OPPORTUNITY COST</vt:lpstr>
      <vt:lpstr>OPPORTUNITY COST</vt:lpstr>
      <vt:lpstr>OPPORTUNITY COST</vt:lpstr>
      <vt:lpstr>ECONOMIC GROWTH</vt:lpstr>
      <vt:lpstr>ECONOMIC GROWTH</vt:lpstr>
      <vt:lpstr>PowerPoint Sunusu</vt:lpstr>
      <vt:lpstr>ECONOMIC GROWTH</vt:lpstr>
      <vt:lpstr>Economic Growth and the PPF</vt:lpstr>
      <vt:lpstr>Economic Growth</vt:lpstr>
      <vt:lpstr>Economic Growth in   Australia and Hong Kong</vt:lpstr>
      <vt:lpstr>Economic Growth in  Australia and Hong Kong</vt:lpstr>
      <vt:lpstr>Efficiency and Technological Change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Kouvelis, Christina</dc:creator>
  <cp:lastModifiedBy>Dilek Temiz</cp:lastModifiedBy>
  <cp:revision>75</cp:revision>
  <dcterms:created xsi:type="dcterms:W3CDTF">2014-05-02T19:44:44Z</dcterms:created>
  <dcterms:modified xsi:type="dcterms:W3CDTF">2023-09-11T16:57:00Z</dcterms:modified>
</cp:coreProperties>
</file>