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256" r:id="rId4"/>
    <p:sldId id="289" r:id="rId5"/>
    <p:sldId id="290" r:id="rId6"/>
    <p:sldId id="291" r:id="rId7"/>
    <p:sldId id="258" r:id="rId8"/>
    <p:sldId id="292" r:id="rId9"/>
    <p:sldId id="293" r:id="rId10"/>
    <p:sldId id="294" r:id="rId11"/>
    <p:sldId id="295" r:id="rId12"/>
    <p:sldId id="296" r:id="rId13"/>
    <p:sldId id="297" r:id="rId14"/>
    <p:sldId id="352" r:id="rId15"/>
    <p:sldId id="298" r:id="rId16"/>
    <p:sldId id="260" r:id="rId17"/>
    <p:sldId id="299" r:id="rId18"/>
    <p:sldId id="262" r:id="rId19"/>
    <p:sldId id="300" r:id="rId20"/>
    <p:sldId id="263" r:id="rId21"/>
    <p:sldId id="301" r:id="rId22"/>
    <p:sldId id="353" r:id="rId23"/>
    <p:sldId id="302" r:id="rId24"/>
    <p:sldId id="264" r:id="rId25"/>
    <p:sldId id="265" r:id="rId26"/>
    <p:sldId id="303" r:id="rId27"/>
    <p:sldId id="355" r:id="rId28"/>
    <p:sldId id="304" r:id="rId29"/>
    <p:sldId id="305" r:id="rId30"/>
    <p:sldId id="306" r:id="rId31"/>
    <p:sldId id="307" r:id="rId32"/>
    <p:sldId id="308" r:id="rId33"/>
    <p:sldId id="309" r:id="rId34"/>
    <p:sldId id="268" r:id="rId35"/>
    <p:sldId id="310" r:id="rId36"/>
    <p:sldId id="354" r:id="rId37"/>
    <p:sldId id="356" r:id="rId38"/>
    <p:sldId id="311" r:id="rId39"/>
    <p:sldId id="313" r:id="rId40"/>
    <p:sldId id="315" r:id="rId41"/>
    <p:sldId id="317" r:id="rId42"/>
    <p:sldId id="318" r:id="rId43"/>
    <p:sldId id="316" r:id="rId44"/>
    <p:sldId id="321" r:id="rId45"/>
    <p:sldId id="314" r:id="rId46"/>
    <p:sldId id="357" r:id="rId47"/>
    <p:sldId id="323" r:id="rId48"/>
    <p:sldId id="324" r:id="rId49"/>
    <p:sldId id="326" r:id="rId50"/>
    <p:sldId id="32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77" d="100"/>
          <a:sy n="77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5460-FBD7-4A71-AFA1-84583542FE6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0192-B7B0-423E-B943-C5AF94D4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0" y="3886200"/>
            <a:ext cx="53721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130427"/>
            <a:ext cx="5486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8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92877"/>
            <a:ext cx="3733800" cy="365125"/>
          </a:xfrm>
        </p:spPr>
        <p:txBody>
          <a:bodyPr/>
          <a:lstStyle/>
          <a:p>
            <a:r>
              <a:rPr lang="en-US" dirty="0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1"/>
            <a:ext cx="685800" cy="365125"/>
          </a:xfrm>
        </p:spPr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1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5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2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1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6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5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9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4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3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11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03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2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75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1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34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23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40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11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10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6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5271499"/>
            <a:ext cx="8927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1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86883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©2015 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979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1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C521-E7B1-4FC7-A2F4-32209DD28F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E6BA-1D6A-4EC1-B5B2-4DE5A8BA3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19459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10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838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+mj-lt"/>
              </a:rPr>
              <a:t>2. Firms Are Price Takers</a:t>
            </a:r>
            <a:r>
              <a:rPr lang="tr-TR" sz="2400" b="1" dirty="0">
                <a:latin typeface="+mj-lt"/>
              </a:rPr>
              <a:t>:</a:t>
            </a:r>
          </a:p>
          <a:p>
            <a:pPr algn="just"/>
            <a:endParaRPr lang="tr-TR" sz="2400" b="1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This means that the individual firm gives the market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price of the product as given. More specifically, it must believe that the market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price will not be affected by how much output it produces. This condition is likely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to be satisfied when the market is served by a large number of firms, each one of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which produces a</a:t>
            </a:r>
            <a:r>
              <a:rPr lang="tr-TR" sz="2400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 unimportant fraction of total industry output. But a large number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of firms are not always necessary for price-taking behavior. Even with only two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firms in the market, for example, each may behave as a price taker if it believes that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other firms stand ready to enter its market at a moment’s notice.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88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11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02992" y="1219200"/>
            <a:ext cx="8610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+mj-lt"/>
              </a:rPr>
              <a:t>3. Free Entry and Exit, with Perfectly Mobile Factors of Production in the</a:t>
            </a:r>
            <a:r>
              <a:rPr lang="tr-TR" sz="2200" b="1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Long Run</a:t>
            </a:r>
            <a:r>
              <a:rPr lang="tr-TR" sz="2200" b="1" dirty="0">
                <a:latin typeface="+mj-lt"/>
              </a:rPr>
              <a:t>: </a:t>
            </a:r>
          </a:p>
          <a:p>
            <a:pPr algn="just"/>
            <a:endParaRPr lang="tr-TR" sz="2200" b="1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One implication of this condition is that if a firm perceives a profitable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business opportunity at a given time and location, it will be able to hire the factors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of production required to take advantage of it. Similarly, if its current project no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longer appears attractive in relation to alternative business </a:t>
            </a:r>
            <a:r>
              <a:rPr lang="tr-TR" sz="2200" dirty="0">
                <a:latin typeface="+mj-lt"/>
              </a:rPr>
              <a:t>Project</a:t>
            </a:r>
            <a:r>
              <a:rPr lang="en-US" sz="2200" dirty="0">
                <a:latin typeface="+mj-lt"/>
              </a:rPr>
              <a:t>, it is free to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discharge its factors of production, which will then move to industries in which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opportunities are stronger. </a:t>
            </a:r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85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2F8D03B-64BE-4716-9168-B5448414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E77C52-2A87-41D4-AE6E-32880EB6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12</a:t>
            </a:fld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38813C2-4CE4-439B-B5B1-CF63353C49AF}"/>
              </a:ext>
            </a:extLst>
          </p:cNvPr>
          <p:cNvSpPr txBox="1"/>
          <p:nvPr/>
        </p:nvSpPr>
        <p:spPr>
          <a:xfrm>
            <a:off x="457200" y="609600"/>
            <a:ext cx="84582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course, no one believes that resources are perfectly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mobile. Labor, in particular, is not likely to satisfy this condition. People buy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homes, make friends, enroll their children in schools, and establish a host of other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commitments that make it difficult to move from one place to another. 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endParaRPr lang="tr-TR" sz="22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Nonetheless,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perfect mobility assumption is often reasonably well satisfied in practice,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especially if we take into account that it is not always necessary for labor to move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geographically in order for it to be mobile in an economic sense. 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/>
            <a:endParaRPr lang="tr-TR" sz="22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Indeed, the firm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often move to the worker, as happened when New England shoe and textile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factories relocated in the South in order to employ the less expensive labor available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742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13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6858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+mj-lt"/>
              </a:rPr>
              <a:t>4. Firms and Consumers Have Perfect Information</a:t>
            </a:r>
            <a:r>
              <a:rPr lang="tr-TR" sz="2200" b="1" dirty="0">
                <a:latin typeface="+mj-lt"/>
              </a:rPr>
              <a:t>:</a:t>
            </a:r>
          </a:p>
          <a:p>
            <a:pPr algn="just"/>
            <a:endParaRPr lang="tr-TR" sz="2200" b="1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A firm has no reason to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leave its current industry if it has no way of knowing about the existence of more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profitable opportunities elsewhere. Similarly, a consumer has no motive to switch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from a high-priced product to a lower-priced one of identical quality unless she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knows about the existence of the latter. </a:t>
            </a:r>
            <a:endParaRPr lang="tr-TR" sz="2200" dirty="0">
              <a:latin typeface="+mj-lt"/>
            </a:endParaRPr>
          </a:p>
          <a:p>
            <a:pPr algn="just"/>
            <a:endParaRPr lang="tr-TR" sz="2200" dirty="0">
              <a:latin typeface="+mj-lt"/>
            </a:endParaRPr>
          </a:p>
          <a:p>
            <a:pPr algn="just"/>
            <a:r>
              <a:rPr lang="en-US" sz="2200" dirty="0">
                <a:latin typeface="+mj-lt"/>
              </a:rPr>
              <a:t>Here too the required condition is never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satisfied in a literal sense. The world is sufficiently complex that there will inevitably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be relevant features of it hidden from view. As a practical matter, the assumption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of perfect information is usually interpreted to mean that people can gain</a:t>
            </a:r>
            <a:r>
              <a:rPr lang="tr-TR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most of the information that is most relevant to their choices without great difficulty.</a:t>
            </a:r>
            <a:r>
              <a:rPr lang="tr-TR" sz="2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68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Four Conditions For Perfect</a:t>
            </a:r>
            <a:br>
              <a:rPr lang="en-US" dirty="0"/>
            </a:br>
            <a:r>
              <a:rPr lang="en-US" dirty="0"/>
              <a:t>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81000" y="16764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Firms Sell a Standardized Product </a:t>
            </a:r>
            <a:endParaRPr lang="en-US" sz="2400" dirty="0">
              <a:solidFill>
                <a:schemeClr val="tx1"/>
              </a:solidFill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Firms Are Price Takers </a:t>
            </a:r>
            <a:endParaRPr lang="tr-TR" sz="2400" b="1" dirty="0">
              <a:solidFill>
                <a:schemeClr val="tx1"/>
              </a:solidFill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Free Entry and Exit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Firms and Consumers Have Perfect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443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Short-Run Condition For</a:t>
            </a:r>
            <a:br>
              <a:rPr lang="en-US" dirty="0"/>
            </a:br>
            <a:r>
              <a:rPr lang="en-US" dirty="0"/>
              <a:t>Profit Maximization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81000" y="15240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The first question we want our model of competitive firm behavior to be able to</a:t>
            </a:r>
            <a:r>
              <a:rPr lang="tr-TR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answer is, “How does a firm choose its output level in the short run?” Under the</a:t>
            </a:r>
            <a:r>
              <a:rPr lang="tr-TR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assumption that the firm’s goal is to maximize economic profit, it will choose</a:t>
            </a:r>
            <a:r>
              <a:rPr lang="tr-TR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that level of output for which the difference between total revenue and total cost</a:t>
            </a:r>
            <a:r>
              <a:rPr lang="tr-TR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is largest.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37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626"/>
            <a:ext cx="8229600" cy="781975"/>
          </a:xfrm>
        </p:spPr>
        <p:txBody>
          <a:bodyPr>
            <a:normAutofit/>
          </a:bodyPr>
          <a:lstStyle/>
          <a:p>
            <a:r>
              <a:rPr lang="en-US" sz="2800" dirty="0"/>
              <a:t>Figure 10.2: Revenue, Cost, and Economic Profit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" y="914400"/>
            <a:ext cx="5588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638800" y="1600201"/>
            <a:ext cx="342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FIGURE 10.2</a:t>
            </a:r>
          </a:p>
          <a:p>
            <a:r>
              <a:rPr lang="tr-TR" b="1" dirty="0" err="1"/>
              <a:t>Revenue</a:t>
            </a:r>
            <a:r>
              <a:rPr lang="tr-TR" b="1" dirty="0"/>
              <a:t>, </a:t>
            </a:r>
            <a:r>
              <a:rPr lang="tr-TR" b="1" dirty="0" err="1"/>
              <a:t>Cost</a:t>
            </a:r>
            <a:r>
              <a:rPr lang="tr-TR" b="1" dirty="0"/>
              <a:t>, and </a:t>
            </a:r>
            <a:r>
              <a:rPr lang="tr-TR" b="1" dirty="0" err="1"/>
              <a:t>Economic</a:t>
            </a:r>
            <a:r>
              <a:rPr lang="tr-TR" b="1" dirty="0"/>
              <a:t> Profit</a:t>
            </a:r>
          </a:p>
          <a:p>
            <a:r>
              <a:rPr lang="en-US" dirty="0"/>
              <a:t>The total revenue curve is</a:t>
            </a:r>
            <a:r>
              <a:rPr lang="tr-TR" dirty="0"/>
              <a:t> </a:t>
            </a:r>
            <a:r>
              <a:rPr lang="en-US" dirty="0"/>
              <a:t>the ray labeled TR in the top</a:t>
            </a:r>
            <a:r>
              <a:rPr lang="tr-TR" dirty="0"/>
              <a:t> panel.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en-US" dirty="0"/>
              <a:t>it and total cost (TC in the</a:t>
            </a:r>
            <a:r>
              <a:rPr lang="tr-TR" dirty="0"/>
              <a:t> </a:t>
            </a:r>
            <a:r>
              <a:rPr lang="en-US" dirty="0"/>
              <a:t>top panel) is economic profit</a:t>
            </a:r>
          </a:p>
          <a:p>
            <a:r>
              <a:rPr lang="en-US" dirty="0"/>
              <a:t>(∏</a:t>
            </a:r>
            <a:r>
              <a:rPr lang="en-US" i="1" baseline="-25000" dirty="0"/>
              <a:t>Q</a:t>
            </a:r>
            <a:r>
              <a:rPr lang="en-US" i="1" dirty="0"/>
              <a:t> </a:t>
            </a:r>
            <a:r>
              <a:rPr lang="en-US" dirty="0"/>
              <a:t>in the bottom panel). At</a:t>
            </a:r>
          </a:p>
          <a:p>
            <a:r>
              <a:rPr lang="fr-FR" i="1" dirty="0"/>
              <a:t>Q </a:t>
            </a:r>
            <a:r>
              <a:rPr lang="tr-TR" i="1" dirty="0"/>
              <a:t>=</a:t>
            </a:r>
            <a:r>
              <a:rPr lang="fr-FR" dirty="0"/>
              <a:t> 0, ∏Q</a:t>
            </a:r>
            <a:r>
              <a:rPr lang="tr-TR" dirty="0"/>
              <a:t> =</a:t>
            </a:r>
            <a:r>
              <a:rPr lang="fr-FR" dirty="0"/>
              <a:t> </a:t>
            </a:r>
            <a:r>
              <a:rPr lang="tr-TR" dirty="0"/>
              <a:t>- </a:t>
            </a:r>
            <a:r>
              <a:rPr lang="fr-FR" dirty="0"/>
              <a:t>FC </a:t>
            </a:r>
            <a:r>
              <a:rPr lang="tr-TR" dirty="0"/>
              <a:t>=</a:t>
            </a:r>
            <a:r>
              <a:rPr lang="fr-FR" dirty="0"/>
              <a:t> </a:t>
            </a:r>
            <a:r>
              <a:rPr lang="tr-TR" dirty="0"/>
              <a:t>- </a:t>
            </a:r>
            <a:r>
              <a:rPr lang="fr-FR" dirty="0"/>
              <a:t>30.</a:t>
            </a:r>
          </a:p>
          <a:p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profit</a:t>
            </a:r>
            <a:r>
              <a:rPr lang="tr-TR" dirty="0"/>
              <a:t> </a:t>
            </a:r>
            <a:r>
              <a:rPr lang="tr-TR" dirty="0" err="1"/>
              <a:t>reaches</a:t>
            </a:r>
            <a:r>
              <a:rPr lang="tr-TR" dirty="0"/>
              <a:t> a</a:t>
            </a:r>
          </a:p>
          <a:p>
            <a:r>
              <a:rPr lang="tr-TR" dirty="0" err="1"/>
              <a:t>maximum</a:t>
            </a:r>
            <a:r>
              <a:rPr lang="tr-TR" dirty="0"/>
              <a:t> ($12.60/</a:t>
            </a:r>
            <a:r>
              <a:rPr lang="tr-TR" dirty="0" err="1"/>
              <a:t>wk</a:t>
            </a:r>
            <a:r>
              <a:rPr lang="tr-TR" dirty="0"/>
              <a:t>) </a:t>
            </a:r>
            <a:r>
              <a:rPr lang="tr-TR" dirty="0" err="1"/>
              <a:t>for</a:t>
            </a:r>
            <a:endParaRPr lang="tr-TR" dirty="0"/>
          </a:p>
          <a:p>
            <a:r>
              <a:rPr lang="tr-TR" i="1" dirty="0"/>
              <a:t>Q =</a:t>
            </a:r>
            <a:r>
              <a:rPr lang="tr-TR" dirty="0"/>
              <a:t> 7.4.</a:t>
            </a:r>
          </a:p>
        </p:txBody>
      </p:sp>
    </p:spTree>
    <p:extLst>
      <p:ext uri="{BB962C8B-B14F-4D97-AF65-F5344CB8AC3E}">
        <p14:creationId xmlns:p14="http://schemas.microsoft.com/office/powerpoint/2010/main" val="81326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17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6858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maximum profit point can also be characterized in terms of the relationship</a:t>
            </a:r>
            <a:r>
              <a:rPr lang="tr-TR" sz="2400" dirty="0"/>
              <a:t> </a:t>
            </a:r>
            <a:r>
              <a:rPr lang="en-US" sz="2400" dirty="0"/>
              <a:t>between output price and short-run marginal cost. Output price, which is</a:t>
            </a:r>
            <a:r>
              <a:rPr lang="tr-TR" sz="2400" dirty="0"/>
              <a:t> </a:t>
            </a:r>
            <a:r>
              <a:rPr lang="en-US" sz="2400" dirty="0"/>
              <a:t>equal to the slope of the total revenue curve, is also called </a:t>
            </a:r>
            <a:r>
              <a:rPr lang="en-US" sz="2400" b="1" dirty="0"/>
              <a:t>marginal revenue (MR</a:t>
            </a:r>
            <a:r>
              <a:rPr lang="en-US" sz="2400" dirty="0"/>
              <a:t>).</a:t>
            </a:r>
            <a:r>
              <a:rPr lang="tr-TR" sz="2400" dirty="0"/>
              <a:t>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b="1" dirty="0"/>
              <a:t>Marginal revenue </a:t>
            </a:r>
            <a:r>
              <a:rPr lang="en-US" sz="2400" dirty="0"/>
              <a:t>is formally defined as the change in revenue that occurs when the</a:t>
            </a:r>
            <a:r>
              <a:rPr lang="tr-TR" sz="2400" dirty="0"/>
              <a:t> </a:t>
            </a:r>
            <a:r>
              <a:rPr lang="en-US" sz="2400" dirty="0"/>
              <a:t>sale of output changes by 1 unit. </a:t>
            </a:r>
            <a:endParaRPr lang="tr-TR" sz="2400" dirty="0"/>
          </a:p>
          <a:p>
            <a:pPr algn="just"/>
            <a:r>
              <a:rPr lang="en-US" sz="2400" dirty="0"/>
              <a:t>MR is</a:t>
            </a:r>
            <a:r>
              <a:rPr lang="tr-TR" sz="2400" dirty="0"/>
              <a:t> </a:t>
            </a:r>
            <a:r>
              <a:rPr lang="en-US" sz="2400" dirty="0"/>
              <a:t>the benefit to the firm of selling an additional unit of output. If the firm wants to</a:t>
            </a:r>
            <a:r>
              <a:rPr lang="tr-TR" sz="2400" dirty="0"/>
              <a:t> </a:t>
            </a:r>
            <a:r>
              <a:rPr lang="en-US" sz="2400" dirty="0"/>
              <a:t>maximize its profit, it must weigh this benefit against the cost of selling an extra</a:t>
            </a:r>
            <a:r>
              <a:rPr lang="tr-TR" sz="2400" dirty="0"/>
              <a:t> </a:t>
            </a:r>
            <a:r>
              <a:rPr lang="en-US" sz="2400" dirty="0"/>
              <a:t>unit of output, which is its </a:t>
            </a:r>
            <a:r>
              <a:rPr lang="en-US" sz="2400" b="1" dirty="0"/>
              <a:t>marginal cost.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3466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Figure 10.3: The Profit-Maximizing Output Level in the Short Run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5562600" cy="562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715000" y="1584962"/>
            <a:ext cx="327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FIGURE 10.3</a:t>
            </a:r>
          </a:p>
          <a:p>
            <a:r>
              <a:rPr lang="en-US" sz="2000" b="1" dirty="0"/>
              <a:t>The Profit-Maximizing</a:t>
            </a:r>
          </a:p>
          <a:p>
            <a:r>
              <a:rPr lang="en-US" sz="2000" b="1" dirty="0"/>
              <a:t>Output Level in the</a:t>
            </a:r>
          </a:p>
          <a:p>
            <a:r>
              <a:rPr lang="en-US" sz="2000" b="1" dirty="0"/>
              <a:t>Short Run</a:t>
            </a:r>
          </a:p>
          <a:p>
            <a:r>
              <a:rPr lang="en-US" sz="2000" dirty="0"/>
              <a:t>A necessary condition for</a:t>
            </a:r>
          </a:p>
          <a:p>
            <a:r>
              <a:rPr lang="en-US" sz="2000" dirty="0"/>
              <a:t>profit maximization is that</a:t>
            </a:r>
          </a:p>
          <a:p>
            <a:r>
              <a:rPr lang="en-US" sz="2000" b="1" dirty="0"/>
              <a:t>price equal marginal cost </a:t>
            </a:r>
            <a:r>
              <a:rPr lang="en-US" sz="2000" dirty="0"/>
              <a:t>on</a:t>
            </a:r>
          </a:p>
          <a:p>
            <a:r>
              <a:rPr lang="en-US" sz="2000" dirty="0"/>
              <a:t>the rising portion of the</a:t>
            </a:r>
          </a:p>
          <a:p>
            <a:r>
              <a:rPr lang="en-US" sz="2000" dirty="0"/>
              <a:t>marginal cost curve. Here,</a:t>
            </a:r>
          </a:p>
          <a:p>
            <a:r>
              <a:rPr lang="en-US" sz="2000" dirty="0"/>
              <a:t>this happens at the output</a:t>
            </a:r>
          </a:p>
          <a:p>
            <a:r>
              <a:rPr lang="en-US" sz="2000" dirty="0"/>
              <a:t>level Q* </a:t>
            </a:r>
            <a:r>
              <a:rPr lang="tr-TR" sz="2000" dirty="0"/>
              <a:t>=</a:t>
            </a:r>
            <a:r>
              <a:rPr lang="en-US" sz="2000" dirty="0"/>
              <a:t> 7.4.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4762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19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66700" y="1219200"/>
            <a:ext cx="8610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THE SHUTDOWN CONDITION</a:t>
            </a:r>
            <a:endParaRPr lang="tr-TR" sz="2000" b="1" dirty="0"/>
          </a:p>
          <a:p>
            <a:pPr algn="just"/>
            <a:endParaRPr lang="en-US" sz="2000" b="1" dirty="0"/>
          </a:p>
          <a:p>
            <a:pPr algn="just"/>
            <a:r>
              <a:rPr lang="en-US" sz="2200" dirty="0"/>
              <a:t>Recall that the rule for </a:t>
            </a:r>
            <a:r>
              <a:rPr lang="en-US" sz="2200" b="1" i="1" dirty="0"/>
              <a:t>short-run profit maximization is to set price equal to</a:t>
            </a:r>
            <a:r>
              <a:rPr lang="tr-TR" sz="2200" b="1" i="1" dirty="0"/>
              <a:t> </a:t>
            </a:r>
            <a:r>
              <a:rPr lang="en-US" sz="2200" b="1" i="1" dirty="0"/>
              <a:t>marginal cost</a:t>
            </a:r>
            <a:r>
              <a:rPr lang="en-US" sz="2200" dirty="0"/>
              <a:t>, </a:t>
            </a:r>
            <a:r>
              <a:rPr lang="en-US" sz="2200" b="1" i="1" dirty="0"/>
              <a:t>provided price exceeds the minimum value of average variable</a:t>
            </a:r>
            <a:r>
              <a:rPr lang="tr-TR" sz="2200" b="1" i="1" dirty="0"/>
              <a:t> </a:t>
            </a:r>
            <a:r>
              <a:rPr lang="en-US" sz="2200" b="1" i="1" dirty="0"/>
              <a:t>cost. </a:t>
            </a:r>
            <a:endParaRPr lang="tr-TR" sz="2200" b="1" i="1" dirty="0"/>
          </a:p>
          <a:p>
            <a:pPr algn="just"/>
            <a:endParaRPr lang="tr-TR" sz="2200" b="1" i="1" dirty="0">
              <a:solidFill>
                <a:srgbClr val="FF0000"/>
              </a:solidFill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</a:rPr>
              <a:t>Why must price be greater than the minimum point of the AVC curve? </a:t>
            </a:r>
            <a:r>
              <a:rPr lang="en-US" sz="2200" dirty="0"/>
              <a:t>The</a:t>
            </a:r>
            <a:r>
              <a:rPr lang="tr-TR" sz="2200" dirty="0"/>
              <a:t> </a:t>
            </a:r>
            <a:r>
              <a:rPr lang="en-US" sz="2200" dirty="0"/>
              <a:t>answer is that unless this condition is met, the firm will do better to shut</a:t>
            </a:r>
            <a:r>
              <a:rPr lang="tr-TR" sz="2200" dirty="0"/>
              <a:t> </a:t>
            </a:r>
            <a:r>
              <a:rPr lang="en-US" sz="2200" dirty="0"/>
              <a:t>down—that is, to produce no output—in the short run.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163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9144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this chapter our first step will be to characterize</a:t>
            </a:r>
            <a:r>
              <a:rPr lang="tr-TR" sz="2400" dirty="0"/>
              <a:t> </a:t>
            </a:r>
            <a:r>
              <a:rPr lang="en-US" sz="2400" dirty="0"/>
              <a:t>the competitive firm’s objective as that of earning the highest possible</a:t>
            </a:r>
            <a:r>
              <a:rPr lang="tr-TR" sz="2400" dirty="0"/>
              <a:t> </a:t>
            </a:r>
            <a:r>
              <a:rPr lang="en-US" sz="2400" dirty="0"/>
              <a:t>profit. This is clearly not the only goal a firm might pursue, but we’ll see several</a:t>
            </a:r>
            <a:r>
              <a:rPr lang="tr-TR" sz="2400" dirty="0"/>
              <a:t> </a:t>
            </a:r>
            <a:r>
              <a:rPr lang="en-US" sz="2400" dirty="0"/>
              <a:t>reasons why firms might often behave as if profit were all they cared about. We’ll then consider the four conditions that define a perfectly competitive</a:t>
            </a:r>
            <a:r>
              <a:rPr lang="tr-TR" sz="2400" dirty="0"/>
              <a:t> </a:t>
            </a:r>
            <a:r>
              <a:rPr lang="en-US" sz="2400" dirty="0"/>
              <a:t>market: </a:t>
            </a:r>
            <a:endParaRPr lang="tr-TR" sz="2400" dirty="0"/>
          </a:p>
          <a:p>
            <a:pPr marL="457200" indent="-457200" algn="just">
              <a:buAutoNum type="arabicParenBoth"/>
            </a:pPr>
            <a:r>
              <a:rPr lang="en-US" sz="2400" dirty="0"/>
              <a:t>the existence of a standardized product, </a:t>
            </a:r>
            <a:endParaRPr lang="tr-TR" sz="2400" dirty="0"/>
          </a:p>
          <a:p>
            <a:pPr marL="457200" indent="-457200" algn="just">
              <a:buAutoNum type="arabicParenBoth"/>
            </a:pPr>
            <a:r>
              <a:rPr lang="en-US" sz="2400" dirty="0"/>
              <a:t>price-taking behavior on</a:t>
            </a:r>
            <a:r>
              <a:rPr lang="tr-TR" sz="2400" dirty="0"/>
              <a:t> </a:t>
            </a:r>
            <a:r>
              <a:rPr lang="en-US" sz="2400" dirty="0"/>
              <a:t>the part of firms, </a:t>
            </a:r>
            <a:endParaRPr lang="tr-TR" sz="2400" dirty="0"/>
          </a:p>
          <a:p>
            <a:pPr marL="457200" indent="-457200" algn="just">
              <a:buAutoNum type="arabicParenBoth"/>
            </a:pPr>
            <a:r>
              <a:rPr lang="tr-TR" sz="2400" dirty="0"/>
              <a:t>p</a:t>
            </a:r>
            <a:r>
              <a:rPr lang="en-US" sz="2400" dirty="0" err="1"/>
              <a:t>erfect</a:t>
            </a:r>
            <a:r>
              <a:rPr lang="en-US" sz="2400" dirty="0"/>
              <a:t> long-run mobility of factors of production, and</a:t>
            </a:r>
            <a:endParaRPr lang="tr-TR" sz="2400" dirty="0"/>
          </a:p>
          <a:p>
            <a:pPr marL="457200" indent="-457200" algn="just">
              <a:buAutoNum type="arabicParenBoth"/>
            </a:pPr>
            <a:r>
              <a:rPr lang="en-US" sz="2400" dirty="0"/>
              <a:t>perfect information on the part of consumers and firms. </a:t>
            </a:r>
            <a:endParaRPr lang="tr-TR" sz="2400" dirty="0"/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022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20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66700" y="9144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To see why, note that</a:t>
            </a:r>
            <a:r>
              <a:rPr lang="tr-TR" sz="2200" dirty="0"/>
              <a:t> </a:t>
            </a:r>
            <a:r>
              <a:rPr lang="en-US" sz="2200" dirty="0"/>
              <a:t>the firm’s average revenue (AR) per unit of output sold is simply the price at</a:t>
            </a:r>
            <a:r>
              <a:rPr lang="tr-TR" sz="2200" dirty="0"/>
              <a:t> </a:t>
            </a:r>
            <a:r>
              <a:rPr lang="en-US" sz="2200" dirty="0"/>
              <a:t>which it sells its product. (When price is constant for all levels of output, average</a:t>
            </a:r>
            <a:r>
              <a:rPr lang="tr-TR" sz="2200" dirty="0"/>
              <a:t> </a:t>
            </a:r>
            <a:r>
              <a:rPr lang="en-US" sz="2200" dirty="0"/>
              <a:t>revenue and marginal revenue are the same.) If average revenue is less than</a:t>
            </a:r>
            <a:r>
              <a:rPr lang="tr-TR" sz="2200" dirty="0"/>
              <a:t> </a:t>
            </a:r>
            <a:r>
              <a:rPr lang="en-US" sz="2200" dirty="0"/>
              <a:t>average variable cost, the firm is taking a loss on each unit of output it sells.</a:t>
            </a:r>
            <a:r>
              <a:rPr lang="tr-TR" sz="2200" dirty="0"/>
              <a:t> </a:t>
            </a:r>
          </a:p>
          <a:p>
            <a:pPr algn="just"/>
            <a:endParaRPr lang="tr-TR" sz="2200" dirty="0"/>
          </a:p>
          <a:p>
            <a:pPr algn="just"/>
            <a:r>
              <a:rPr lang="en-US" sz="2200" dirty="0"/>
              <a:t>The firm’s total revenue (average revenue times quantity) will be less than its</a:t>
            </a:r>
            <a:r>
              <a:rPr lang="tr-TR" sz="2200" dirty="0"/>
              <a:t> </a:t>
            </a:r>
            <a:r>
              <a:rPr lang="en-US" sz="2200" dirty="0"/>
              <a:t>total variable cost (AVC times quantity), and this means that it would do better</a:t>
            </a:r>
            <a:r>
              <a:rPr lang="tr-TR" sz="2200" dirty="0"/>
              <a:t> </a:t>
            </a:r>
            <a:r>
              <a:rPr lang="en-US" sz="2200" dirty="0"/>
              <a:t>by not producing any output at all. Shutting down in this context means simply</a:t>
            </a:r>
            <a:r>
              <a:rPr lang="tr-TR" sz="2200" dirty="0"/>
              <a:t> </a:t>
            </a:r>
            <a:r>
              <a:rPr lang="en-US" sz="2200" dirty="0"/>
              <a:t>to produce zero output in the short run. The firm will restart production if</a:t>
            </a:r>
            <a:r>
              <a:rPr lang="tr-TR" sz="2200" dirty="0"/>
              <a:t> </a:t>
            </a:r>
            <a:r>
              <a:rPr lang="en-US" sz="2200" dirty="0"/>
              <a:t>price again rises above the minimum value of AVC, the initiate point for its</a:t>
            </a:r>
            <a:r>
              <a:rPr lang="tr-TR" sz="2200" dirty="0"/>
              <a:t> </a:t>
            </a:r>
            <a:r>
              <a:rPr lang="en-US" sz="2200" dirty="0"/>
              <a:t>shutdown condition.</a:t>
            </a:r>
            <a:r>
              <a:rPr lang="tr-T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4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" y="1066800"/>
            <a:ext cx="905510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0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85800" y="12192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b="1" i="1" dirty="0">
                <a:solidFill>
                  <a:schemeClr val="tx1"/>
                </a:solidFill>
                <a:cs typeface="+mn-cs"/>
              </a:rPr>
              <a:t>Shutdown condition: </a:t>
            </a:r>
            <a:r>
              <a:rPr lang="en-US" dirty="0">
                <a:solidFill>
                  <a:schemeClr val="tx1"/>
                </a:solidFill>
                <a:cs typeface="+mn-cs"/>
              </a:rPr>
              <a:t>if price falls below the minimum of average variable cost, the firm should shut down in the short run.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571FEEA-0716-8DC2-318A-050153C1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2870157"/>
            <a:ext cx="4295775" cy="277177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6F6E861-F06D-46CA-B4D2-04E9663B5C8E}"/>
              </a:ext>
            </a:extLst>
          </p:cNvPr>
          <p:cNvSpPr txBox="1"/>
          <p:nvPr/>
        </p:nvSpPr>
        <p:spPr>
          <a:xfrm>
            <a:off x="6553200" y="5610802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1" dirty="0" err="1"/>
              <a:t>Quantity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512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6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Figure 10.4: The Short-Run Supply Curve of a Perfectly Competitive Firm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00188"/>
            <a:ext cx="8896350" cy="385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55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24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14478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two rules—</a:t>
            </a:r>
            <a:endParaRPr lang="tr-TR" sz="2400" dirty="0"/>
          </a:p>
          <a:p>
            <a:pPr marL="457200" indent="-457200" algn="just">
              <a:buAutoNum type="arabicParenBoth"/>
            </a:pPr>
            <a:r>
              <a:rPr lang="en-US" sz="2400" dirty="0"/>
              <a:t>that price must equal marginal cost on a rising portion of</a:t>
            </a:r>
            <a:r>
              <a:rPr lang="tr-TR" sz="2400" dirty="0"/>
              <a:t> </a:t>
            </a:r>
            <a:r>
              <a:rPr lang="en-US" sz="2400" dirty="0"/>
              <a:t>the marginal cost curve and </a:t>
            </a:r>
            <a:endParaRPr lang="tr-TR" sz="2400" dirty="0"/>
          </a:p>
          <a:p>
            <a:pPr marL="457200" indent="-457200" algn="just">
              <a:buAutoNum type="arabicParenBoth"/>
            </a:pPr>
            <a:r>
              <a:rPr lang="en-US" sz="2400" dirty="0"/>
              <a:t>that price must exceed the minimum value of the</a:t>
            </a:r>
            <a:r>
              <a:rPr lang="tr-TR" sz="2400" dirty="0"/>
              <a:t> </a:t>
            </a:r>
            <a:r>
              <a:rPr lang="en-US" sz="2400" dirty="0"/>
              <a:t>average variable cost curve—together define the </a:t>
            </a:r>
            <a:r>
              <a:rPr lang="en-US" sz="2400" b="1" i="1" dirty="0"/>
              <a:t>short-run supply curve of the perfectly</a:t>
            </a:r>
            <a:r>
              <a:rPr lang="tr-TR" sz="2400" b="1" i="1" dirty="0"/>
              <a:t> </a:t>
            </a:r>
            <a:r>
              <a:rPr lang="en-US" sz="2400" b="1" i="1" dirty="0"/>
              <a:t>competitive firm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19986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Resim 1" descr="metin, ekran görüntüsü, çizgi, yazı tipi içeren bir resim&#10;&#10;Açıklama otomatik olarak oluşturuldu">
            <a:extLst>
              <a:ext uri="{FF2B5EF4-FFF2-40B4-BE49-F238E27FC236}">
                <a16:creationId xmlns:a16="http://schemas.microsoft.com/office/drawing/2014/main" id="{5CF19EED-B1FC-55EE-1276-19C49D2F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53340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SHORT-RUN COMPETITIVE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INDUSTRY SUPPLY</a:t>
            </a:r>
            <a:endParaRPr lang="tr-TR" sz="2400" b="1" dirty="0">
              <a:solidFill>
                <a:srgbClr val="FF0000"/>
              </a:solidFill>
            </a:endParaRP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short-run supply curve for a competitive industry is generated in a manner</a:t>
            </a:r>
            <a:r>
              <a:rPr lang="tr-TR" sz="2400" dirty="0"/>
              <a:t> </a:t>
            </a:r>
            <a:r>
              <a:rPr lang="en-US" sz="2400" dirty="0"/>
              <a:t>analogous to the one we used to generate the market demand curve</a:t>
            </a:r>
            <a:r>
              <a:rPr lang="tr-TR" sz="2400" dirty="0"/>
              <a:t>.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In this case we simply announce a price and then add together the amounts each</a:t>
            </a:r>
            <a:r>
              <a:rPr lang="tr-TR" sz="2400" dirty="0"/>
              <a:t> </a:t>
            </a:r>
            <a:r>
              <a:rPr lang="en-US" sz="2400" dirty="0"/>
              <a:t>firm wishes to supply at that price. The resulting sum is industry supply at that</a:t>
            </a:r>
            <a:r>
              <a:rPr lang="tr-TR" sz="2400" dirty="0"/>
              <a:t> </a:t>
            </a:r>
            <a:r>
              <a:rPr lang="en-US" sz="2400" dirty="0"/>
              <a:t>price.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Additional points on the industry supply curve are generated by pairing</a:t>
            </a:r>
            <a:r>
              <a:rPr lang="tr-TR" sz="2400" dirty="0"/>
              <a:t> </a:t>
            </a:r>
            <a:r>
              <a:rPr lang="en-US" sz="2400" dirty="0"/>
              <a:t>other prices with the sums of individual firm supplies at those prices.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26753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19250"/>
            <a:ext cx="8953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23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28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94242" y="609601"/>
            <a:ext cx="8544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/>
              <a:t>Example</a:t>
            </a:r>
            <a:r>
              <a:rPr lang="tr-TR" sz="2400" b="1" dirty="0"/>
              <a:t>: </a:t>
            </a:r>
            <a:r>
              <a:rPr lang="en-US" sz="2400" dirty="0"/>
              <a:t>Suppose an industry has 200 firms, each with supply curve P </a:t>
            </a:r>
            <a:r>
              <a:rPr lang="tr-TR" sz="2400" dirty="0"/>
              <a:t>=</a:t>
            </a:r>
            <a:r>
              <a:rPr lang="en-US" sz="2400" dirty="0"/>
              <a:t> 100 </a:t>
            </a:r>
            <a:r>
              <a:rPr lang="tr-TR" sz="2400" dirty="0"/>
              <a:t>+</a:t>
            </a:r>
            <a:r>
              <a:rPr lang="en-US" sz="2400" dirty="0"/>
              <a:t> 1000Q</a:t>
            </a:r>
            <a:r>
              <a:rPr lang="en-US" sz="2400" baseline="-25000" dirty="0"/>
              <a:t>i</a:t>
            </a:r>
            <a:r>
              <a:rPr lang="en-US" sz="2400" dirty="0"/>
              <a:t>.</a:t>
            </a:r>
            <a:r>
              <a:rPr lang="tr-TR" sz="2400" dirty="0"/>
              <a:t> </a:t>
            </a:r>
            <a:r>
              <a:rPr lang="en-US" sz="2400" dirty="0"/>
              <a:t>What is the industry supply curve?</a:t>
            </a:r>
            <a:endParaRPr lang="tr-T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" y="1600200"/>
            <a:ext cx="878684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2" y="3810000"/>
            <a:ext cx="8544958" cy="230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37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29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6858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007373"/>
                </a:solidFill>
                <a:latin typeface="+mj-lt"/>
              </a:rPr>
              <a:t>SHORT-RUN COMPETITIVE EQUILIBRIUM</a:t>
            </a:r>
          </a:p>
          <a:p>
            <a:pPr algn="just"/>
            <a:endParaRPr lang="tr-TR" sz="2400" b="1" dirty="0">
              <a:solidFill>
                <a:srgbClr val="007373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+mj-lt"/>
              </a:rPr>
              <a:t>The individual competitive firm must choose the most profitable level of output to</a:t>
            </a:r>
            <a:r>
              <a:rPr lang="tr-TR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produce in response to a given price. But where does that price come from?</a:t>
            </a:r>
            <a:endParaRPr lang="tr-TR" sz="24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tr-TR" sz="24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+mj-lt"/>
              </a:rPr>
              <a:t>As we</a:t>
            </a:r>
            <a:r>
              <a:rPr lang="tr-TR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saw in Chapter 2, it comes from the intersection of the supply and demand curves</a:t>
            </a:r>
            <a:r>
              <a:rPr lang="tr-TR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the product. Recall that at the equilibrium price sellers are selling the quantity</a:t>
            </a:r>
            <a:r>
              <a:rPr lang="tr-TR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they wish to sell</a:t>
            </a:r>
            <a:r>
              <a:rPr lang="tr-TR" sz="2400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and buyers are buying the quantity they wish to buy.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79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43840" y="14478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+mj-lt"/>
              </a:rPr>
              <a:t>In studying not only perfect competition but also a variety of other market structures,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economists traditionally assume that the firm’s central objective is to maximize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profit. Two things must be said about this assumption. The first is to clarify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just what is meant by the term “profit,” and the second is to explain why it often</a:t>
            </a:r>
            <a:r>
              <a:rPr lang="tr-T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makes sense to assume that firms try to maximize it.</a:t>
            </a:r>
            <a:endParaRPr lang="tr-TR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" y="286388"/>
            <a:ext cx="78708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609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" y="1314450"/>
            <a:ext cx="89249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73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290638"/>
            <a:ext cx="8972550" cy="42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78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Short-Run Competitive Equilibrium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6002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Even though the market demand curve is downward sloping, the demand curve facing the individual firm is perfectly elastic.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>
                <a:solidFill>
                  <a:schemeClr val="tx1"/>
                </a:solidFill>
                <a:cs typeface="+mn-cs"/>
              </a:rPr>
              <a:t>Breakeven point:</a:t>
            </a:r>
            <a:r>
              <a:rPr lang="en-US" dirty="0">
                <a:solidFill>
                  <a:schemeClr val="tx1"/>
                </a:solidFill>
                <a:cs typeface="+mn-cs"/>
              </a:rPr>
              <a:t> the point at which price equal to the minimum of average total cost.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The lowest price at which the firm will not suffer negative profits in the short run.</a:t>
            </a:r>
          </a:p>
        </p:txBody>
      </p:sp>
    </p:spTree>
    <p:extLst>
      <p:ext uri="{BB962C8B-B14F-4D97-AF65-F5344CB8AC3E}">
        <p14:creationId xmlns:p14="http://schemas.microsoft.com/office/powerpoint/2010/main" val="2805471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800600" cy="389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39" y="838200"/>
            <a:ext cx="4815063" cy="337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40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sim 1" descr="metin, diyagram, çizgi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6A94D0C7-C421-BB0D-A8AC-FEE90A92C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" r="3257" b="-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4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6835C54-62ED-4172-7AB9-EE36E3DC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35</a:t>
            </a:fld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F24534-C167-B0EF-67F0-1715D794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1" y="1268318"/>
            <a:ext cx="8925459" cy="42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8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59080" y="3048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Profit Maximization in the Long-run</a:t>
            </a:r>
            <a:endParaRPr lang="tr-TR" sz="2800" dirty="0">
              <a:solidFill>
                <a:srgbClr val="FF0000"/>
              </a:solidFill>
            </a:endParaRPr>
          </a:p>
          <a:p>
            <a:pPr algn="ctr"/>
            <a:endParaRPr lang="tr-TR" sz="2800" dirty="0">
              <a:solidFill>
                <a:srgbClr val="FF0000"/>
              </a:solidFill>
            </a:endParaRPr>
          </a:p>
          <a:p>
            <a:pPr algn="just"/>
            <a:r>
              <a:rPr lang="tr-TR" sz="2400" dirty="0"/>
              <a:t>T</a:t>
            </a:r>
            <a:r>
              <a:rPr lang="en-US" sz="2400" dirty="0"/>
              <a:t>he long-run is defined as: The period of time over which firms can adjust their plant size in response to changes in the level of demand for their product.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New firms can enter a market and existing firms can exit a market in the long-run.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The long-run is the variable-plant period.</a:t>
            </a:r>
            <a:r>
              <a:rPr lang="tr-TR" sz="2400" dirty="0"/>
              <a:t>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In perfectly competitive markets, firms can enter or exit the market in the long-run.</a:t>
            </a:r>
            <a:r>
              <a:rPr lang="tr-T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1013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37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6858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If economic profits are being earned, firms will be attracted to the profits and will want to enter the market</a:t>
            </a:r>
            <a:r>
              <a:rPr lang="tr-TR" sz="2400" dirty="0"/>
              <a:t>.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If economic losses are being earned, some firms will wish to minimize their losses by shutting down and leaving the market</a:t>
            </a:r>
            <a:r>
              <a:rPr lang="tr-TR" sz="2400" dirty="0"/>
              <a:t>. </a:t>
            </a:r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Due to the entry and exit of firms in perfectly competitive markets, economic profits and losses will be eliminated in the long-run and firms will only BREAK EVEN.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When all the firms in a perfectly competitive market are breaking even, a market is in its long-run equilibrium state. No firms will with to enter OR exit a market in which firms are breaking even!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24341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38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152400" y="3810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Profit Maximization in the Long-run – Entry Eliminates Profits</a:t>
            </a:r>
            <a:endParaRPr lang="tr-TR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/>
              <a:t>When individual firms are earning economic profits in a perfectly competitive market, new firms will be attracted to the market, leading to an increase in market supply and a fall in the price.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82880" y="2102406"/>
            <a:ext cx="27077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Consider the pizza market: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At the current level of demand and supply, the price ($20) per pizza is greater than the typical firm’s ATC ($16).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Pizza shops are making 200 pizzas each at a profit of $4 per pizza for a total profit of $800.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Due to the low entry barriers, sellers of other products will be attracted to the pizza market, where easy profits can be earned</a:t>
            </a:r>
            <a:r>
              <a:rPr lang="en-US" sz="1600" dirty="0"/>
              <a:t>.</a:t>
            </a:r>
          </a:p>
        </p:txBody>
      </p:sp>
      <p:pic>
        <p:nvPicPr>
          <p:cNvPr id="6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890585" y="2438400"/>
            <a:ext cx="6101016" cy="320040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33655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39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228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Profit Maximization in the Long-run – Exit Eliminates Losses</a:t>
            </a:r>
          </a:p>
          <a:p>
            <a:pPr algn="just"/>
            <a:r>
              <a:rPr lang="en-US" sz="2400" dirty="0"/>
              <a:t>When individual firms are earning losses in a perfectly competitive market, certain firms will choose to leave the market to avoid losses and to seek profits elsewhere.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228600" y="2057401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Consider the pizza market: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At the current level </a:t>
            </a:r>
            <a:r>
              <a:rPr lang="en-US" dirty="0" err="1"/>
              <a:t>fo</a:t>
            </a:r>
            <a:r>
              <a:rPr lang="tr-TR" dirty="0"/>
              <a:t>r </a:t>
            </a:r>
            <a:r>
              <a:rPr lang="en-US" dirty="0"/>
              <a:t>demand and supply the market price ($12) is lower than the typical firm’s ATC ($16)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Pizza shops are making 180 pizzas each at a loss of $4 per pizza, for a total loss of $720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Due to the fact that it is easy to exit the market, some pizza shops will chose to shut down and seek profits elsewhere.</a:t>
            </a:r>
          </a:p>
        </p:txBody>
      </p:sp>
      <p:pic>
        <p:nvPicPr>
          <p:cNvPr id="6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0" y="2057400"/>
            <a:ext cx="5943600" cy="335280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8069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7620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Profit—or, more precisely, </a:t>
            </a:r>
            <a:r>
              <a:rPr lang="en-US" sz="2400" b="1" i="1" dirty="0"/>
              <a:t>economic profit</a:t>
            </a:r>
            <a:r>
              <a:rPr lang="en-US" sz="2400" dirty="0"/>
              <a:t>—is defined as the difference between</a:t>
            </a:r>
            <a:r>
              <a:rPr lang="tr-TR" sz="2400" dirty="0"/>
              <a:t> </a:t>
            </a:r>
            <a:r>
              <a:rPr lang="en-US" sz="2400" dirty="0"/>
              <a:t>total revenue and total cost, where total cost includes all costs—both explicit</a:t>
            </a:r>
            <a:r>
              <a:rPr lang="tr-TR" sz="2400" dirty="0"/>
              <a:t> </a:t>
            </a:r>
            <a:r>
              <a:rPr lang="en-US" sz="2400" dirty="0"/>
              <a:t>and implicit—associated with resources used by the firm.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This definition is</a:t>
            </a:r>
            <a:r>
              <a:rPr lang="tr-TR" sz="2400" dirty="0"/>
              <a:t> </a:t>
            </a:r>
            <a:r>
              <a:rPr lang="en-US" sz="2400" dirty="0"/>
              <a:t>significantly different from the one used by accountants and many other </a:t>
            </a:r>
            <a:r>
              <a:rPr lang="en-US" sz="2400" dirty="0" err="1"/>
              <a:t>noneconomists</a:t>
            </a:r>
            <a:r>
              <a:rPr lang="en-US" sz="2400" dirty="0"/>
              <a:t>,</a:t>
            </a:r>
            <a:r>
              <a:rPr lang="tr-TR" sz="2400" dirty="0"/>
              <a:t> </a:t>
            </a:r>
            <a:r>
              <a:rPr lang="en-US" sz="2400" dirty="0"/>
              <a:t>which does not subtract opportunity or implicit costs from total revenue.</a:t>
            </a:r>
            <a:r>
              <a:rPr lang="tr-TR" sz="2400" dirty="0"/>
              <a:t> </a:t>
            </a:r>
            <a:r>
              <a:rPr lang="en-US" sz="2400" b="1" i="1" dirty="0"/>
              <a:t>Accounting profit </a:t>
            </a:r>
            <a:r>
              <a:rPr lang="en-US" sz="2400" dirty="0"/>
              <a:t>is simply total revenue less all explicit costs incurred.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74116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40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30480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experience of earning losses will make some firms wish to leave the market</a:t>
            </a:r>
          </a:p>
          <a:p>
            <a:r>
              <a:rPr lang="en-US" sz="2000" dirty="0"/>
              <a:t>The number of sellers is a determinant of supply, so the market supply will decrease</a:t>
            </a:r>
            <a:r>
              <a:rPr lang="tr-TR" sz="2000" dirty="0"/>
              <a:t> </a:t>
            </a:r>
            <a:r>
              <a:rPr lang="en-US" sz="2000" dirty="0"/>
              <a:t>The decreased competition in the pizza market causes the price of pizzas to rise and the market quantity to decrease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" y="2231291"/>
            <a:ext cx="2819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For the individual firm that remains in the market: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The price of pizza rises from $12 to $15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MR rises, causing the firm to increase its output to maintain its MR=MC level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Losses are eliminated, as the price rises to the firm’s minimum ATC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The firm’s output increases as it now faces less competition</a:t>
            </a:r>
          </a:p>
        </p:txBody>
      </p:sp>
      <p:pic>
        <p:nvPicPr>
          <p:cNvPr id="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800987" y="2043430"/>
            <a:ext cx="6343015" cy="332867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7" name="Dikdörtgen 6"/>
          <p:cNvSpPr/>
          <p:nvPr/>
        </p:nvSpPr>
        <p:spPr>
          <a:xfrm>
            <a:off x="3048000" y="55673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The market is in equilibrium again when the individual firm is only breaking even</a:t>
            </a:r>
          </a:p>
        </p:txBody>
      </p:sp>
    </p:spTree>
    <p:extLst>
      <p:ext uri="{BB962C8B-B14F-4D97-AF65-F5344CB8AC3E}">
        <p14:creationId xmlns:p14="http://schemas.microsoft.com/office/powerpoint/2010/main" val="361430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41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28600" y="15240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existence of economic profits will attract new sellers to the pizza market. </a:t>
            </a:r>
          </a:p>
          <a:p>
            <a:pPr algn="just"/>
            <a:r>
              <a:rPr lang="en-US" sz="2000" dirty="0"/>
              <a:t>The number of sellers is a determinant of supply, so the market supply will increase</a:t>
            </a:r>
          </a:p>
          <a:p>
            <a:pPr algn="just"/>
            <a:r>
              <a:rPr lang="en-US" sz="2000" dirty="0"/>
              <a:t>The increased competition in the pizza market causes the price of pizzas to fall and the market quantity to increase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28802"/>
            <a:ext cx="274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For the individual firm in the market: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The price of pizza falls from $20 to $15.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MR falls, causing the firm to reduce its output to maintain its MR=MC level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Economic profit is eliminated, as the price falls to the firm’s minimum ATC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The firm output is reduced as it now faces more competition</a:t>
            </a:r>
          </a:p>
        </p:txBody>
      </p:sp>
      <p:pic>
        <p:nvPicPr>
          <p:cNvPr id="6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0" y="2019302"/>
            <a:ext cx="6248400" cy="3467099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7" name="Dikdörtgen 6"/>
          <p:cNvSpPr/>
          <p:nvPr/>
        </p:nvSpPr>
        <p:spPr>
          <a:xfrm>
            <a:off x="3276600" y="57529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The market is in equilibrium again when the individual firm is only breaking even</a:t>
            </a:r>
          </a:p>
        </p:txBody>
      </p:sp>
    </p:spTree>
    <p:extLst>
      <p:ext uri="{BB962C8B-B14F-4D97-AF65-F5344CB8AC3E}">
        <p14:creationId xmlns:p14="http://schemas.microsoft.com/office/powerpoint/2010/main" val="4251826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7315200" cy="429301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Long-run Equilibrium in Perfect Competition</a:t>
            </a:r>
          </a:p>
          <a:p>
            <a:r>
              <a:rPr lang="en-US" sz="2000" dirty="0">
                <a:solidFill>
                  <a:prstClr val="black"/>
                </a:solidFill>
              </a:rPr>
              <a:t>A perfectly competitive market is in its long-run equilibrium ONLY when the typical firm is breaking even.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Equilibrium is defined as </a:t>
            </a:r>
            <a:r>
              <a:rPr lang="en-US" sz="2000" dirty="0">
                <a:solidFill>
                  <a:srgbClr val="0000CC"/>
                </a:solidFill>
              </a:rPr>
              <a:t>“</a:t>
            </a:r>
            <a:r>
              <a:rPr lang="en-US" sz="2000" i="1" dirty="0">
                <a:solidFill>
                  <a:srgbClr val="0000CC"/>
                </a:solidFill>
              </a:rPr>
              <a:t>a state of balance</a:t>
            </a:r>
            <a:r>
              <a:rPr lang="en-US" sz="2000" dirty="0">
                <a:solidFill>
                  <a:srgbClr val="0000CC"/>
                </a:solidFill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If any profits or losses are being earned, a PC market is out of balance, and firms will enter or exit the market until equilibrium is restored.</a:t>
            </a:r>
          </a:p>
        </p:txBody>
      </p:sp>
    </p:spTree>
    <p:extLst>
      <p:ext uri="{BB962C8B-B14F-4D97-AF65-F5344CB8AC3E}">
        <p14:creationId xmlns:p14="http://schemas.microsoft.com/office/powerpoint/2010/main" val="1117481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" y="1400176"/>
            <a:ext cx="89249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515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sim 1" descr="çizgi, renklilik, grafik, sanat içeren bir resim&#10;&#10;Açıklama otomatik olarak oluşturuldu">
            <a:extLst>
              <a:ext uri="{FF2B5EF4-FFF2-40B4-BE49-F238E27FC236}">
                <a16:creationId xmlns:a16="http://schemas.microsoft.com/office/drawing/2014/main" id="{BD55B224-DAC5-5DEE-316C-D04BB40D2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4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7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763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Efficiency in Perfectly Competitive Markets</a:t>
            </a:r>
            <a:endParaRPr lang="tr-TR" sz="28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/>
              <a:t>In long-run equilibrium, purely competitive firms will produce the </a:t>
            </a:r>
            <a:r>
              <a:rPr lang="en-US" sz="2400" i="1" dirty="0"/>
              <a:t>efficient level of output and price</a:t>
            </a:r>
            <a:r>
              <a:rPr lang="en-US" sz="2400" dirty="0"/>
              <a:t>. Efficiency in economics is measured in two ways: Firms can be </a:t>
            </a:r>
            <a:r>
              <a:rPr lang="en-US" sz="2400" b="1" i="1" dirty="0"/>
              <a:t>productively efficient, </a:t>
            </a:r>
            <a:r>
              <a:rPr lang="en-US" sz="2400" dirty="0"/>
              <a:t>and an industry can be </a:t>
            </a:r>
            <a:r>
              <a:rPr lang="en-US" sz="2400" b="1" i="1" dirty="0"/>
              <a:t>allocatively efficient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b="1" dirty="0"/>
              <a:t>Productive Efficiency</a:t>
            </a:r>
            <a:r>
              <a:rPr lang="en-US" sz="2400" dirty="0"/>
              <a:t> is achieved if firms produce at their </a:t>
            </a:r>
            <a:r>
              <a:rPr lang="en-US" sz="2400" i="1" dirty="0"/>
              <a:t>minimum average total cost: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cs typeface="Arial" pitchFamily="34" charset="0"/>
              </a:rPr>
              <a:t>Interpretation: </a:t>
            </a:r>
            <a:r>
              <a:rPr lang="en-US" sz="2400" i="1" dirty="0">
                <a:cs typeface="Arial" pitchFamily="34" charset="0"/>
              </a:rPr>
              <a:t>Firms are using resources to their maximum efficiency by producing their output at the lowest possible average total cost. Competition forces firms to use resources as efficiently as possible.</a:t>
            </a:r>
          </a:p>
          <a:p>
            <a:endParaRPr lang="en-US" i="1" dirty="0">
              <a:solidFill>
                <a:srgbClr val="666666"/>
              </a:solidFill>
              <a:cs typeface="Arial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83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6858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Allocative Efficiency </a:t>
            </a:r>
            <a:r>
              <a:rPr lang="en-US" sz="2400" dirty="0"/>
              <a:t>is achieved if a market produces at the quantity where marginal benefit equals marginal cost (where Price = Marginal Cost)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cs typeface="Arial" pitchFamily="34" charset="0"/>
              </a:rPr>
              <a:t>Interpretation: </a:t>
            </a:r>
            <a:r>
              <a:rPr lang="en-US" sz="2400" i="1" dirty="0">
                <a:cs typeface="Arial" pitchFamily="34" charset="0"/>
              </a:rPr>
              <a:t>The right amount of output is being produced. There is neither under nor over-allocation of resources towards a good in a purely competitive industry.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i="1" dirty="0">
                <a:cs typeface="Arial" pitchFamily="34" charset="0"/>
              </a:rPr>
              <a:t>If the price were higher than the marginal cost, this is a signal that  </a:t>
            </a:r>
            <a:r>
              <a:rPr lang="en-US" sz="2400" b="1" i="1" dirty="0">
                <a:cs typeface="Arial" pitchFamily="34" charset="0"/>
              </a:rPr>
              <a:t>marginal benefit exceeds marginal cost and more output is desired</a:t>
            </a:r>
            <a:r>
              <a:rPr lang="en-US" sz="2400" i="1" dirty="0">
                <a:cs typeface="Arial" pitchFamily="34" charset="0"/>
              </a:rPr>
              <a:t>,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i="1" dirty="0">
                <a:cs typeface="Arial" pitchFamily="34" charset="0"/>
              </a:rPr>
              <a:t>If price were lower than marginal cost, the signal from buyers to sellers is that </a:t>
            </a:r>
            <a:r>
              <a:rPr lang="en-US" sz="2400" b="1" i="1" dirty="0">
                <a:cs typeface="Arial" pitchFamily="34" charset="0"/>
              </a:rPr>
              <a:t>marginal cost exceeds marginal benefit</a:t>
            </a:r>
            <a:r>
              <a:rPr lang="tr-TR" sz="2400" b="1" i="1" dirty="0">
                <a:cs typeface="Arial" pitchFamily="34" charset="0"/>
              </a:rPr>
              <a:t>,</a:t>
            </a:r>
            <a:r>
              <a:rPr lang="en-US" sz="2400" b="1" i="1" dirty="0">
                <a:cs typeface="Arial" pitchFamily="34" charset="0"/>
              </a:rPr>
              <a:t> and less output is desired.</a:t>
            </a:r>
            <a:r>
              <a:rPr lang="en-US" sz="2400" i="1" dirty="0">
                <a:cs typeface="Arial" pitchFamily="34" charset="0"/>
              </a:rPr>
              <a:t>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i="1" dirty="0">
                <a:cs typeface="Arial" pitchFamily="34" charset="0"/>
              </a:rPr>
              <a:t>Only when P = MC is the right amount of output being produced.</a:t>
            </a:r>
          </a:p>
        </p:txBody>
      </p:sp>
    </p:spTree>
    <p:extLst>
      <p:ext uri="{BB962C8B-B14F-4D97-AF65-F5344CB8AC3E}">
        <p14:creationId xmlns:p14="http://schemas.microsoft.com/office/powerpoint/2010/main" val="106956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600" y="3405194"/>
            <a:ext cx="5791201" cy="3407087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Efficiency in Perfectly Competitive Markets – Productive Efficiency</a:t>
            </a:r>
          </a:p>
          <a:p>
            <a:r>
              <a:rPr lang="en-US" sz="2000" dirty="0"/>
              <a:t>Price acts as a signal in competitive markets of the demands (and therefore the marginal benefit) of consumers. Price will always equal firms’ minimum ATC in the long-run, assuring that perfectly competitive sellers will be productively efficient.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>
                <a:solidFill>
                  <a:srgbClr val="0000CC"/>
                </a:solidFill>
                <a:cs typeface="Arial" pitchFamily="34" charset="0"/>
              </a:rPr>
              <a:t>If price is high enough that firms are earning profits, then the signal from buyers to sellers is </a:t>
            </a:r>
            <a:r>
              <a:rPr lang="en-US" sz="2000" b="1" i="1" dirty="0">
                <a:solidFill>
                  <a:srgbClr val="0000CC"/>
                </a:solidFill>
                <a:cs typeface="Arial" pitchFamily="34" charset="0"/>
              </a:rPr>
              <a:t>WE WANT MORE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>
                <a:solidFill>
                  <a:srgbClr val="0000CC"/>
                </a:solidFill>
                <a:cs typeface="Arial" pitchFamily="34" charset="0"/>
              </a:rPr>
              <a:t>If price is low enough that firms are earning losses, then the signal from buyers to sellers is </a:t>
            </a:r>
            <a:r>
              <a:rPr lang="en-US" sz="2000" b="1" i="1" dirty="0">
                <a:solidFill>
                  <a:srgbClr val="0000CC"/>
                </a:solidFill>
                <a:cs typeface="Arial" pitchFamily="34" charset="0"/>
              </a:rPr>
              <a:t>WE WANT LESS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45203"/>
            <a:ext cx="34923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cs typeface="Arial" pitchFamily="34" charset="0"/>
              </a:rPr>
              <a:t>Consider the market and firm here:</a:t>
            </a:r>
            <a:endParaRPr lang="en-US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Price is higher than the firm’s ATC.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firm’s are earning economic profits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signal from buyers is “we want more”, so more firms will enter the market to satisfy demand.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As new firms enter, price will fall to minimum ATC, and firms will be </a:t>
            </a:r>
            <a:r>
              <a:rPr lang="en-US" i="1" dirty="0"/>
              <a:t>more </a:t>
            </a:r>
            <a:r>
              <a:rPr lang="en-US" b="1" i="1" dirty="0">
                <a:solidFill>
                  <a:srgbClr val="FF0000"/>
                </a:solidFill>
              </a:rPr>
              <a:t>productively efficient!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9937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Efficiency in Perfectly Competitive Markets – Allocative Efficiency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450818"/>
            <a:ext cx="5069774" cy="5242889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Assume the firm (which represents </a:t>
            </a:r>
            <a:r>
              <a:rPr lang="en-US" sz="2000" i="1" dirty="0"/>
              <a:t>all firms in this market</a:t>
            </a:r>
            <a:r>
              <a:rPr lang="en-US" sz="2000" dirty="0"/>
              <a:t>) produces at Q1.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Market quantity supplied will be only Qs. At Qs, the demand (MB) is greater than the supply (MC) of the good. </a:t>
            </a:r>
            <a:r>
              <a:rPr lang="en-US" sz="2000" i="1" dirty="0"/>
              <a:t>Resources are under-allocated</a:t>
            </a:r>
            <a:r>
              <a:rPr lang="en-US" sz="2000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profit-maximizing firm will increase its production to </a:t>
            </a:r>
            <a:r>
              <a:rPr lang="en-US" sz="2000" dirty="0" err="1"/>
              <a:t>Qf</a:t>
            </a:r>
            <a:r>
              <a:rPr lang="en-US" sz="2000" dirty="0"/>
              <a:t> to achieve the MR=MC point.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As all firms do so, market quantity increases to </a:t>
            </a:r>
            <a:r>
              <a:rPr lang="en-US" sz="2000" dirty="0" err="1"/>
              <a:t>Qe</a:t>
            </a:r>
            <a:r>
              <a:rPr lang="en-US" sz="2000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When all firms produce where P=MC, the shortage that existed at Qs is eliminated and resources are efficiently allocated toward this good! </a:t>
            </a:r>
          </a:p>
        </p:txBody>
      </p:sp>
    </p:spTree>
    <p:extLst>
      <p:ext uri="{BB962C8B-B14F-4D97-AF65-F5344CB8AC3E}">
        <p14:creationId xmlns:p14="http://schemas.microsoft.com/office/powerpoint/2010/main" val="65568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0668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b="1" i="1" dirty="0">
                <a:solidFill>
                  <a:srgbClr val="000000"/>
                </a:solidFill>
                <a:cs typeface="+mn-cs"/>
              </a:rPr>
              <a:t>Economic profit</a:t>
            </a:r>
            <a:r>
              <a:rPr lang="en-US" sz="2400" b="1" i="1" dirty="0">
                <a:solidFill>
                  <a:schemeClr val="tx1"/>
                </a:solidFill>
                <a:cs typeface="+mn-cs"/>
              </a:rPr>
              <a:t>:</a:t>
            </a:r>
            <a:r>
              <a:rPr lang="en-US" sz="2400" i="1" dirty="0">
                <a:solidFill>
                  <a:schemeClr val="tx1"/>
                </a:solidFill>
                <a:cs typeface="+mn-cs"/>
              </a:rPr>
              <a:t> </a:t>
            </a:r>
            <a:r>
              <a:rPr lang="tr-TR" sz="2400" i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the difference between total revenue and total cost, where total cost includes all costs—both explicit and implicit—associated with resources used by the firm.</a:t>
            </a:r>
          </a:p>
          <a:p>
            <a:pPr eaLnBrk="1" hangingPunct="1">
              <a:defRPr/>
            </a:pPr>
            <a:r>
              <a:rPr lang="en-US" sz="2400" b="1" i="1" dirty="0">
                <a:solidFill>
                  <a:schemeClr val="tx1"/>
                </a:solidFill>
                <a:cs typeface="+mn-cs"/>
              </a:rPr>
              <a:t>Accounting profit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is simply total revenue less all explicit costs incurred.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does not subtract the implicit costs.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Economists assume that the goal of firms is to maximize economic profit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8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474346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/>
              <a:t>EXAMPLE:</a:t>
            </a:r>
            <a:r>
              <a:rPr lang="tr-TR" sz="2000" dirty="0"/>
              <a:t> S</a:t>
            </a:r>
            <a:r>
              <a:rPr lang="en-US" sz="2000" dirty="0" err="1"/>
              <a:t>uppose</a:t>
            </a:r>
            <a:r>
              <a:rPr lang="en-US" sz="2000" dirty="0"/>
              <a:t> a firm produces 100 units of output per</a:t>
            </a:r>
            <a:r>
              <a:rPr lang="tr-TR" sz="2000" dirty="0"/>
              <a:t> </a:t>
            </a:r>
            <a:r>
              <a:rPr lang="en-US" sz="2000" dirty="0"/>
              <a:t>week by using 10 units of capital and 10 units of labor.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Suppose the weekly price</a:t>
            </a:r>
            <a:r>
              <a:rPr lang="tr-TR" sz="2000" dirty="0"/>
              <a:t> </a:t>
            </a:r>
            <a:r>
              <a:rPr lang="en-US" sz="2000" dirty="0"/>
              <a:t>of each factor is $10/unit, and the firm owns its 10 units of capital.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If output sells</a:t>
            </a:r>
            <a:r>
              <a:rPr lang="tr-TR" sz="2000" dirty="0"/>
              <a:t> </a:t>
            </a:r>
            <a:r>
              <a:rPr lang="en-US" sz="2000" dirty="0"/>
              <a:t>for $2.50/unit, the firm’s total revenue will be $250/wk.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To calculate the week’s</a:t>
            </a:r>
            <a:r>
              <a:rPr lang="tr-TR" sz="2000" dirty="0"/>
              <a:t> </a:t>
            </a:r>
            <a:r>
              <a:rPr lang="en-US" sz="2000" b="1" dirty="0"/>
              <a:t>economic profit</a:t>
            </a:r>
            <a:r>
              <a:rPr lang="en-US" sz="2000" dirty="0"/>
              <a:t>, we subtract from $250 the $100 spent on labor (an explicit cost)</a:t>
            </a:r>
            <a:r>
              <a:rPr lang="tr-TR" sz="2000" dirty="0"/>
              <a:t> </a:t>
            </a:r>
            <a:r>
              <a:rPr lang="en-US" sz="2000" dirty="0"/>
              <a:t>and the $100 opportunity cost of capital (an implicit cost), which leaves $50. (Under</a:t>
            </a:r>
            <a:r>
              <a:rPr lang="tr-TR" sz="2000" dirty="0"/>
              <a:t> </a:t>
            </a:r>
            <a:r>
              <a:rPr lang="en-US" sz="2000" dirty="0"/>
              <a:t>the assumption that the firm could have rented its capital to some other firm at</a:t>
            </a:r>
            <a:r>
              <a:rPr lang="tr-TR" sz="2000" dirty="0"/>
              <a:t> </a:t>
            </a:r>
            <a:r>
              <a:rPr lang="en-US" sz="2000" dirty="0"/>
              <a:t>the weekly rate of $10/unit, the $100 opportunity cost is simply the earnings forgone</a:t>
            </a:r>
            <a:r>
              <a:rPr lang="tr-TR" sz="2000" dirty="0"/>
              <a:t> </a:t>
            </a:r>
            <a:r>
              <a:rPr lang="en-US" sz="2000" dirty="0"/>
              <a:t>by using the capital in its own operation.) 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en-US" sz="2000" dirty="0"/>
              <a:t>The week’s </a:t>
            </a:r>
            <a:r>
              <a:rPr lang="en-US" sz="2000" b="1" dirty="0"/>
              <a:t>accounting profit </a:t>
            </a:r>
            <a:r>
              <a:rPr lang="en-US" sz="2000" dirty="0"/>
              <a:t>for</a:t>
            </a:r>
            <a:r>
              <a:rPr lang="tr-TR" sz="2000" dirty="0"/>
              <a:t> </a:t>
            </a:r>
            <a:r>
              <a:rPr lang="en-US" sz="2000" dirty="0"/>
              <a:t>this firm, by contrast, is $150, the difference between the $250 total revenue and</a:t>
            </a:r>
            <a:r>
              <a:rPr lang="tr-TR" sz="2000" dirty="0"/>
              <a:t> </a:t>
            </a:r>
            <a:r>
              <a:rPr lang="en-US" sz="2000" dirty="0"/>
              <a:t>the $100 out-of-pocket expenditure for labor.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9137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7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914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Accounting profit may be thought of as the sum of two components:</a:t>
            </a:r>
            <a:endParaRPr lang="tr-TR" sz="2400" dirty="0"/>
          </a:p>
          <a:p>
            <a:pPr algn="just"/>
            <a:endParaRPr lang="tr-TR" sz="2400" dirty="0"/>
          </a:p>
          <a:p>
            <a:pPr marL="457200" indent="-457200" algn="just">
              <a:buAutoNum type="arabicParenBoth"/>
            </a:pPr>
            <a:r>
              <a:rPr lang="en-US" sz="2400" dirty="0"/>
              <a:t>normal</a:t>
            </a:r>
            <a:r>
              <a:rPr lang="tr-TR" sz="2400" dirty="0"/>
              <a:t> </a:t>
            </a:r>
            <a:r>
              <a:rPr lang="en-US" sz="2400" dirty="0"/>
              <a:t>profit, which is the opportunity cost of the resources owned by the firm (in</a:t>
            </a:r>
            <a:r>
              <a:rPr lang="tr-TR" sz="2400" dirty="0"/>
              <a:t> </a:t>
            </a:r>
            <a:r>
              <a:rPr lang="en-US" sz="2400" dirty="0"/>
              <a:t>this example, $100), and </a:t>
            </a:r>
            <a:endParaRPr lang="tr-TR" sz="2400" dirty="0"/>
          </a:p>
          <a:p>
            <a:pPr marL="457200" indent="-457200" algn="just">
              <a:buAutoNum type="arabicParenBoth"/>
            </a:pPr>
            <a:endParaRPr lang="tr-TR" sz="2400" dirty="0"/>
          </a:p>
          <a:p>
            <a:pPr marL="457200" indent="-457200" algn="just">
              <a:buAutoNum type="arabicParenBoth"/>
            </a:pPr>
            <a:r>
              <a:rPr lang="en-US" sz="2400" dirty="0"/>
              <a:t>economic profit, as defined above (here, $50). 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en-US" sz="2400" dirty="0"/>
              <a:t>Economic</a:t>
            </a:r>
            <a:r>
              <a:rPr lang="tr-TR" sz="2400" dirty="0"/>
              <a:t> </a:t>
            </a:r>
            <a:r>
              <a:rPr lang="en-US" sz="2400" dirty="0"/>
              <a:t>profit is profit over and above the normal profit level.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7783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Four Conditions For Perfect</a:t>
            </a:r>
            <a:br>
              <a:rPr lang="en-US" dirty="0"/>
            </a:br>
            <a:r>
              <a:rPr lang="en-US" dirty="0"/>
              <a:t>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57200" y="173736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200" y="2435782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To predict how much output a competitive firm will produce, economists have</a:t>
            </a:r>
            <a:r>
              <a:rPr lang="tr-TR" sz="2400" dirty="0"/>
              <a:t> </a:t>
            </a:r>
            <a:r>
              <a:rPr lang="en-US" sz="2400" dirty="0"/>
              <a:t>developed the theory of perfect competition. Four conditions define the existence</a:t>
            </a:r>
            <a:r>
              <a:rPr lang="tr-TR" sz="2400" dirty="0"/>
              <a:t> </a:t>
            </a:r>
            <a:r>
              <a:rPr lang="en-US" sz="2400" dirty="0"/>
              <a:t>of a perfectly competitive market. Let us consider each of them in turn.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0640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©2015 McGraw-Hill Education. All Rights Reserved.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9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259080" y="8382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dirty="0"/>
              <a:t>Firms Sell a Standardized Product</a:t>
            </a:r>
            <a:r>
              <a:rPr lang="tr-TR" sz="2400" b="1" dirty="0"/>
              <a:t>:</a:t>
            </a:r>
          </a:p>
          <a:p>
            <a:pPr marL="457200" indent="-457200" algn="just">
              <a:buAutoNum type="arabicPeriod"/>
            </a:pPr>
            <a:endParaRPr lang="tr-TR" sz="2400" b="1" dirty="0"/>
          </a:p>
          <a:p>
            <a:pPr algn="just"/>
            <a:r>
              <a:rPr lang="en-US" sz="2400" dirty="0"/>
              <a:t>In a perfectly competitive market, the</a:t>
            </a:r>
            <a:r>
              <a:rPr lang="tr-TR" sz="2400" dirty="0"/>
              <a:t> </a:t>
            </a:r>
            <a:r>
              <a:rPr lang="en-US" sz="2400" dirty="0"/>
              <a:t>product sold by one firm is assumed to be a perfect substitute for the product sold</a:t>
            </a:r>
            <a:r>
              <a:rPr lang="tr-TR" sz="2400" dirty="0"/>
              <a:t> </a:t>
            </a:r>
            <a:r>
              <a:rPr lang="en-US" sz="2400" dirty="0"/>
              <a:t>by any other. Interpreted literally, this is a condition that is rarely if ever satisfied.</a:t>
            </a:r>
            <a:r>
              <a:rPr lang="tr-TR" sz="2400" dirty="0"/>
              <a:t> </a:t>
            </a:r>
            <a:r>
              <a:rPr lang="en-US" sz="2400" dirty="0"/>
              <a:t>It is difficult to speak of a market for even such a simple</a:t>
            </a:r>
            <a:r>
              <a:rPr lang="tr-TR" sz="2400" dirty="0"/>
              <a:t> </a:t>
            </a:r>
            <a:r>
              <a:rPr lang="en-US" sz="2400" dirty="0"/>
              <a:t>commodity as shirts, because shirts come in so many different styles and quality</a:t>
            </a:r>
            <a:r>
              <a:rPr lang="tr-TR" sz="2400" dirty="0"/>
              <a:t> </a:t>
            </a:r>
            <a:r>
              <a:rPr lang="en-US" sz="2400" dirty="0"/>
              <a:t>levels. If we define the market sufficiently narrowly, however, it is sometimes possible</a:t>
            </a:r>
            <a:r>
              <a:rPr lang="tr-TR" sz="2400" dirty="0"/>
              <a:t> </a:t>
            </a:r>
            <a:r>
              <a:rPr lang="en-US" sz="2400" dirty="0"/>
              <a:t>to achieve a reasonable degree of similarity among the products produced by</a:t>
            </a:r>
            <a:r>
              <a:rPr lang="tr-TR" sz="2400" dirty="0"/>
              <a:t> </a:t>
            </a:r>
            <a:r>
              <a:rPr lang="en-US" sz="2400" dirty="0"/>
              <a:t>competing firms.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93730892"/>
      </p:ext>
    </p:extLst>
  </p:cSld>
  <p:clrMapOvr>
    <a:masterClrMapping/>
  </p:clrMapOvr>
</p:sld>
</file>

<file path=ppt/theme/theme1.xml><?xml version="1.0" encoding="utf-8"?>
<a:theme xmlns:a="http://schemas.openxmlformats.org/drawingml/2006/main" name="PPCH10new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PPCH10new14.potx</Template>
  <TotalTime>478</TotalTime>
  <Words>3710</Words>
  <Application>Microsoft Office PowerPoint</Application>
  <PresentationFormat>Ekran Gösterisi (4:3)</PresentationFormat>
  <Paragraphs>266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PPCH10new14</vt:lpstr>
      <vt:lpstr>Office Theme</vt:lpstr>
      <vt:lpstr>1_Office Theme</vt:lpstr>
      <vt:lpstr>Chapter 10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The Four Conditions For Perfect Competition</vt:lpstr>
      <vt:lpstr>PowerPoint Sunusu</vt:lpstr>
      <vt:lpstr>PowerPoint Sunusu</vt:lpstr>
      <vt:lpstr>PowerPoint Sunusu</vt:lpstr>
      <vt:lpstr>PowerPoint Sunusu</vt:lpstr>
      <vt:lpstr>PowerPoint Sunusu</vt:lpstr>
      <vt:lpstr>The Four Conditions For Perfect Competition</vt:lpstr>
      <vt:lpstr>The Short-Run Condition For Profit Maximization</vt:lpstr>
      <vt:lpstr>Figure 10.2: Revenue, Cost, and Economic Profit </vt:lpstr>
      <vt:lpstr>PowerPoint Sunusu</vt:lpstr>
      <vt:lpstr>Figure 10.3: The Profit-Maximizing Output Level in the Short Run</vt:lpstr>
      <vt:lpstr>PowerPoint Sunusu</vt:lpstr>
      <vt:lpstr>PowerPoint Sunusu</vt:lpstr>
      <vt:lpstr>PowerPoint Sunusu</vt:lpstr>
      <vt:lpstr>PowerPoint Sunusu</vt:lpstr>
      <vt:lpstr>Figure 10.4: The Short-Run Supply Curve of a Perfectly Competitive Firm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Short-Run Competitive Equilibrium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Kouvelis, Christina</dc:creator>
  <cp:lastModifiedBy>Dilek Temiz</cp:lastModifiedBy>
  <cp:revision>115</cp:revision>
  <dcterms:created xsi:type="dcterms:W3CDTF">2014-05-02T19:44:44Z</dcterms:created>
  <dcterms:modified xsi:type="dcterms:W3CDTF">2023-12-10T10:40:53Z</dcterms:modified>
</cp:coreProperties>
</file>