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258" r:id="rId3"/>
    <p:sldId id="306" r:id="rId4"/>
    <p:sldId id="307" r:id="rId5"/>
    <p:sldId id="25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69" r:id="rId16"/>
    <p:sldId id="303" r:id="rId17"/>
    <p:sldId id="304" r:id="rId18"/>
    <p:sldId id="262" r:id="rId19"/>
    <p:sldId id="293" r:id="rId20"/>
    <p:sldId id="309" r:id="rId21"/>
    <p:sldId id="310" r:id="rId22"/>
    <p:sldId id="308" r:id="rId23"/>
    <p:sldId id="311" r:id="rId24"/>
    <p:sldId id="312" r:id="rId25"/>
    <p:sldId id="314" r:id="rId26"/>
    <p:sldId id="315" r:id="rId27"/>
    <p:sldId id="316" r:id="rId28"/>
    <p:sldId id="317" r:id="rId29"/>
    <p:sldId id="318" r:id="rId30"/>
    <p:sldId id="319" r:id="rId31"/>
    <p:sldId id="357" r:id="rId32"/>
    <p:sldId id="322" r:id="rId33"/>
    <p:sldId id="323" r:id="rId34"/>
    <p:sldId id="320" r:id="rId35"/>
    <p:sldId id="371" r:id="rId36"/>
    <p:sldId id="321" r:id="rId37"/>
    <p:sldId id="370" r:id="rId38"/>
    <p:sldId id="324" r:id="rId39"/>
    <p:sldId id="325" r:id="rId40"/>
    <p:sldId id="326" r:id="rId41"/>
    <p:sldId id="327" r:id="rId42"/>
    <p:sldId id="328" r:id="rId43"/>
    <p:sldId id="359" r:id="rId44"/>
    <p:sldId id="363" r:id="rId45"/>
    <p:sldId id="361" r:id="rId46"/>
    <p:sldId id="329" r:id="rId47"/>
    <p:sldId id="331" r:id="rId48"/>
    <p:sldId id="332" r:id="rId49"/>
    <p:sldId id="334" r:id="rId50"/>
    <p:sldId id="336" r:id="rId51"/>
    <p:sldId id="338" r:id="rId52"/>
    <p:sldId id="340" r:id="rId53"/>
    <p:sldId id="341" r:id="rId54"/>
    <p:sldId id="343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3" r:id="rId63"/>
    <p:sldId id="355" r:id="rId64"/>
    <p:sldId id="365" r:id="rId65"/>
    <p:sldId id="366" r:id="rId66"/>
    <p:sldId id="367" r:id="rId67"/>
    <p:sldId id="36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77" d="100"/>
          <a:sy n="77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F3D27-4C50-4BBC-84BB-570CB179C5D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A208C-5835-464E-B5C7-667C76897ABE}" type="slidenum">
              <a:rPr lang="en-US" sz="1200">
                <a:cs typeface="Arial" charset="0"/>
              </a:rPr>
              <a:pPr algn="r" eaLnBrk="1" hangingPunct="1"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05FA-D1E1-45CD-9706-72C9EC900BCC}" type="slidenum">
              <a:rPr lang="en-AU"/>
              <a:pPr/>
              <a:t>45</a:t>
            </a:fld>
            <a:endParaRPr lang="en-AU"/>
          </a:p>
        </p:txBody>
      </p:sp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FC336F75-8E92-41F3-860A-D9E1E5951EDD}" type="slidenum">
              <a:rPr lang="en-AU" sz="1200"/>
              <a:pPr algn="r">
                <a:lnSpc>
                  <a:spcPct val="100000"/>
                </a:lnSpc>
              </a:pPr>
              <a:t>45</a:t>
            </a:fld>
            <a:endParaRPr lang="en-AU" sz="1200"/>
          </a:p>
        </p:txBody>
      </p:sp>
      <p:sp>
        <p:nvSpPr>
          <p:cNvPr id="287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209" tIns="45605" rIns="91209" bIns="45605"/>
          <a:lstStyle/>
          <a:p>
            <a:endParaRPr lang="en-US" dirty="0"/>
          </a:p>
        </p:txBody>
      </p:sp>
      <p:sp>
        <p:nvSpPr>
          <p:cNvPr id="287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E89997-6906-43FF-AF43-2F8E32EE733C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B8604D-5968-4F9E-A7A3-18CD88136811}" type="slidenum">
              <a:rPr lang="en-US" sz="1200">
                <a:cs typeface="Arial" charset="0"/>
              </a:rPr>
              <a:pPr algn="r" eaLnBrk="1" hangingPunct="1"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5F92EC-7237-40F3-975B-E10AE7F04624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EA0B7DD-E9FC-448E-B98F-2868FF33BE97}" type="slidenum">
              <a:rPr lang="en-US" sz="1200">
                <a:cs typeface="Arial" charset="0"/>
              </a:rPr>
              <a:pPr algn="r" eaLnBrk="1" hangingPunct="1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A160A-9278-4B25-95FF-FA3817744CAA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DAD3F9-B12A-49ED-AE6F-2A5502FAD00E}" type="slidenum">
              <a:rPr lang="en-US" sz="1200">
                <a:cs typeface="Arial" charset="0"/>
              </a:rPr>
              <a:pPr algn="r" eaLnBrk="1" hangingPunct="1"/>
              <a:t>50</a:t>
            </a:fld>
            <a:endParaRPr lang="en-US" sz="1200">
              <a:cs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4907F2-2407-4BE4-8B9D-7F15552B9D48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0B39DA-BB6E-499F-9E50-D82F236B16E7}" type="slidenum">
              <a:rPr lang="en-US" sz="1200">
                <a:cs typeface="Arial" charset="0"/>
              </a:rPr>
              <a:pPr algn="r" eaLnBrk="1" hangingPunct="1"/>
              <a:t>51</a:t>
            </a:fld>
            <a:endParaRPr lang="en-US" sz="1200">
              <a:cs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A8C8B-5392-4C74-B3A8-311E0225C647}" type="slidenum">
              <a:rPr lang="en-AU"/>
              <a:pPr/>
              <a:t>64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26E8-52C0-458A-98A5-A243411A9DB2}" type="slidenum">
              <a:rPr lang="en-AU"/>
              <a:pPr/>
              <a:t>65</a:t>
            </a:fld>
            <a:endParaRPr lang="en-AU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E4229-E31A-44C3-8299-42B626E2D63C}" type="slidenum">
              <a:rPr lang="en-AU"/>
              <a:pPr/>
              <a:t>66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6D9AF-A2E9-4D94-AB3B-B855814708CB}" type="slidenum">
              <a:rPr lang="en-AU"/>
              <a:pPr/>
              <a:t>67</a:t>
            </a:fld>
            <a:endParaRPr lang="en-AU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1922A9-D97F-4A7B-A113-111DDEF99EC5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AD3A31-3C45-4840-8CA0-3DD1AAEE9E3D}" type="slidenum">
              <a:rPr lang="en-US" sz="1200">
                <a:cs typeface="Arial" charset="0"/>
              </a:rPr>
              <a:pPr algn="r" eaLnBrk="1" hangingPunct="1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187CCB-4AED-43DC-AACC-F16B47B50FED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FFFCB2-D38C-4973-8654-425570005FC4}" type="slidenum">
              <a:rPr lang="en-US" sz="1200">
                <a:cs typeface="Arial" charset="0"/>
              </a:rPr>
              <a:pPr algn="r" eaLnBrk="1" hangingPunct="1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B9CCD6-C1A3-4CF1-AC76-C7D20CF95C08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07A487-259C-4C3D-B253-50CD4893D51E}" type="slidenum">
              <a:rPr lang="en-US" sz="1200">
                <a:cs typeface="Arial" charset="0"/>
              </a:rPr>
              <a:pPr algn="r" eaLnBrk="1" hangingPunct="1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280108-20D1-488A-A6F3-DA30010535B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381D5B6-FBDD-432A-9E3A-F846DDCCC93B}" type="slidenum">
              <a:rPr lang="en-US" sz="1200">
                <a:cs typeface="Arial" charset="0"/>
              </a:rPr>
              <a:pPr algn="r" eaLnBrk="1" hangingPunct="1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4342D4-9721-4126-BD01-AA2BF16C6E81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D36B1B-E095-4EE9-BEE2-79B8C8BE16F4}" type="slidenum">
              <a:rPr lang="en-US" sz="1200">
                <a:cs typeface="Arial" charset="0"/>
              </a:rPr>
              <a:pPr algn="r" eaLnBrk="1" hangingPunct="1"/>
              <a:t>40</a:t>
            </a:fld>
            <a:endParaRPr lang="en-US" sz="1200"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498115-5082-4279-82B7-140242BB3FEF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F53729-FC10-431D-90A5-73209BAAB9C2}" type="slidenum">
              <a:rPr lang="en-US" sz="1200">
                <a:cs typeface="Arial" charset="0"/>
              </a:rPr>
              <a:pPr algn="r" eaLnBrk="1" hangingPunct="1"/>
              <a:t>41</a:t>
            </a:fld>
            <a:endParaRPr lang="en-US" sz="1200">
              <a:cs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0654C-0F95-4756-813E-6BF4903A9265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D82993-3F7E-4A0A-887B-61B28F1AF3B8}" type="slidenum">
              <a:rPr lang="en-US" sz="1200">
                <a:cs typeface="Arial" charset="0"/>
              </a:rPr>
              <a:pPr algn="r" eaLnBrk="1" hangingPunct="1"/>
              <a:t>42</a:t>
            </a:fld>
            <a:endParaRPr lang="en-US" sz="1200"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It’s worth mentioning the following: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Most people know that monopoly changes the way the economic “pie” is divided:  by charging higher prices, the monopoly gets more surplus and consumers get less surplus.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analysis on this slide shows that the monopoly also reduces the size of the economic pie – by producing less than the socially efficient quantity and causing a deadweight loss. 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48702-63C0-40B5-B8C8-D57EDDCF0D10}" type="slidenum">
              <a:rPr lang="en-AU"/>
              <a:pPr/>
              <a:t>44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886200"/>
            <a:ext cx="5372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5"/>
            <a:ext cx="5486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3733800" cy="365125"/>
          </a:xfrm>
        </p:spPr>
        <p:txBody>
          <a:bodyPr/>
          <a:lstStyle/>
          <a:p>
            <a:r>
              <a:rPr lang="en-US" dirty="0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85800" cy="365125"/>
          </a:xfrm>
        </p:spPr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" y="5271499"/>
            <a:ext cx="89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86882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©2015 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97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Monopoly</a:t>
            </a:r>
          </a:p>
        </p:txBody>
      </p:sp>
    </p:spTree>
    <p:extLst>
      <p:ext uri="{BB962C8B-B14F-4D97-AF65-F5344CB8AC3E}">
        <p14:creationId xmlns:p14="http://schemas.microsoft.com/office/powerpoint/2010/main" val="19459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10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5334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3. Patents</a:t>
            </a:r>
            <a:r>
              <a:rPr lang="tr-TR" sz="2200" b="1" dirty="0"/>
              <a:t>:</a:t>
            </a:r>
          </a:p>
          <a:p>
            <a:pPr algn="just"/>
            <a:r>
              <a:rPr lang="en-US" sz="2200" dirty="0"/>
              <a:t>Most countries protect inventions through some sort of patent system.</a:t>
            </a:r>
            <a:r>
              <a:rPr lang="tr-TR" sz="2200" dirty="0"/>
              <a:t> </a:t>
            </a:r>
            <a:r>
              <a:rPr lang="en-US" sz="2200" dirty="0"/>
              <a:t>A patent typically talks the right to exclusive benefit from all exchanges involving</a:t>
            </a:r>
            <a:r>
              <a:rPr lang="tr-TR" sz="2200" dirty="0"/>
              <a:t> </a:t>
            </a:r>
            <a:r>
              <a:rPr lang="en-US" sz="2200" dirty="0"/>
              <a:t>the invention to which it applies.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There are costs as well as benefits to patents.</a:t>
            </a:r>
            <a:r>
              <a:rPr lang="tr-TR" sz="2200" dirty="0"/>
              <a:t> </a:t>
            </a:r>
            <a:r>
              <a:rPr lang="en-US" sz="2200" dirty="0"/>
              <a:t>On the cost side, the monopoly it creates usually leads, as we will see, to higher</a:t>
            </a:r>
            <a:r>
              <a:rPr lang="tr-TR" sz="2200" dirty="0"/>
              <a:t> </a:t>
            </a:r>
            <a:r>
              <a:rPr lang="en-US" sz="2200" dirty="0"/>
              <a:t>prices for consumers. On the benefit side, the patent makes possible a great many</a:t>
            </a:r>
            <a:r>
              <a:rPr lang="tr-TR" sz="2200" dirty="0"/>
              <a:t> </a:t>
            </a:r>
            <a:r>
              <a:rPr lang="en-US" sz="2200" dirty="0"/>
              <a:t>inventions that would not otherwise occur.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Although some inventions are unforeseen,</a:t>
            </a:r>
            <a:r>
              <a:rPr lang="tr-TR" sz="2200" dirty="0"/>
              <a:t> </a:t>
            </a:r>
            <a:r>
              <a:rPr lang="en-US" sz="2200" dirty="0"/>
              <a:t>most are the result of long effort and expense in sophisticated research</a:t>
            </a:r>
            <a:r>
              <a:rPr lang="tr-TR" sz="2200" dirty="0"/>
              <a:t> </a:t>
            </a:r>
            <a:r>
              <a:rPr lang="en-US" sz="2200" dirty="0"/>
              <a:t>laboratories. If a firm were unable to sell its product for a sufficiently high price to</a:t>
            </a:r>
            <a:r>
              <a:rPr lang="tr-TR" sz="2200" dirty="0"/>
              <a:t> </a:t>
            </a:r>
            <a:r>
              <a:rPr lang="en-US" sz="2200" dirty="0"/>
              <a:t>earn these outlays, it would have no economic reason to undertake research and</a:t>
            </a:r>
            <a:r>
              <a:rPr lang="tr-TR" sz="2200" dirty="0"/>
              <a:t> </a:t>
            </a:r>
            <a:r>
              <a:rPr lang="en-US" sz="2200" dirty="0"/>
              <a:t>development in the first place.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5419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11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457200" y="838200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Without a patent, competition would force price</a:t>
            </a:r>
            <a:r>
              <a:rPr lang="tr-TR" sz="2200" dirty="0"/>
              <a:t> </a:t>
            </a:r>
            <a:r>
              <a:rPr lang="en-US" sz="2200" dirty="0"/>
              <a:t>down to marginal cost, and the pace of innovation would be slowed dramatically.</a:t>
            </a:r>
            <a:r>
              <a:rPr lang="tr-TR" sz="2200" dirty="0"/>
              <a:t> </a:t>
            </a:r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 protection from competition afforded by a patent is what makes it possible for</a:t>
            </a:r>
            <a:r>
              <a:rPr lang="tr-TR" sz="2200" dirty="0"/>
              <a:t> </a:t>
            </a:r>
            <a:r>
              <a:rPr lang="en-US" sz="2200" dirty="0"/>
              <a:t>the firm to recover its costs of innovation.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In the United States, the life of a patent</a:t>
            </a:r>
            <a:r>
              <a:rPr lang="tr-TR" sz="2200" dirty="0"/>
              <a:t> </a:t>
            </a:r>
            <a:r>
              <a:rPr lang="en-US" sz="2200" dirty="0"/>
              <a:t>is 17 years, a compromise figure that is too long for many inventions, too short for</a:t>
            </a:r>
            <a:r>
              <a:rPr lang="tr-TR" sz="2200" dirty="0"/>
              <a:t> </a:t>
            </a:r>
            <a:r>
              <a:rPr lang="en-US" sz="2200" dirty="0"/>
              <a:t>many others.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In particular, there is a winning argument that the patent life should</a:t>
            </a:r>
            <a:r>
              <a:rPr lang="tr-TR" sz="2200" dirty="0"/>
              <a:t> </a:t>
            </a:r>
            <a:r>
              <a:rPr lang="en-US" sz="2200" dirty="0"/>
              <a:t>be extended in the prescription drug industry, where the testing and approval process</a:t>
            </a:r>
            <a:r>
              <a:rPr lang="tr-TR" sz="2200" dirty="0"/>
              <a:t> </a:t>
            </a:r>
            <a:r>
              <a:rPr lang="en-US" sz="2200" dirty="0"/>
              <a:t>often consumes all but a few years of the current patent period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55287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12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66700" y="505122"/>
            <a:ext cx="8610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4. Network Economies</a:t>
            </a:r>
            <a:r>
              <a:rPr lang="tr-TR" sz="2200" b="1" dirty="0"/>
              <a:t>:</a:t>
            </a:r>
            <a:r>
              <a:rPr lang="en-US" sz="2200" b="1" dirty="0"/>
              <a:t> </a:t>
            </a:r>
            <a:endParaRPr lang="tr-TR" sz="2200" b="1" dirty="0"/>
          </a:p>
          <a:p>
            <a:pPr algn="just"/>
            <a:r>
              <a:rPr lang="en-US" sz="2200" dirty="0"/>
              <a:t>On the demand side of many markets, a product becomes</a:t>
            </a:r>
            <a:r>
              <a:rPr lang="tr-TR" sz="2200" dirty="0"/>
              <a:t> </a:t>
            </a:r>
            <a:r>
              <a:rPr lang="en-US" sz="2200" dirty="0"/>
              <a:t>more valuable as greater numbers of consumers use it</a:t>
            </a:r>
            <a:r>
              <a:rPr lang="tr-TR" sz="2200" dirty="0"/>
              <a:t>. </a:t>
            </a:r>
            <a:r>
              <a:rPr lang="en-US" sz="2200" dirty="0"/>
              <a:t>In extreme cases, such network economies</a:t>
            </a:r>
            <a:r>
              <a:rPr lang="tr-TR" sz="2200" dirty="0"/>
              <a:t> </a:t>
            </a:r>
            <a:r>
              <a:rPr lang="en-US" sz="2200" dirty="0"/>
              <a:t>function</a:t>
            </a:r>
            <a:r>
              <a:rPr lang="tr-TR" sz="2200" dirty="0"/>
              <a:t> </a:t>
            </a:r>
            <a:r>
              <a:rPr lang="en-US" sz="2200" dirty="0"/>
              <a:t>like economies of scale as a source of natural monopoly.</a:t>
            </a:r>
            <a:r>
              <a:rPr lang="tr-TR" sz="2200" dirty="0"/>
              <a:t> </a:t>
            </a:r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Microsoft’s Windows operating system, for</a:t>
            </a:r>
            <a:r>
              <a:rPr lang="tr-TR" sz="2200" dirty="0"/>
              <a:t> </a:t>
            </a:r>
            <a:r>
              <a:rPr lang="en-US" sz="2200" dirty="0"/>
              <a:t>example, achieved its dominant market position on</a:t>
            </a:r>
            <a:r>
              <a:rPr lang="tr-TR" sz="2200" dirty="0"/>
              <a:t> </a:t>
            </a:r>
            <a:r>
              <a:rPr lang="en-US" sz="2200" dirty="0"/>
              <a:t>the strength of powerful network economies. Because</a:t>
            </a:r>
            <a:r>
              <a:rPr lang="tr-TR" sz="2200" dirty="0"/>
              <a:t> </a:t>
            </a:r>
            <a:r>
              <a:rPr lang="en-US" sz="2200" dirty="0"/>
              <a:t>Microsoft’s initial sales advantage gave software developers</a:t>
            </a:r>
            <a:r>
              <a:rPr lang="tr-TR" sz="2200" dirty="0"/>
              <a:t> </a:t>
            </a:r>
            <a:r>
              <a:rPr lang="en-US" sz="2200" dirty="0"/>
              <a:t>a strong incentive to write for the Windows</a:t>
            </a:r>
            <a:r>
              <a:rPr lang="tr-TR" sz="2200" dirty="0"/>
              <a:t> </a:t>
            </a:r>
            <a:r>
              <a:rPr lang="en-US" sz="2200" dirty="0"/>
              <a:t>format, the inventory of available software in the</a:t>
            </a:r>
            <a:r>
              <a:rPr lang="tr-TR" sz="2200" dirty="0"/>
              <a:t> </a:t>
            </a:r>
            <a:r>
              <a:rPr lang="en-US" sz="2200" dirty="0"/>
              <a:t>Windows format quickly became vastly larger than</a:t>
            </a:r>
            <a:r>
              <a:rPr lang="tr-TR" sz="2200" dirty="0"/>
              <a:t> </a:t>
            </a:r>
            <a:r>
              <a:rPr lang="en-US" sz="2200" dirty="0"/>
              <a:t>for any competing operating system.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And although</a:t>
            </a:r>
            <a:r>
              <a:rPr lang="tr-TR" sz="2200" dirty="0"/>
              <a:t> </a:t>
            </a:r>
            <a:r>
              <a:rPr lang="en-US" sz="2200" dirty="0"/>
              <a:t>general-purpose software such as word processors and</a:t>
            </a:r>
            <a:r>
              <a:rPr lang="tr-TR" sz="2200" dirty="0"/>
              <a:t> </a:t>
            </a:r>
            <a:r>
              <a:rPr lang="en-US" sz="2200" dirty="0"/>
              <a:t>spreadsheets continued to be available for multiple</a:t>
            </a:r>
            <a:r>
              <a:rPr lang="tr-TR" sz="2200" dirty="0"/>
              <a:t> </a:t>
            </a:r>
            <a:r>
              <a:rPr lang="en-US" sz="2200" dirty="0"/>
              <a:t>operating systems, specialized professional software</a:t>
            </a:r>
            <a:r>
              <a:rPr lang="tr-TR" sz="2200" dirty="0"/>
              <a:t> </a:t>
            </a:r>
            <a:r>
              <a:rPr lang="en-US" sz="2200" dirty="0"/>
              <a:t>and games usually appeared first in the Windows format</a:t>
            </a:r>
            <a:r>
              <a:rPr lang="tr-TR" sz="2200" dirty="0"/>
              <a:t> </a:t>
            </a:r>
            <a:r>
              <a:rPr lang="en-US" sz="2200" dirty="0"/>
              <a:t>and often only in that format.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81146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13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152400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This software gap gave many people a good</a:t>
            </a:r>
            <a:r>
              <a:rPr lang="tr-TR" sz="2200" dirty="0"/>
              <a:t> </a:t>
            </a:r>
            <a:r>
              <a:rPr lang="en-US" sz="2200" dirty="0"/>
              <a:t>reason for choosing Windows, even if, as in the case of many Apple Macintosh</a:t>
            </a:r>
            <a:r>
              <a:rPr lang="tr-TR" sz="2200" dirty="0"/>
              <a:t> </a:t>
            </a:r>
            <a:r>
              <a:rPr lang="en-US" sz="2200" dirty="0"/>
              <a:t>users, they believed a competing system was otherwise superior.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 end result was</a:t>
            </a:r>
            <a:r>
              <a:rPr lang="tr-TR" sz="2200" dirty="0"/>
              <a:t> </a:t>
            </a:r>
            <a:r>
              <a:rPr lang="en-US" sz="2200" dirty="0"/>
              <a:t>that at one point, more than 90 percent of the world’s personal computers ran the</a:t>
            </a:r>
            <a:r>
              <a:rPr lang="tr-TR" sz="2200" dirty="0"/>
              <a:t> </a:t>
            </a:r>
            <a:r>
              <a:rPr lang="en-US" sz="2200" dirty="0"/>
              <a:t>Microsoft’s Windows operating system. If that wasn’t a pure monopoly, it came</a:t>
            </a:r>
            <a:r>
              <a:rPr lang="tr-TR" sz="2200" dirty="0"/>
              <a:t> </a:t>
            </a:r>
            <a:r>
              <a:rPr lang="tr-TR" sz="2200" dirty="0" err="1"/>
              <a:t>extremely</a:t>
            </a:r>
            <a:r>
              <a:rPr lang="tr-TR" sz="2200" dirty="0"/>
              <a:t> </a:t>
            </a:r>
            <a:r>
              <a:rPr lang="tr-TR" sz="2200" dirty="0" err="1"/>
              <a:t>close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80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14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42900" y="14478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5. Government Licenses or Franchises</a:t>
            </a:r>
            <a:r>
              <a:rPr lang="tr-TR" sz="2200" b="1" dirty="0"/>
              <a:t>:</a:t>
            </a:r>
            <a:r>
              <a:rPr lang="en-US" sz="2200" b="1" dirty="0"/>
              <a:t> </a:t>
            </a:r>
            <a:endParaRPr lang="tr-TR" sz="2200" b="1" dirty="0"/>
          </a:p>
          <a:p>
            <a:pPr algn="just"/>
            <a:r>
              <a:rPr lang="en-US" sz="2200" dirty="0"/>
              <a:t>In many markets, the law prevents anyone</a:t>
            </a:r>
            <a:r>
              <a:rPr lang="tr-TR" sz="2200" dirty="0"/>
              <a:t> </a:t>
            </a:r>
            <a:r>
              <a:rPr lang="en-US" sz="2200" dirty="0"/>
              <a:t>but a government-licensed firm from doing business. At rest areas on the Turnpike, for example, not just any fast-food restaurant is free to set up</a:t>
            </a:r>
            <a:r>
              <a:rPr lang="tr-TR" sz="2200" dirty="0"/>
              <a:t> </a:t>
            </a:r>
            <a:r>
              <a:rPr lang="en-US" sz="2200" dirty="0"/>
              <a:t>operations.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 Turnpike Authority negotiates with several companies, chooses</a:t>
            </a:r>
            <a:r>
              <a:rPr lang="tr-TR" sz="2200" dirty="0"/>
              <a:t> </a:t>
            </a:r>
            <a:r>
              <a:rPr lang="en-US" sz="2200" dirty="0"/>
              <a:t>one, and then grants it an exclusive license to serve a particular area. As someone</a:t>
            </a:r>
            <a:r>
              <a:rPr lang="tr-TR" sz="2200" dirty="0"/>
              <a:t> </a:t>
            </a:r>
            <a:r>
              <a:rPr lang="en-US" sz="2200" dirty="0"/>
              <a:t>who likes Whoppers better than Big Macs, I am happy that the </a:t>
            </a:r>
            <a:r>
              <a:rPr lang="en-US" sz="2200" dirty="0" err="1"/>
              <a:t>MassPike</a:t>
            </a:r>
            <a:r>
              <a:rPr lang="en-US" sz="2200" dirty="0"/>
              <a:t> chose</a:t>
            </a:r>
            <a:r>
              <a:rPr lang="tr-TR" sz="2200" dirty="0"/>
              <a:t> </a:t>
            </a:r>
            <a:r>
              <a:rPr lang="en-US" sz="2200" dirty="0"/>
              <a:t>Burger King over McDonald’s. But their choice is bound to disappoint many other</a:t>
            </a:r>
            <a:r>
              <a:rPr lang="tr-TR" sz="2200" dirty="0"/>
              <a:t> </a:t>
            </a:r>
            <a:r>
              <a:rPr lang="en-US" sz="2200" dirty="0"/>
              <a:t>buyers.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96404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15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42900" y="11430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Turnpike’s purpose in restricting access in the first place is that there is</a:t>
            </a:r>
            <a:r>
              <a:rPr lang="tr-TR" sz="2200" dirty="0"/>
              <a:t> </a:t>
            </a:r>
            <a:r>
              <a:rPr lang="en-US" sz="2200" dirty="0"/>
              <a:t>simply not room for more than one establishment in these locations.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In such cases,</a:t>
            </a:r>
            <a:r>
              <a:rPr lang="tr-TR" sz="2200" dirty="0"/>
              <a:t> </a:t>
            </a:r>
            <a:r>
              <a:rPr lang="en-US" sz="2200" dirty="0"/>
              <a:t>the government license as a source of monopoly is really a scale economy acting in</a:t>
            </a:r>
            <a:r>
              <a:rPr lang="tr-TR" sz="2200" dirty="0"/>
              <a:t> </a:t>
            </a:r>
            <a:r>
              <a:rPr lang="en-US" sz="2200" dirty="0"/>
              <a:t>another form.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But government licenses are also required in a variety of other markets,</a:t>
            </a:r>
            <a:r>
              <a:rPr lang="tr-TR" sz="2200" dirty="0"/>
              <a:t> </a:t>
            </a:r>
            <a:r>
              <a:rPr lang="en-US" sz="2200" dirty="0"/>
              <a:t>such as the one for taxis, where scale economies do not seem to be an important</a:t>
            </a:r>
            <a:r>
              <a:rPr lang="tr-TR" sz="2200" dirty="0"/>
              <a:t> </a:t>
            </a:r>
            <a:r>
              <a:rPr lang="en-US" sz="2200" dirty="0"/>
              <a:t>factor. To raise revenues, many college campuses (such as Ohio State) sell</a:t>
            </a:r>
            <a:r>
              <a:rPr lang="tr-TR" sz="2200" dirty="0"/>
              <a:t> </a:t>
            </a:r>
            <a:r>
              <a:rPr lang="en-US" sz="2200" dirty="0"/>
              <a:t>exclusive rights to vending machine sales (such as only Coke or only Pepsi).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10319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838200"/>
            <a:ext cx="8229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THE PROFIT-MAXIMIZING MONOPOLIST</a:t>
            </a:r>
          </a:p>
          <a:p>
            <a:pPr algn="just"/>
            <a:endParaRPr lang="tr-TR" sz="2400" b="1" dirty="0"/>
          </a:p>
          <a:p>
            <a:pPr algn="just"/>
            <a:r>
              <a:rPr lang="en-US" sz="2200" dirty="0"/>
              <a:t>As in the competitive case, we assume that the monopolist’s goal is to maximize</a:t>
            </a:r>
            <a:r>
              <a:rPr lang="tr-TR" sz="2200" dirty="0"/>
              <a:t> </a:t>
            </a:r>
            <a:r>
              <a:rPr lang="en-US" sz="2200" dirty="0"/>
              <a:t>economic profit. And again, as before, in the short run this means to choose the</a:t>
            </a:r>
            <a:r>
              <a:rPr lang="tr-TR" sz="2200" dirty="0"/>
              <a:t> </a:t>
            </a:r>
            <a:r>
              <a:rPr lang="en-US" sz="2200" dirty="0"/>
              <a:t>level of output for which the difference between total revenue and short-run total</a:t>
            </a:r>
            <a:r>
              <a:rPr lang="tr-TR" sz="2200" dirty="0"/>
              <a:t> </a:t>
            </a:r>
            <a:r>
              <a:rPr lang="en-US" sz="2200" dirty="0"/>
              <a:t>cost is greatest. The case for this motive is less forcing than in the case of perfect</a:t>
            </a:r>
            <a:r>
              <a:rPr lang="tr-TR" sz="2200" dirty="0"/>
              <a:t> </a:t>
            </a:r>
            <a:r>
              <a:rPr lang="en-US" sz="2200" dirty="0"/>
              <a:t>competition.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After all, the monopolist’s survival is less under restriction than the</a:t>
            </a:r>
            <a:r>
              <a:rPr lang="tr-TR" sz="2200" dirty="0"/>
              <a:t> </a:t>
            </a:r>
            <a:r>
              <a:rPr lang="en-US" sz="2200" dirty="0"/>
              <a:t>competitors, and so the evolutionary argument for profit maximization applies</a:t>
            </a:r>
            <a:r>
              <a:rPr lang="tr-TR" sz="2200" dirty="0"/>
              <a:t> </a:t>
            </a:r>
            <a:r>
              <a:rPr lang="en-US" sz="2200" dirty="0"/>
              <a:t>with less force in the monopoly case. Nonetheless, we will explore just what behaviors</a:t>
            </a:r>
            <a:r>
              <a:rPr lang="tr-TR" sz="2200" dirty="0"/>
              <a:t> </a:t>
            </a:r>
            <a:r>
              <a:rPr lang="en-US" sz="2200" dirty="0"/>
              <a:t>follow from the monopolist’s goal of profit maximization.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7804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152400" y="152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THE MONOPOLIST’S TOTAL REVENUE CURVE</a:t>
            </a:r>
            <a:endParaRPr lang="tr-TR" sz="24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The key difference between the monopolist and the perfect competitor is the way</a:t>
            </a:r>
            <a:r>
              <a:rPr lang="tr-TR" sz="2400" dirty="0"/>
              <a:t> </a:t>
            </a:r>
            <a:r>
              <a:rPr lang="en-US" sz="2400" dirty="0"/>
              <a:t>in which total, and hence marginal, revenue varies with output. </a:t>
            </a:r>
            <a:r>
              <a:rPr lang="tr-TR" sz="2400" dirty="0"/>
              <a:t>T</a:t>
            </a:r>
            <a:r>
              <a:rPr lang="en-US" sz="2400" dirty="0"/>
              <a:t>he demand curve facing the perfect competitor is simply a horizontal</a:t>
            </a:r>
            <a:r>
              <a:rPr lang="tr-TR" sz="2400" dirty="0"/>
              <a:t> </a:t>
            </a:r>
            <a:r>
              <a:rPr lang="en-US" sz="2400" dirty="0"/>
              <a:t>line at the short-run equilibrium market price—call it P*. The competitive firm is a</a:t>
            </a:r>
            <a:r>
              <a:rPr lang="tr-TR" sz="2400" dirty="0"/>
              <a:t> </a:t>
            </a:r>
            <a:r>
              <a:rPr lang="en-US" sz="2400" dirty="0"/>
              <a:t>price taker, typically because its own output is too small to have any obvious</a:t>
            </a:r>
            <a:r>
              <a:rPr lang="tr-TR" sz="2400" dirty="0"/>
              <a:t> </a:t>
            </a:r>
            <a:r>
              <a:rPr lang="en-US" sz="2400" dirty="0"/>
              <a:t>influence on the market price. Under these circumstances, the perfectly competitive</a:t>
            </a:r>
            <a:r>
              <a:rPr lang="tr-TR" sz="2400" dirty="0"/>
              <a:t> </a:t>
            </a:r>
            <a:r>
              <a:rPr lang="en-US" sz="2400" dirty="0"/>
              <a:t>firm’s total revenue curve is a ray with slope P*, as shown in Figure 11.2.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3" y="4307384"/>
            <a:ext cx="6977405" cy="24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99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609600" y="990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As price falls, total revenue for the monopolist does not rise linearly with output.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Instead, it reaches a maximum value at the quantity corresponding to the midpoint of the demand curve after which it again begins to fall.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Total revenue reaches its maximum value when the price elasticity of demand is unity.</a:t>
            </a:r>
          </a:p>
        </p:txBody>
      </p:sp>
    </p:spTree>
    <p:extLst>
      <p:ext uri="{BB962C8B-B14F-4D97-AF65-F5344CB8AC3E}">
        <p14:creationId xmlns:p14="http://schemas.microsoft.com/office/powerpoint/2010/main" val="369124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58091"/>
          </a:xfrm>
        </p:spPr>
        <p:txBody>
          <a:bodyPr>
            <a:normAutofit/>
          </a:bodyPr>
          <a:lstStyle/>
          <a:p>
            <a:r>
              <a:rPr lang="en-US" sz="2400" b="1" dirty="0"/>
              <a:t>Figure 11.3 Demand, Total Revenue, and Elasticity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07764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715000" y="838199"/>
            <a:ext cx="342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FIGURE 11.3</a:t>
            </a:r>
          </a:p>
          <a:p>
            <a:r>
              <a:rPr lang="tr-TR" sz="2000" b="1" dirty="0" err="1"/>
              <a:t>Demand</a:t>
            </a:r>
            <a:r>
              <a:rPr lang="tr-TR" sz="2000" b="1" dirty="0"/>
              <a:t>, Total </a:t>
            </a:r>
            <a:r>
              <a:rPr lang="tr-TR" sz="2000" b="1" dirty="0" err="1"/>
              <a:t>Revenue</a:t>
            </a:r>
            <a:r>
              <a:rPr lang="tr-TR" sz="2000" b="1" dirty="0"/>
              <a:t>,</a:t>
            </a:r>
          </a:p>
          <a:p>
            <a:r>
              <a:rPr lang="tr-TR" sz="2000" b="1" dirty="0"/>
              <a:t>and </a:t>
            </a:r>
            <a:r>
              <a:rPr lang="tr-TR" sz="2000" b="1" dirty="0" err="1"/>
              <a:t>Elasticity</a:t>
            </a:r>
            <a:endParaRPr lang="tr-TR" sz="2000" b="1" dirty="0"/>
          </a:p>
          <a:p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monopolist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endParaRPr lang="tr-TR" sz="2000" dirty="0"/>
          </a:p>
          <a:p>
            <a:r>
              <a:rPr lang="en-US" sz="2000" dirty="0"/>
              <a:t>increase sales, it is necessary</a:t>
            </a:r>
          </a:p>
          <a:p>
            <a:r>
              <a:rPr lang="en-US" sz="2000" dirty="0"/>
              <a:t>to cut price (top panel). Total</a:t>
            </a:r>
          </a:p>
          <a:p>
            <a:r>
              <a:rPr lang="tr-TR" sz="2000" dirty="0" err="1"/>
              <a:t>revenue</a:t>
            </a:r>
            <a:r>
              <a:rPr lang="tr-TR" sz="2000" dirty="0"/>
              <a:t> </a:t>
            </a:r>
            <a:r>
              <a:rPr lang="tr-TR" sz="2000" dirty="0" err="1"/>
              <a:t>rises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quantity</a:t>
            </a:r>
            <a:r>
              <a:rPr lang="tr-TR" sz="2000" dirty="0"/>
              <a:t>,</a:t>
            </a:r>
          </a:p>
          <a:p>
            <a:r>
              <a:rPr lang="tr-TR" sz="2000" dirty="0" err="1"/>
              <a:t>reaches</a:t>
            </a:r>
            <a:r>
              <a:rPr lang="tr-TR" sz="2000" dirty="0"/>
              <a:t> a </a:t>
            </a:r>
            <a:r>
              <a:rPr lang="tr-TR" sz="2000" dirty="0" err="1"/>
              <a:t>maximum</a:t>
            </a:r>
            <a:r>
              <a:rPr lang="tr-TR" sz="2000" dirty="0"/>
              <a:t> </a:t>
            </a:r>
            <a:r>
              <a:rPr lang="tr-TR" sz="2000" dirty="0" err="1"/>
              <a:t>value</a:t>
            </a:r>
            <a:r>
              <a:rPr lang="tr-TR" sz="2000" dirty="0"/>
              <a:t>,</a:t>
            </a:r>
          </a:p>
          <a:p>
            <a:r>
              <a:rPr lang="tr-TR" sz="2000" dirty="0"/>
              <a:t>and </a:t>
            </a:r>
            <a:r>
              <a:rPr lang="tr-TR" sz="2000" dirty="0" err="1"/>
              <a:t>then</a:t>
            </a:r>
            <a:r>
              <a:rPr lang="tr-TR" sz="2000" dirty="0"/>
              <a:t> </a:t>
            </a:r>
            <a:r>
              <a:rPr lang="tr-TR" sz="2000" dirty="0" err="1"/>
              <a:t>declines</a:t>
            </a:r>
            <a:r>
              <a:rPr lang="tr-TR" sz="2000" dirty="0"/>
              <a:t> (</a:t>
            </a:r>
            <a:r>
              <a:rPr lang="tr-TR" sz="2000" dirty="0" err="1"/>
              <a:t>middle</a:t>
            </a:r>
            <a:endParaRPr lang="tr-TR" sz="2000" dirty="0"/>
          </a:p>
          <a:p>
            <a:r>
              <a:rPr lang="en-US" sz="2000" dirty="0"/>
              <a:t>panel). The quantity level for</a:t>
            </a:r>
          </a:p>
          <a:p>
            <a:r>
              <a:rPr lang="en-US" sz="2000" dirty="0"/>
              <a:t>which the price elasticity of</a:t>
            </a:r>
          </a:p>
          <a:p>
            <a:r>
              <a:rPr lang="tr-TR" sz="2000" dirty="0" err="1"/>
              <a:t>demand</a:t>
            </a:r>
            <a:r>
              <a:rPr lang="tr-TR" sz="2000" dirty="0"/>
              <a:t> is </a:t>
            </a:r>
            <a:r>
              <a:rPr lang="tr-TR" sz="2000" dirty="0" err="1"/>
              <a:t>unity</a:t>
            </a:r>
            <a:r>
              <a:rPr lang="tr-TR" sz="2000" dirty="0"/>
              <a:t> </a:t>
            </a:r>
            <a:r>
              <a:rPr lang="tr-TR" sz="2000" dirty="0" err="1"/>
              <a:t>corresponds</a:t>
            </a:r>
            <a:endParaRPr lang="tr-TR" sz="2000" dirty="0"/>
          </a:p>
          <a:p>
            <a:r>
              <a:rPr lang="en-US" sz="2000" dirty="0"/>
              <a:t>to the midpoint of the</a:t>
            </a:r>
          </a:p>
          <a:p>
            <a:r>
              <a:rPr lang="en-US" sz="2000" dirty="0"/>
              <a:t>demand curve, and at that</a:t>
            </a:r>
          </a:p>
          <a:p>
            <a:r>
              <a:rPr lang="tr-TR" sz="2000" dirty="0" err="1"/>
              <a:t>value</a:t>
            </a:r>
            <a:r>
              <a:rPr lang="tr-TR" sz="2000" dirty="0"/>
              <a:t> total </a:t>
            </a:r>
            <a:r>
              <a:rPr lang="tr-TR" sz="2000" dirty="0" err="1"/>
              <a:t>revenue</a:t>
            </a:r>
            <a:r>
              <a:rPr lang="tr-TR" sz="2000" dirty="0"/>
              <a:t> is</a:t>
            </a:r>
          </a:p>
          <a:p>
            <a:r>
              <a:rPr lang="tr-TR" sz="2000" dirty="0" err="1"/>
              <a:t>maximized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16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Defining Monopoly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+mj-lt"/>
                <a:cs typeface="+mn-cs"/>
              </a:rPr>
              <a:t>Monopoly</a:t>
            </a:r>
            <a:r>
              <a:rPr lang="en-US" sz="2400" i="1" dirty="0">
                <a:solidFill>
                  <a:srgbClr val="000000"/>
                </a:solidFill>
                <a:latin typeface="+mj-lt"/>
                <a:cs typeface="+mn-cs"/>
              </a:rPr>
              <a:t>:</a:t>
            </a:r>
            <a:r>
              <a:rPr lang="en-US" sz="2400" dirty="0"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a market structure in which a single seller of a product with no close substitutes serves the entire market.</a:t>
            </a:r>
            <a:endParaRPr lang="tr-TR" sz="24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key feature that differentiates the monopoly from the competitive firm is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the price elasticity of demand facing the firm. For the perfectly competitive firm,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recall, price elasticity is infinite. If a competitive firm raises its price only slightly, it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will lose all its sales. A monopoly, by contrast, has significant control over the price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it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charges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tr-TR" sz="24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tr-TR" sz="24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important distinction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between monopoly and competition is that the demand curve facing the individual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competitive firm is horizontal (irrespective of the price elasticity of the corresponding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market demand curve), while the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monopolist’s demand curve is simply the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downward-sloping demand curve for the entire market.</a:t>
            </a:r>
          </a:p>
        </p:txBody>
      </p:sp>
    </p:spTree>
    <p:extLst>
      <p:ext uri="{BB962C8B-B14F-4D97-AF65-F5344CB8AC3E}">
        <p14:creationId xmlns:p14="http://schemas.microsoft.com/office/powerpoint/2010/main" val="127659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62600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686C0B-33E5-449A-ACCA-7DE5E9ECF389}" type="slidenum">
              <a:rPr lang="en-US">
                <a:solidFill>
                  <a:srgbClr val="777777"/>
                </a:solidFill>
              </a:rPr>
              <a:pPr algn="r" eaLnBrk="1" hangingPunct="1"/>
              <a:t>20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649287"/>
          </a:xfrm>
        </p:spPr>
        <p:txBody>
          <a:bodyPr/>
          <a:lstStyle/>
          <a:p>
            <a:pPr eaLnBrk="1" hangingPunct="1"/>
            <a:r>
              <a:rPr lang="en-US" sz="3200"/>
              <a:t>Monopoly vs. Competition:  Demand Curves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95375"/>
            <a:ext cx="3924300" cy="51879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500"/>
              <a:t>In a competitive market, the </a:t>
            </a:r>
            <a:r>
              <a:rPr lang="en-US" sz="2500" u="sng"/>
              <a:t>market</a:t>
            </a:r>
            <a:r>
              <a:rPr lang="en-US" sz="2500"/>
              <a:t> demand curve slopes downward.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500"/>
              <a:t>But the demand curve </a:t>
            </a:r>
            <a:br>
              <a:rPr lang="en-US" sz="2500"/>
            </a:br>
            <a:r>
              <a:rPr lang="en-US" sz="2500"/>
              <a:t>for any individual firm’s product is horizontal </a:t>
            </a:r>
            <a:br>
              <a:rPr lang="en-US" sz="2500"/>
            </a:br>
            <a:r>
              <a:rPr lang="en-US" sz="2500"/>
              <a:t>at the market price.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500"/>
              <a:t>The firm can increase </a:t>
            </a:r>
            <a:r>
              <a:rPr lang="en-US" sz="2500" b="1" i="1"/>
              <a:t>Q</a:t>
            </a:r>
            <a:r>
              <a:rPr lang="en-US" sz="2500"/>
              <a:t> without lowering </a:t>
            </a:r>
            <a:r>
              <a:rPr lang="en-US" sz="2500" b="1" i="1"/>
              <a:t>P</a:t>
            </a:r>
            <a:r>
              <a:rPr lang="en-US" sz="2500"/>
              <a:t>,</a:t>
            </a:r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2500"/>
              <a:t>so </a:t>
            </a:r>
            <a:r>
              <a:rPr lang="en-US" sz="2500" i="1"/>
              <a:t>MR</a:t>
            </a:r>
            <a:r>
              <a:rPr lang="en-US" sz="2500"/>
              <a:t> = </a:t>
            </a:r>
            <a:r>
              <a:rPr lang="en-US" sz="2500" b="1" i="1"/>
              <a:t>P</a:t>
            </a:r>
            <a:r>
              <a:rPr lang="en-US" sz="2500"/>
              <a:t>  for the competitive firm.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00638" y="4233863"/>
            <a:ext cx="3255962" cy="381000"/>
            <a:chOff x="3143" y="2506"/>
            <a:chExt cx="2051" cy="240"/>
          </a:xfrm>
        </p:grpSpPr>
        <p:sp>
          <p:nvSpPr>
            <p:cNvPr id="8206" name="Line 5"/>
            <p:cNvSpPr>
              <a:spLocks noChangeShapeType="1"/>
            </p:cNvSpPr>
            <p:nvPr/>
          </p:nvSpPr>
          <p:spPr bwMode="auto">
            <a:xfrm>
              <a:off x="3143" y="2630"/>
              <a:ext cx="18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5004" y="2506"/>
              <a:ext cx="19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D</a:t>
              </a:r>
            </a:p>
          </p:txBody>
        </p:sp>
      </p:grpSp>
      <p:grpSp>
        <p:nvGrpSpPr>
          <p:cNvPr id="8199" name="Group 17"/>
          <p:cNvGrpSpPr>
            <a:grpSpLocks/>
          </p:cNvGrpSpPr>
          <p:nvPr/>
        </p:nvGrpSpPr>
        <p:grpSpPr bwMode="auto">
          <a:xfrm>
            <a:off x="4864100" y="2728913"/>
            <a:ext cx="3817938" cy="3371850"/>
            <a:chOff x="2994" y="1558"/>
            <a:chExt cx="2405" cy="2124"/>
          </a:xfrm>
        </p:grpSpPr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3142" y="1828"/>
              <a:ext cx="1945" cy="1713"/>
              <a:chOff x="1489" y="785"/>
              <a:chExt cx="3650" cy="2492"/>
            </a:xfrm>
          </p:grpSpPr>
          <p:sp>
            <p:nvSpPr>
              <p:cNvPr id="8204" name="Line 10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5" name="Line 11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2994" y="1558"/>
              <a:ext cx="2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P</a:t>
              </a:r>
              <a:endParaRPr lang="en-US" sz="2500" b="1" baseline="-25000">
                <a:cs typeface="Arial" charset="0"/>
              </a:endParaRPr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5061" y="3384"/>
              <a:ext cx="3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</a:p>
          </p:txBody>
        </p:sp>
      </p:grp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5456238" y="2182813"/>
            <a:ext cx="294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u="sng">
                <a:cs typeface="Arial" charset="0"/>
              </a:rPr>
              <a:t>A competitive firm’s demand curve</a:t>
            </a:r>
            <a:endParaRPr lang="en-US" sz="25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3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62600" y="647763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9D6968B-C770-4A5B-9309-38C4458DD94C}" type="slidenum">
              <a:rPr lang="en-US">
                <a:solidFill>
                  <a:srgbClr val="777777"/>
                </a:solidFill>
              </a:rPr>
              <a:pPr algn="r" eaLnBrk="1" hangingPunct="1"/>
              <a:t>21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649287"/>
          </a:xfrm>
        </p:spPr>
        <p:txBody>
          <a:bodyPr/>
          <a:lstStyle/>
          <a:p>
            <a:pPr eaLnBrk="1" hangingPunct="1"/>
            <a:r>
              <a:rPr lang="en-US" sz="3200"/>
              <a:t>Monopoly vs. Competition:  Demand Curves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201738"/>
            <a:ext cx="3924300" cy="494347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500"/>
              <a:t>A monopolist is the only seller, so it faces the market demand curve.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500"/>
              <a:t>To sell a larger </a:t>
            </a:r>
            <a:r>
              <a:rPr lang="en-US" sz="2500" b="1" i="1"/>
              <a:t>Q</a:t>
            </a:r>
            <a:r>
              <a:rPr lang="en-US" sz="2500"/>
              <a:t>, </a:t>
            </a:r>
            <a:br>
              <a:rPr lang="en-US" sz="2500"/>
            </a:br>
            <a:r>
              <a:rPr lang="en-US" sz="2500"/>
              <a:t>the firm must reduce </a:t>
            </a:r>
            <a:r>
              <a:rPr lang="en-US" sz="2500" b="1" i="1"/>
              <a:t>P</a:t>
            </a:r>
            <a:r>
              <a:rPr lang="en-US" sz="2500"/>
              <a:t>. 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500"/>
              <a:t>Thus, </a:t>
            </a:r>
            <a:r>
              <a:rPr lang="en-US" sz="2500" i="1"/>
              <a:t>MR</a:t>
            </a:r>
            <a:r>
              <a:rPr lang="en-US" sz="2500"/>
              <a:t> ≠ </a:t>
            </a:r>
            <a:r>
              <a:rPr lang="en-US" sz="2500" b="1" i="1"/>
              <a:t>P</a:t>
            </a:r>
            <a:r>
              <a:rPr lang="en-US" sz="2500"/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56225" y="3473450"/>
            <a:ext cx="2671763" cy="2097088"/>
            <a:chOff x="3374" y="2188"/>
            <a:chExt cx="1683" cy="1321"/>
          </a:xfrm>
        </p:grpSpPr>
        <p:sp>
          <p:nvSpPr>
            <p:cNvPr id="9230" name="Line 5"/>
            <p:cNvSpPr>
              <a:spLocks noChangeShapeType="1"/>
            </p:cNvSpPr>
            <p:nvPr/>
          </p:nvSpPr>
          <p:spPr bwMode="auto">
            <a:xfrm>
              <a:off x="3374" y="2188"/>
              <a:ext cx="1485" cy="11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Text Box 6"/>
            <p:cNvSpPr txBox="1">
              <a:spLocks noChangeArrowheads="1"/>
            </p:cNvSpPr>
            <p:nvPr/>
          </p:nvSpPr>
          <p:spPr bwMode="auto">
            <a:xfrm>
              <a:off x="4867" y="3269"/>
              <a:ext cx="19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D</a:t>
              </a: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4864100" y="2728913"/>
            <a:ext cx="3817938" cy="3371850"/>
            <a:chOff x="2994" y="1558"/>
            <a:chExt cx="2405" cy="2124"/>
          </a:xfrm>
        </p:grpSpPr>
        <p:grpSp>
          <p:nvGrpSpPr>
            <p:cNvPr id="9225" name="Group 8"/>
            <p:cNvGrpSpPr>
              <a:grpSpLocks/>
            </p:cNvGrpSpPr>
            <p:nvPr/>
          </p:nvGrpSpPr>
          <p:grpSpPr bwMode="auto">
            <a:xfrm>
              <a:off x="3142" y="1828"/>
              <a:ext cx="1945" cy="1713"/>
              <a:chOff x="1489" y="785"/>
              <a:chExt cx="3650" cy="2492"/>
            </a:xfrm>
          </p:grpSpPr>
          <p:sp>
            <p:nvSpPr>
              <p:cNvPr id="9228" name="Line 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9" name="Line 1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2994" y="1558"/>
              <a:ext cx="2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P</a:t>
              </a:r>
              <a:endParaRPr lang="en-US" sz="2500" b="1" baseline="-25000">
                <a:cs typeface="Arial" charset="0"/>
              </a:endParaRPr>
            </a:p>
          </p:txBody>
        </p:sp>
        <p:sp>
          <p:nvSpPr>
            <p:cNvPr id="9227" name="Text Box 12"/>
            <p:cNvSpPr txBox="1">
              <a:spLocks noChangeArrowheads="1"/>
            </p:cNvSpPr>
            <p:nvPr/>
          </p:nvSpPr>
          <p:spPr bwMode="auto">
            <a:xfrm>
              <a:off x="5061" y="3384"/>
              <a:ext cx="3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</a:p>
          </p:txBody>
        </p:sp>
      </p:grp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5456238" y="2182813"/>
            <a:ext cx="294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u="sng">
                <a:cs typeface="Arial" charset="0"/>
              </a:rPr>
              <a:t>A monopolist’s demand curve</a:t>
            </a:r>
            <a:endParaRPr lang="en-US" sz="25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6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22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3810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MARGINAL REVENUE</a:t>
            </a:r>
          </a:p>
          <a:p>
            <a:pPr algn="just"/>
            <a:endParaRPr lang="tr-TR" sz="2400" b="1" dirty="0"/>
          </a:p>
          <a:p>
            <a:pPr algn="just"/>
            <a:r>
              <a:rPr lang="en-US" sz="2400" dirty="0"/>
              <a:t>The slope of the total cost curve at any level of output is by definition equal to</a:t>
            </a:r>
            <a:r>
              <a:rPr lang="tr-TR" sz="2400" dirty="0"/>
              <a:t> </a:t>
            </a:r>
            <a:r>
              <a:rPr lang="en-US" sz="2400" dirty="0"/>
              <a:t>marginal cost at that output level. By the same token, the slope of the total revenue</a:t>
            </a:r>
            <a:r>
              <a:rPr lang="tr-TR" sz="2400" dirty="0"/>
              <a:t> </a:t>
            </a:r>
            <a:r>
              <a:rPr lang="en-US" sz="2400" dirty="0"/>
              <a:t>curve is the definition of </a:t>
            </a:r>
            <a:r>
              <a:rPr lang="en-US" sz="2400" i="1" dirty="0"/>
              <a:t>marginal revenue.</a:t>
            </a:r>
            <a:endParaRPr lang="tr-TR" sz="2400" dirty="0"/>
          </a:p>
          <a:p>
            <a:pPr algn="just"/>
            <a:r>
              <a:rPr lang="en-US" sz="2400" dirty="0"/>
              <a:t>As in the case of the perfectly competitive</a:t>
            </a:r>
            <a:r>
              <a:rPr lang="tr-TR" sz="2400" dirty="0"/>
              <a:t> </a:t>
            </a:r>
            <a:r>
              <a:rPr lang="en-US" sz="2400" dirty="0"/>
              <a:t>firm, we can think of marginal revenue as the change in total revenue when</a:t>
            </a:r>
            <a:r>
              <a:rPr lang="tr-TR" sz="2400" dirty="0"/>
              <a:t> </a:t>
            </a:r>
            <a:r>
              <a:rPr lang="en-US" sz="2400" dirty="0"/>
              <a:t>the sale of output changes by 1 unit. More precisely, suppose ∆TR</a:t>
            </a:r>
            <a:r>
              <a:rPr lang="en-US" sz="2400" i="1" baseline="-25000" dirty="0"/>
              <a:t>Q</a:t>
            </a:r>
            <a:r>
              <a:rPr lang="en-US" sz="2400" i="1" dirty="0"/>
              <a:t> </a:t>
            </a:r>
            <a:r>
              <a:rPr lang="en-US" sz="2400" dirty="0"/>
              <a:t>is the change in</a:t>
            </a:r>
            <a:r>
              <a:rPr lang="tr-TR" sz="2400" dirty="0"/>
              <a:t> </a:t>
            </a:r>
            <a:r>
              <a:rPr lang="en-US" sz="2400" dirty="0"/>
              <a:t>total revenue that occurs in response to a small change in output, ∆</a:t>
            </a:r>
            <a:r>
              <a:rPr lang="en-US" sz="2400" i="1" dirty="0"/>
              <a:t>Q. </a:t>
            </a:r>
            <a:r>
              <a:rPr lang="en-US" sz="2400" dirty="0"/>
              <a:t>Marginal</a:t>
            </a:r>
            <a:r>
              <a:rPr lang="tr-TR" sz="2400" dirty="0"/>
              <a:t> </a:t>
            </a:r>
            <a:r>
              <a:rPr lang="en-US" sz="2400" dirty="0"/>
              <a:t>revenue, denoted MR</a:t>
            </a:r>
            <a:r>
              <a:rPr lang="en-US" sz="2400" i="1" baseline="-25000" dirty="0"/>
              <a:t>Q</a:t>
            </a:r>
            <a:r>
              <a:rPr lang="en-US" sz="2400" dirty="0"/>
              <a:t>, is then given by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1" y="4724400"/>
            <a:ext cx="62425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99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" y="685800"/>
            <a:ext cx="8636468" cy="145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0" y="2514600"/>
            <a:ext cx="8360040" cy="157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8600" y="4089467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provided marginal revenue intersects marginal cost from above. Equation 11.2 defines</a:t>
            </a:r>
            <a:r>
              <a:rPr lang="tr-TR" sz="2000" dirty="0"/>
              <a:t> </a:t>
            </a:r>
            <a:r>
              <a:rPr lang="en-US" sz="2000" dirty="0"/>
              <a:t>the </a:t>
            </a:r>
            <a:r>
              <a:rPr lang="en-US" sz="2000" b="1" dirty="0"/>
              <a:t>optimality condition for a monopolist. </a:t>
            </a:r>
            <a:r>
              <a:rPr lang="en-US" sz="2000" dirty="0"/>
              <a:t>The monopolist wants to sell all</a:t>
            </a:r>
          </a:p>
          <a:p>
            <a:pPr algn="just"/>
            <a:r>
              <a:rPr lang="en-US" sz="2000" dirty="0"/>
              <a:t>units for which marginal revenue exceeds marginal cost, so marginal revenue</a:t>
            </a:r>
            <a:r>
              <a:rPr lang="tr-TR" sz="2000" dirty="0"/>
              <a:t> </a:t>
            </a:r>
            <a:r>
              <a:rPr lang="en-US" sz="2000" dirty="0"/>
              <a:t>should lie above marginal cost prior to the intersection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9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24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5334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Recall that the similar</a:t>
            </a:r>
            <a:r>
              <a:rPr lang="tr-TR" sz="2400" dirty="0"/>
              <a:t> </a:t>
            </a:r>
            <a:r>
              <a:rPr lang="en-US" sz="2400" dirty="0"/>
              <a:t>condition for the perfectly competitive firm is to</a:t>
            </a:r>
            <a:r>
              <a:rPr lang="tr-TR" sz="2400" dirty="0"/>
              <a:t> </a:t>
            </a:r>
            <a:r>
              <a:rPr lang="en-US" sz="2400" dirty="0"/>
              <a:t>choose the output level for which price and marginal cost are equal. Recalling that</a:t>
            </a:r>
            <a:r>
              <a:rPr lang="tr-TR" sz="2400" dirty="0"/>
              <a:t> </a:t>
            </a:r>
            <a:r>
              <a:rPr lang="en-US" sz="2400" dirty="0"/>
              <a:t>marginal revenue and price (</a:t>
            </a:r>
            <a:r>
              <a:rPr lang="en-US" sz="2400" i="1" dirty="0"/>
              <a:t>P</a:t>
            </a:r>
            <a:r>
              <a:rPr lang="en-US" sz="2400" dirty="0"/>
              <a:t>) are exactly the same for the competitive firm, we see that</a:t>
            </a:r>
            <a:r>
              <a:rPr lang="tr-TR" sz="2400" dirty="0"/>
              <a:t> </a:t>
            </a:r>
            <a:r>
              <a:rPr lang="en-US" sz="2400" dirty="0"/>
              <a:t>the profit-maximizing condition for the perfectly competitive firm is simply a special</a:t>
            </a:r>
            <a:r>
              <a:rPr lang="tr-TR" sz="2400" dirty="0"/>
              <a:t> </a:t>
            </a:r>
            <a:r>
              <a:rPr lang="tr-TR" sz="2400" dirty="0" err="1"/>
              <a:t>case</a:t>
            </a:r>
            <a:r>
              <a:rPr lang="tr-TR" sz="2400" dirty="0"/>
              <a:t> of </a:t>
            </a:r>
            <a:r>
              <a:rPr lang="tr-TR" sz="2400" dirty="0" err="1"/>
              <a:t>Equation</a:t>
            </a:r>
            <a:r>
              <a:rPr lang="tr-TR" sz="2400" dirty="0"/>
              <a:t> 11.2.</a:t>
            </a:r>
            <a:r>
              <a:rPr lang="en-US" sz="2400" dirty="0"/>
              <a:t>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In the case of the monopoly firm, marginal revenue will always be less than</a:t>
            </a:r>
            <a:r>
              <a:rPr lang="tr-TR" sz="2400" dirty="0"/>
              <a:t> </a:t>
            </a:r>
            <a:r>
              <a:rPr lang="en-US" sz="2400" dirty="0"/>
              <a:t>price.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Like a competitive firm, a monopolist maximizes profit by producing the quantity where MR = MC. </a:t>
            </a:r>
            <a:r>
              <a:rPr lang="tr-TR" sz="2400" dirty="0"/>
              <a:t> </a:t>
            </a:r>
            <a:r>
              <a:rPr lang="en-US" sz="2400" dirty="0"/>
              <a:t>Once the monopolist identifies this quantity, </a:t>
            </a:r>
            <a:r>
              <a:rPr lang="tr-TR" sz="2400" dirty="0"/>
              <a:t> </a:t>
            </a:r>
            <a:r>
              <a:rPr lang="en-US" sz="2400" dirty="0"/>
              <a:t>it sets the highest price consumers are willing to pay for that quantity. </a:t>
            </a:r>
            <a:r>
              <a:rPr lang="tr-TR" sz="2400" dirty="0"/>
              <a:t> </a:t>
            </a:r>
            <a:r>
              <a:rPr lang="en-US" sz="2400" dirty="0"/>
              <a:t>It finds this price from the D curve.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6240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77777"/>
                </a:solidFill>
              </a:rPr>
              <a:t>MONOPOLY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40CE0-19FA-4BCF-8DE8-9A0467367E7B}" type="slidenum">
              <a:rPr lang="en-US">
                <a:solidFill>
                  <a:srgbClr val="777777"/>
                </a:solidFill>
              </a:rPr>
              <a:pPr eaLnBrk="1" hangingPunct="1"/>
              <a:t>25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Understanding the Monopolist’s MR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Increasing </a:t>
            </a:r>
            <a:r>
              <a:rPr lang="en-US" sz="2400" b="1" i="1" dirty="0"/>
              <a:t>Q</a:t>
            </a:r>
            <a:r>
              <a:rPr lang="en-US" sz="2400" dirty="0"/>
              <a:t> has two effects on revenue:</a:t>
            </a:r>
          </a:p>
          <a:p>
            <a:pPr lvl="1" eaLnBrk="1" hangingPunct="1"/>
            <a:r>
              <a:rPr lang="en-US" sz="2400" b="1" i="1" dirty="0">
                <a:solidFill>
                  <a:srgbClr val="990099"/>
                </a:solidFill>
              </a:rPr>
              <a:t>Output effect</a:t>
            </a:r>
            <a:r>
              <a:rPr lang="en-US" sz="2400" dirty="0"/>
              <a:t>:  higher output raises revenue</a:t>
            </a:r>
          </a:p>
          <a:p>
            <a:pPr lvl="1" eaLnBrk="1" hangingPunct="1"/>
            <a:r>
              <a:rPr lang="en-US" sz="2400" b="1" i="1" dirty="0">
                <a:solidFill>
                  <a:srgbClr val="990099"/>
                </a:solidFill>
              </a:rPr>
              <a:t>Price effect</a:t>
            </a:r>
            <a:r>
              <a:rPr lang="en-US" sz="2400" dirty="0"/>
              <a:t>:  lower price reduces revenue</a:t>
            </a:r>
          </a:p>
          <a:p>
            <a:pPr eaLnBrk="1" hangingPunct="1"/>
            <a:r>
              <a:rPr lang="en-US" sz="2400" dirty="0"/>
              <a:t>To sell a larger </a:t>
            </a:r>
            <a:r>
              <a:rPr lang="en-US" sz="2400" b="1" i="1" dirty="0"/>
              <a:t>Q</a:t>
            </a:r>
            <a:r>
              <a:rPr lang="en-US" sz="2400" dirty="0"/>
              <a:t>, the monopolist must reduce the price on all the units it sells.  </a:t>
            </a:r>
          </a:p>
          <a:p>
            <a:pPr eaLnBrk="1" hangingPunct="1"/>
            <a:r>
              <a:rPr lang="en-US" sz="2400" dirty="0"/>
              <a:t>Hence, </a:t>
            </a:r>
            <a:r>
              <a:rPr lang="en-US" sz="2400" i="1" dirty="0"/>
              <a:t>MR</a:t>
            </a:r>
            <a:r>
              <a:rPr lang="en-US" sz="2400" dirty="0"/>
              <a:t> &lt; </a:t>
            </a:r>
            <a:r>
              <a:rPr lang="en-US" sz="2400" b="1" i="1" dirty="0"/>
              <a:t>P</a:t>
            </a:r>
          </a:p>
          <a:p>
            <a:r>
              <a:rPr lang="en-US" sz="2400" i="1" dirty="0"/>
              <a:t>MR</a:t>
            </a:r>
            <a:r>
              <a:rPr lang="en-US" sz="2400" dirty="0"/>
              <a:t> could even be negative if the price effect exceeds the output effect</a:t>
            </a:r>
            <a:r>
              <a:rPr lang="tr-TR" sz="2400" dirty="0"/>
              <a:t>.</a:t>
            </a:r>
            <a:r>
              <a:rPr lang="en-US" sz="2400" dirty="0"/>
              <a:t> </a:t>
            </a:r>
            <a:endParaRPr lang="tr-TR" sz="2400" dirty="0"/>
          </a:p>
          <a:p>
            <a:endParaRPr lang="tr-TR" sz="2400" dirty="0"/>
          </a:p>
          <a:p>
            <a:r>
              <a:rPr lang="en-US" sz="2400" dirty="0"/>
              <a:t>Note that a competitive firm has the output effect but not the price effect:  the competitive firm does not need to reduce its price in order to sell a larger quantity, so, for the competitive firm, MR = P. </a:t>
            </a:r>
          </a:p>
        </p:txBody>
      </p:sp>
    </p:spTree>
    <p:extLst>
      <p:ext uri="{BB962C8B-B14F-4D97-AF65-F5344CB8AC3E}">
        <p14:creationId xmlns:p14="http://schemas.microsoft.com/office/powerpoint/2010/main" val="419322917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79501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Yet another useful relationship links marginal revenue to the price elasticity of demand</a:t>
            </a:r>
            <a:r>
              <a:rPr lang="tr-TR" sz="2400" dirty="0"/>
              <a:t> </a:t>
            </a:r>
            <a:r>
              <a:rPr lang="en-US" sz="2400" dirty="0"/>
              <a:t>at the corresponding point on the demand curve. Recall from Chapter 5 that</a:t>
            </a:r>
            <a:r>
              <a:rPr lang="tr-TR" sz="2400" dirty="0"/>
              <a:t> </a:t>
            </a:r>
            <a:r>
              <a:rPr lang="en-US" sz="2400" dirty="0"/>
              <a:t>the price elasticity of demand at a point (</a:t>
            </a:r>
            <a:r>
              <a:rPr lang="en-US" sz="2400" i="1" dirty="0"/>
              <a:t>Q, P</a:t>
            </a:r>
            <a:r>
              <a:rPr lang="en-US" sz="2400" dirty="0"/>
              <a:t>) is given by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228600" y="27179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Marginal Revenue And Elasticity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6890"/>
            <a:ext cx="6049543" cy="9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91283"/>
            <a:ext cx="61282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98" y="4370187"/>
            <a:ext cx="5730146" cy="100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4" y="5293372"/>
            <a:ext cx="6467619" cy="10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8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1997839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Equation 11.6 tells us that the less elastic demand is with respect to price, the</a:t>
            </a:r>
            <a:r>
              <a:rPr lang="tr-TR" sz="2400" dirty="0"/>
              <a:t> </a:t>
            </a:r>
            <a:r>
              <a:rPr lang="en-US" sz="2400" dirty="0"/>
              <a:t>more price will exceed marginal revenue.7 It also tells us that in the limiting case of</a:t>
            </a:r>
            <a:r>
              <a:rPr lang="tr-TR" sz="2400" dirty="0"/>
              <a:t> </a:t>
            </a:r>
            <a:r>
              <a:rPr lang="en-US" sz="2400" dirty="0"/>
              <a:t>infinite price elasticity, marginal revenue and price are exactly the same. (Recall</a:t>
            </a:r>
            <a:r>
              <a:rPr lang="tr-TR" sz="2400" dirty="0"/>
              <a:t> </a:t>
            </a:r>
            <a:r>
              <a:rPr lang="en-US" sz="2400" dirty="0"/>
              <a:t>from Chapter 10 that price and marginal revenue are the same for the competitive</a:t>
            </a:r>
            <a:r>
              <a:rPr lang="tr-TR" sz="2400" dirty="0"/>
              <a:t> </a:t>
            </a:r>
            <a:r>
              <a:rPr lang="en-US" sz="2400" dirty="0"/>
              <a:t>firm, which faces a horizontal, or infinitely elastic, demand curve.)</a:t>
            </a:r>
            <a:endParaRPr lang="tr-TR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467619" cy="10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4" y="4831080"/>
            <a:ext cx="749184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0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28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65760" y="5334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GRAPHING MARGINAL REVENUE</a:t>
            </a:r>
          </a:p>
          <a:p>
            <a:pPr algn="just"/>
            <a:endParaRPr lang="tr-TR" sz="2400" b="1" dirty="0"/>
          </a:p>
          <a:p>
            <a:pPr algn="just"/>
            <a:r>
              <a:rPr lang="en-US" sz="2400" dirty="0"/>
              <a:t>Equation 11.6 also provides a convenient way to plot the marginal revenue values</a:t>
            </a:r>
            <a:r>
              <a:rPr lang="tr-TR" sz="2400" dirty="0"/>
              <a:t> </a:t>
            </a:r>
            <a:r>
              <a:rPr lang="en-US" sz="2400" dirty="0"/>
              <a:t>that correspond to different points along a demand curve. To illustrate, consider the</a:t>
            </a:r>
            <a:r>
              <a:rPr lang="tr-TR" sz="2400" dirty="0"/>
              <a:t> </a:t>
            </a:r>
            <a:r>
              <a:rPr lang="en-US" sz="2400" dirty="0"/>
              <a:t>straight-line demand curve in Figure 11.7, which intersects the vertical axis at a</a:t>
            </a:r>
            <a:r>
              <a:rPr lang="tr-TR" sz="2400" dirty="0"/>
              <a:t> </a:t>
            </a:r>
            <a:r>
              <a:rPr lang="en-US" sz="2400" dirty="0"/>
              <a:t>price value of </a:t>
            </a:r>
            <a:r>
              <a:rPr lang="tr-TR" sz="2400" dirty="0"/>
              <a:t>    </a:t>
            </a:r>
            <a:r>
              <a:rPr lang="en-US" sz="2400" i="1" dirty="0"/>
              <a:t>P </a:t>
            </a:r>
            <a:r>
              <a:rPr lang="tr-TR" sz="2400" i="1" dirty="0"/>
              <a:t>=</a:t>
            </a:r>
            <a:r>
              <a:rPr lang="en-US" sz="2400" dirty="0"/>
              <a:t> 80. The elasticity of demand is infinite at that point, which means</a:t>
            </a:r>
            <a:r>
              <a:rPr lang="tr-TR" sz="2400" dirty="0"/>
              <a:t> </a:t>
            </a:r>
            <a:r>
              <a:rPr lang="en-US" sz="2400" dirty="0"/>
              <a:t>that MR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tr-TR" sz="2400" dirty="0"/>
              <a:t>=</a:t>
            </a:r>
            <a:r>
              <a:rPr lang="en-US" sz="2400" dirty="0"/>
              <a:t> 80(1 </a:t>
            </a:r>
            <a:r>
              <a:rPr lang="tr-TR" sz="2400" dirty="0"/>
              <a:t>–</a:t>
            </a:r>
            <a:r>
              <a:rPr lang="en-US" sz="2400" dirty="0"/>
              <a:t> 1</a:t>
            </a:r>
            <a:r>
              <a:rPr lang="tr-TR" sz="2400" dirty="0"/>
              <a:t>/</a:t>
            </a:r>
            <a:r>
              <a:rPr lang="en-US" sz="2400" dirty="0"/>
              <a:t> │e│ ) </a:t>
            </a:r>
            <a:r>
              <a:rPr lang="tr-TR" sz="2400" dirty="0"/>
              <a:t>=</a:t>
            </a:r>
            <a:r>
              <a:rPr lang="en-US" sz="2400" dirty="0"/>
              <a:t> 80. Although marginal revenue will generally be less</a:t>
            </a:r>
            <a:r>
              <a:rPr lang="tr-TR" sz="2400" dirty="0"/>
              <a:t> </a:t>
            </a:r>
            <a:r>
              <a:rPr lang="en-US" sz="2400" dirty="0"/>
              <a:t>than price for a monopolist, the two are exactly the same when quantity is zero. The</a:t>
            </a:r>
            <a:r>
              <a:rPr lang="tr-TR" sz="2400" dirty="0"/>
              <a:t> </a:t>
            </a:r>
            <a:r>
              <a:rPr lang="en-US" sz="2400" dirty="0"/>
              <a:t>reason is that at zero output there are no existing sales for a price cut to affect.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8760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" y="1143000"/>
            <a:ext cx="852639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9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dirty="0"/>
              <a:t>Very stringent requirements for </a:t>
            </a:r>
            <a:r>
              <a:rPr lang="en-US" sz="2400" u="sng" dirty="0"/>
              <a:t>pure monopoly</a:t>
            </a:r>
            <a:r>
              <a:rPr lang="en-US" sz="2400" dirty="0"/>
              <a:t>: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Only one firm in industry.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No close substitutes for the good firm produces.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Some reason why entry and survival of a competing firm is unlikely.</a:t>
            </a:r>
          </a:p>
          <a:p>
            <a:pPr marL="457200" indent="-457200" algn="just">
              <a:lnSpc>
                <a:spcPct val="80000"/>
              </a:lnSpc>
            </a:pPr>
            <a:r>
              <a:rPr lang="en-US" sz="2400" dirty="0"/>
              <a:t>Pure monopolies are rare in real world because most firms face competition from firms producing substitutes.</a:t>
            </a:r>
          </a:p>
          <a:p>
            <a:pPr marL="838200" lvl="1" indent="-381000" algn="just">
              <a:lnSpc>
                <a:spcPct val="80000"/>
              </a:lnSpc>
            </a:pPr>
            <a:r>
              <a:rPr lang="en-US" sz="2400" dirty="0"/>
              <a:t>E.g., sole provider of natural gas in a city is not a pure monopoly, since other firms provide substitutes like heating oil and electricity.</a:t>
            </a:r>
          </a:p>
          <a:p>
            <a:pPr marL="838200" lvl="1" indent="-381000" algn="just">
              <a:lnSpc>
                <a:spcPct val="80000"/>
              </a:lnSpc>
            </a:pPr>
            <a:r>
              <a:rPr lang="en-US" sz="2400" dirty="0"/>
              <a:t>E.g., if there is only one railroad, it still competes with bus lines, trucking companies, and airlines.  </a:t>
            </a:r>
          </a:p>
          <a:p>
            <a:pPr marL="838200" lvl="1" indent="-381000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4351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30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4572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Find the marginal revenue curve that corresponds to the demand curve P </a:t>
            </a:r>
            <a:r>
              <a:rPr lang="tr-TR" b="1" i="1" dirty="0"/>
              <a:t>=</a:t>
            </a:r>
            <a:r>
              <a:rPr lang="en-US" b="1" dirty="0"/>
              <a:t> </a:t>
            </a:r>
            <a:r>
              <a:rPr lang="en-US" b="1" i="1" dirty="0"/>
              <a:t>12 </a:t>
            </a:r>
            <a:r>
              <a:rPr lang="tr-TR" b="1" dirty="0"/>
              <a:t>-</a:t>
            </a:r>
            <a:r>
              <a:rPr lang="en-US" b="1" dirty="0"/>
              <a:t> </a:t>
            </a:r>
            <a:r>
              <a:rPr lang="en-US" b="1" i="1" dirty="0"/>
              <a:t>3Q</a:t>
            </a:r>
            <a:r>
              <a:rPr lang="en-US" i="1" dirty="0"/>
              <a:t>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371600"/>
            <a:ext cx="826706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6" y="2874168"/>
            <a:ext cx="8055580" cy="375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5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457825" y="6462395"/>
            <a:ext cx="3581400" cy="365125"/>
          </a:xfrm>
        </p:spPr>
        <p:txBody>
          <a:bodyPr/>
          <a:lstStyle/>
          <a:p>
            <a:pPr algn="r">
              <a:defRPr/>
            </a:pPr>
            <a:fld id="{C310207A-3B82-4057-9189-4586EF9E05AB}" type="slidenum">
              <a:rPr lang="en-US" smtClean="0"/>
              <a:pPr algn="r">
                <a:defRPr/>
              </a:pPr>
              <a:t>31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990850" y="5697538"/>
            <a:ext cx="4678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sz="1500" b="1">
                <a:latin typeface="Arial" charset="0"/>
              </a:rPr>
              <a:t>0   1  2  3  4  5  6  7  8  9  10 11 12 13 14 15 16 17 18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646988" y="5583238"/>
            <a:ext cx="4302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A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 rot="-5400000">
            <a:off x="1685925" y="4554538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b="1">
                <a:latin typeface="Arial" charset="0"/>
              </a:rPr>
              <a:t>Dollars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 rot="-5400000">
            <a:off x="1687513" y="1754188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b="1">
                <a:latin typeface="Arial" charset="0"/>
              </a:rPr>
              <a:t>Dollars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2424113" y="685800"/>
            <a:ext cx="5000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sz="1500" b="1">
                <a:latin typeface="Arial" charset="0"/>
              </a:rPr>
              <a:t>200</a:t>
            </a:r>
          </a:p>
          <a:p>
            <a:endParaRPr lang="en-AU" sz="800" b="1">
              <a:latin typeface="Arial" charset="0"/>
            </a:endParaRPr>
          </a:p>
          <a:p>
            <a:endParaRPr lang="en-AU" sz="15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150</a:t>
            </a:r>
            <a:endParaRPr lang="en-AU" sz="8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 </a:t>
            </a:r>
            <a:endParaRPr lang="en-AU" sz="800" b="1">
              <a:latin typeface="Arial" charset="0"/>
            </a:endParaRPr>
          </a:p>
          <a:p>
            <a:endParaRPr lang="en-AU" sz="15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200</a:t>
            </a:r>
          </a:p>
          <a:p>
            <a:endParaRPr lang="en-AU" sz="1500" b="1">
              <a:latin typeface="Arial" charset="0"/>
            </a:endParaRPr>
          </a:p>
          <a:p>
            <a:endParaRPr lang="en-AU" sz="8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  50</a:t>
            </a: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432050" y="3429000"/>
            <a:ext cx="5000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sz="1500" b="1">
                <a:latin typeface="Arial" charset="0"/>
              </a:rPr>
              <a:t>750</a:t>
            </a:r>
          </a:p>
          <a:p>
            <a:endParaRPr lang="en-AU" b="1">
              <a:latin typeface="Arial" charset="0"/>
            </a:endParaRPr>
          </a:p>
          <a:p>
            <a:endParaRPr lang="en-AU" sz="15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500</a:t>
            </a:r>
            <a:endParaRPr lang="en-AU" sz="8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 </a:t>
            </a:r>
            <a:r>
              <a:rPr lang="en-AU" sz="1800" b="1">
                <a:latin typeface="Arial" charset="0"/>
              </a:rPr>
              <a:t> </a:t>
            </a:r>
            <a:endParaRPr lang="en-AU" b="1">
              <a:latin typeface="Arial" charset="0"/>
            </a:endParaRPr>
          </a:p>
          <a:p>
            <a:endParaRPr lang="en-AU" sz="1500" b="1">
              <a:latin typeface="Arial" charset="0"/>
            </a:endParaRPr>
          </a:p>
          <a:p>
            <a:r>
              <a:rPr lang="en-AU" sz="1500" b="1">
                <a:latin typeface="Arial" charset="0"/>
              </a:rPr>
              <a:t>250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79750" y="1163638"/>
            <a:ext cx="2301875" cy="2265362"/>
            <a:chOff x="1940" y="733"/>
            <a:chExt cx="1450" cy="1427"/>
          </a:xfrm>
        </p:grpSpPr>
        <p:sp>
          <p:nvSpPr>
            <p:cNvPr id="37925" name="Line 5"/>
            <p:cNvSpPr>
              <a:spLocks noChangeShapeType="1"/>
            </p:cNvSpPr>
            <p:nvPr/>
          </p:nvSpPr>
          <p:spPr bwMode="auto">
            <a:xfrm>
              <a:off x="1940" y="733"/>
              <a:ext cx="1432" cy="1427"/>
            </a:xfrm>
            <a:prstGeom prst="line">
              <a:avLst/>
            </a:prstGeom>
            <a:noFill/>
            <a:ln w="508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77" y="1560"/>
              <a:ext cx="41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A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MR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00375" y="762000"/>
            <a:ext cx="2108200" cy="4821238"/>
            <a:chOff x="1890" y="480"/>
            <a:chExt cx="1328" cy="3037"/>
          </a:xfrm>
        </p:grpSpPr>
        <p:sp>
          <p:nvSpPr>
            <p:cNvPr id="37922" name="Freeform 3"/>
            <p:cNvSpPr>
              <a:spLocks/>
            </p:cNvSpPr>
            <p:nvPr/>
          </p:nvSpPr>
          <p:spPr bwMode="auto">
            <a:xfrm>
              <a:off x="1890" y="597"/>
              <a:ext cx="1328" cy="724"/>
            </a:xfrm>
            <a:custGeom>
              <a:avLst/>
              <a:gdLst>
                <a:gd name="T0" fmla="*/ 1172 w 1328"/>
                <a:gd name="T1" fmla="*/ 454 h 724"/>
                <a:gd name="T2" fmla="*/ 1218 w 1328"/>
                <a:gd name="T3" fmla="*/ 484 h 724"/>
                <a:gd name="T4" fmla="*/ 1257 w 1328"/>
                <a:gd name="T5" fmla="*/ 519 h 724"/>
                <a:gd name="T6" fmla="*/ 1289 w 1328"/>
                <a:gd name="T7" fmla="*/ 559 h 724"/>
                <a:gd name="T8" fmla="*/ 1311 w 1328"/>
                <a:gd name="T9" fmla="*/ 599 h 724"/>
                <a:gd name="T10" fmla="*/ 1324 w 1328"/>
                <a:gd name="T11" fmla="*/ 639 h 724"/>
                <a:gd name="T12" fmla="*/ 1326 w 1328"/>
                <a:gd name="T13" fmla="*/ 679 h 724"/>
                <a:gd name="T14" fmla="*/ 1318 w 1328"/>
                <a:gd name="T15" fmla="*/ 715 h 724"/>
                <a:gd name="T16" fmla="*/ 1320 w 1328"/>
                <a:gd name="T17" fmla="*/ 709 h 724"/>
                <a:gd name="T18" fmla="*/ 1322 w 1328"/>
                <a:gd name="T19" fmla="*/ 677 h 724"/>
                <a:gd name="T20" fmla="*/ 1316 w 1328"/>
                <a:gd name="T21" fmla="*/ 643 h 724"/>
                <a:gd name="T22" fmla="*/ 1298 w 1328"/>
                <a:gd name="T23" fmla="*/ 610 h 724"/>
                <a:gd name="T24" fmla="*/ 1271 w 1328"/>
                <a:gd name="T25" fmla="*/ 577 h 724"/>
                <a:gd name="T26" fmla="*/ 1237 w 1328"/>
                <a:gd name="T27" fmla="*/ 548 h 724"/>
                <a:gd name="T28" fmla="*/ 1199 w 1328"/>
                <a:gd name="T29" fmla="*/ 525 h 724"/>
                <a:gd name="T30" fmla="*/ 843 w 1328"/>
                <a:gd name="T31" fmla="*/ 350 h 724"/>
                <a:gd name="T32" fmla="*/ 810 w 1328"/>
                <a:gd name="T33" fmla="*/ 325 h 724"/>
                <a:gd name="T34" fmla="*/ 783 w 1328"/>
                <a:gd name="T35" fmla="*/ 296 h 724"/>
                <a:gd name="T36" fmla="*/ 764 w 1328"/>
                <a:gd name="T37" fmla="*/ 265 h 724"/>
                <a:gd name="T38" fmla="*/ 755 w 1328"/>
                <a:gd name="T39" fmla="*/ 234 h 724"/>
                <a:gd name="T40" fmla="*/ 759 w 1328"/>
                <a:gd name="T41" fmla="*/ 204 h 724"/>
                <a:gd name="T42" fmla="*/ 753 w 1328"/>
                <a:gd name="T43" fmla="*/ 201 h 724"/>
                <a:gd name="T44" fmla="*/ 731 w 1328"/>
                <a:gd name="T45" fmla="*/ 222 h 724"/>
                <a:gd name="T46" fmla="*/ 700 w 1328"/>
                <a:gd name="T47" fmla="*/ 234 h 724"/>
                <a:gd name="T48" fmla="*/ 664 w 1328"/>
                <a:gd name="T49" fmla="*/ 238 h 724"/>
                <a:gd name="T50" fmla="*/ 625 w 1328"/>
                <a:gd name="T51" fmla="*/ 234 h 724"/>
                <a:gd name="T52" fmla="*/ 584 w 1328"/>
                <a:gd name="T53" fmla="*/ 224 h 724"/>
                <a:gd name="T54" fmla="*/ 228 w 1328"/>
                <a:gd name="T55" fmla="*/ 50 h 724"/>
                <a:gd name="T56" fmla="*/ 186 w 1328"/>
                <a:gd name="T57" fmla="*/ 34 h 724"/>
                <a:gd name="T58" fmla="*/ 142 w 1328"/>
                <a:gd name="T59" fmla="*/ 25 h 724"/>
                <a:gd name="T60" fmla="*/ 100 w 1328"/>
                <a:gd name="T61" fmla="*/ 24 h 724"/>
                <a:gd name="T62" fmla="*/ 62 w 1328"/>
                <a:gd name="T63" fmla="*/ 30 h 724"/>
                <a:gd name="T64" fmla="*/ 30 w 1328"/>
                <a:gd name="T65" fmla="*/ 45 h 724"/>
                <a:gd name="T66" fmla="*/ 6 w 1328"/>
                <a:gd name="T67" fmla="*/ 66 h 724"/>
                <a:gd name="T68" fmla="*/ 4 w 1328"/>
                <a:gd name="T69" fmla="*/ 72 h 724"/>
                <a:gd name="T70" fmla="*/ 27 w 1328"/>
                <a:gd name="T71" fmla="*/ 43 h 724"/>
                <a:gd name="T72" fmla="*/ 60 w 1328"/>
                <a:gd name="T73" fmla="*/ 22 h 724"/>
                <a:gd name="T74" fmla="*/ 101 w 1328"/>
                <a:gd name="T75" fmla="*/ 8 h 724"/>
                <a:gd name="T76" fmla="*/ 147 w 1328"/>
                <a:gd name="T77" fmla="*/ 0 h 724"/>
                <a:gd name="T78" fmla="*/ 197 w 1328"/>
                <a:gd name="T79" fmla="*/ 1 h 724"/>
                <a:gd name="T80" fmla="*/ 249 w 1328"/>
                <a:gd name="T81" fmla="*/ 11 h 724"/>
                <a:gd name="T82" fmla="*/ 301 w 1328"/>
                <a:gd name="T83" fmla="*/ 27 h 724"/>
                <a:gd name="T84" fmla="*/ 614 w 1328"/>
                <a:gd name="T85" fmla="*/ 178 h 724"/>
                <a:gd name="T86" fmla="*/ 650 w 1328"/>
                <a:gd name="T87" fmla="*/ 193 h 724"/>
                <a:gd name="T88" fmla="*/ 685 w 1328"/>
                <a:gd name="T89" fmla="*/ 198 h 724"/>
                <a:gd name="T90" fmla="*/ 720 w 1328"/>
                <a:gd name="T91" fmla="*/ 196 h 724"/>
                <a:gd name="T92" fmla="*/ 748 w 1328"/>
                <a:gd name="T93" fmla="*/ 186 h 724"/>
                <a:gd name="T94" fmla="*/ 770 w 1328"/>
                <a:gd name="T95" fmla="*/ 168 h 724"/>
                <a:gd name="T96" fmla="*/ 774 w 1328"/>
                <a:gd name="T97" fmla="*/ 168 h 724"/>
                <a:gd name="T98" fmla="*/ 773 w 1328"/>
                <a:gd name="T99" fmla="*/ 196 h 724"/>
                <a:gd name="T100" fmla="*/ 782 w 1328"/>
                <a:gd name="T101" fmla="*/ 225 h 724"/>
                <a:gd name="T102" fmla="*/ 799 w 1328"/>
                <a:gd name="T103" fmla="*/ 253 h 724"/>
                <a:gd name="T104" fmla="*/ 826 w 1328"/>
                <a:gd name="T105" fmla="*/ 278 h 724"/>
                <a:gd name="T106" fmla="*/ 859 w 1328"/>
                <a:gd name="T107" fmla="*/ 298 h 7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8"/>
                <a:gd name="T163" fmla="*/ 0 h 724"/>
                <a:gd name="T164" fmla="*/ 1328 w 1328"/>
                <a:gd name="T165" fmla="*/ 724 h 7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8" h="724">
                  <a:moveTo>
                    <a:pt x="1148" y="440"/>
                  </a:moveTo>
                  <a:lnTo>
                    <a:pt x="1172" y="454"/>
                  </a:lnTo>
                  <a:lnTo>
                    <a:pt x="1195" y="469"/>
                  </a:lnTo>
                  <a:lnTo>
                    <a:pt x="1218" y="484"/>
                  </a:lnTo>
                  <a:lnTo>
                    <a:pt x="1237" y="501"/>
                  </a:lnTo>
                  <a:lnTo>
                    <a:pt x="1257" y="519"/>
                  </a:lnTo>
                  <a:lnTo>
                    <a:pt x="1273" y="539"/>
                  </a:lnTo>
                  <a:lnTo>
                    <a:pt x="1289" y="559"/>
                  </a:lnTo>
                  <a:lnTo>
                    <a:pt x="1301" y="579"/>
                  </a:lnTo>
                  <a:lnTo>
                    <a:pt x="1311" y="599"/>
                  </a:lnTo>
                  <a:lnTo>
                    <a:pt x="1319" y="619"/>
                  </a:lnTo>
                  <a:lnTo>
                    <a:pt x="1324" y="639"/>
                  </a:lnTo>
                  <a:lnTo>
                    <a:pt x="1327" y="659"/>
                  </a:lnTo>
                  <a:lnTo>
                    <a:pt x="1326" y="679"/>
                  </a:lnTo>
                  <a:lnTo>
                    <a:pt x="1323" y="697"/>
                  </a:lnTo>
                  <a:lnTo>
                    <a:pt x="1318" y="715"/>
                  </a:lnTo>
                  <a:lnTo>
                    <a:pt x="1315" y="723"/>
                  </a:lnTo>
                  <a:lnTo>
                    <a:pt x="1320" y="709"/>
                  </a:lnTo>
                  <a:lnTo>
                    <a:pt x="1323" y="694"/>
                  </a:lnTo>
                  <a:lnTo>
                    <a:pt x="1322" y="677"/>
                  </a:lnTo>
                  <a:lnTo>
                    <a:pt x="1321" y="661"/>
                  </a:lnTo>
                  <a:lnTo>
                    <a:pt x="1316" y="643"/>
                  </a:lnTo>
                  <a:lnTo>
                    <a:pt x="1308" y="626"/>
                  </a:lnTo>
                  <a:lnTo>
                    <a:pt x="1298" y="610"/>
                  </a:lnTo>
                  <a:lnTo>
                    <a:pt x="1285" y="593"/>
                  </a:lnTo>
                  <a:lnTo>
                    <a:pt x="1271" y="577"/>
                  </a:lnTo>
                  <a:lnTo>
                    <a:pt x="1255" y="562"/>
                  </a:lnTo>
                  <a:lnTo>
                    <a:pt x="1237" y="548"/>
                  </a:lnTo>
                  <a:lnTo>
                    <a:pt x="1218" y="536"/>
                  </a:lnTo>
                  <a:lnTo>
                    <a:pt x="1199" y="525"/>
                  </a:lnTo>
                  <a:lnTo>
                    <a:pt x="862" y="361"/>
                  </a:lnTo>
                  <a:lnTo>
                    <a:pt x="843" y="350"/>
                  </a:lnTo>
                  <a:lnTo>
                    <a:pt x="826" y="338"/>
                  </a:lnTo>
                  <a:lnTo>
                    <a:pt x="810" y="325"/>
                  </a:lnTo>
                  <a:lnTo>
                    <a:pt x="795" y="311"/>
                  </a:lnTo>
                  <a:lnTo>
                    <a:pt x="783" y="296"/>
                  </a:lnTo>
                  <a:lnTo>
                    <a:pt x="773" y="281"/>
                  </a:lnTo>
                  <a:lnTo>
                    <a:pt x="764" y="265"/>
                  </a:lnTo>
                  <a:lnTo>
                    <a:pt x="759" y="250"/>
                  </a:lnTo>
                  <a:lnTo>
                    <a:pt x="755" y="234"/>
                  </a:lnTo>
                  <a:lnTo>
                    <a:pt x="755" y="219"/>
                  </a:lnTo>
                  <a:lnTo>
                    <a:pt x="759" y="204"/>
                  </a:lnTo>
                  <a:lnTo>
                    <a:pt x="763" y="191"/>
                  </a:lnTo>
                  <a:lnTo>
                    <a:pt x="753" y="201"/>
                  </a:lnTo>
                  <a:lnTo>
                    <a:pt x="743" y="213"/>
                  </a:lnTo>
                  <a:lnTo>
                    <a:pt x="731" y="222"/>
                  </a:lnTo>
                  <a:lnTo>
                    <a:pt x="716" y="228"/>
                  </a:lnTo>
                  <a:lnTo>
                    <a:pt x="700" y="234"/>
                  </a:lnTo>
                  <a:lnTo>
                    <a:pt x="683" y="237"/>
                  </a:lnTo>
                  <a:lnTo>
                    <a:pt x="664" y="238"/>
                  </a:lnTo>
                  <a:lnTo>
                    <a:pt x="645" y="237"/>
                  </a:lnTo>
                  <a:lnTo>
                    <a:pt x="625" y="234"/>
                  </a:lnTo>
                  <a:lnTo>
                    <a:pt x="605" y="230"/>
                  </a:lnTo>
                  <a:lnTo>
                    <a:pt x="584" y="224"/>
                  </a:lnTo>
                  <a:lnTo>
                    <a:pt x="565" y="215"/>
                  </a:lnTo>
                  <a:lnTo>
                    <a:pt x="228" y="50"/>
                  </a:lnTo>
                  <a:lnTo>
                    <a:pt x="208" y="41"/>
                  </a:lnTo>
                  <a:lnTo>
                    <a:pt x="186" y="34"/>
                  </a:lnTo>
                  <a:lnTo>
                    <a:pt x="164" y="28"/>
                  </a:lnTo>
                  <a:lnTo>
                    <a:pt x="142" y="25"/>
                  </a:lnTo>
                  <a:lnTo>
                    <a:pt x="121" y="23"/>
                  </a:lnTo>
                  <a:lnTo>
                    <a:pt x="100" y="24"/>
                  </a:lnTo>
                  <a:lnTo>
                    <a:pt x="81" y="26"/>
                  </a:lnTo>
                  <a:lnTo>
                    <a:pt x="62" y="30"/>
                  </a:lnTo>
                  <a:lnTo>
                    <a:pt x="45" y="37"/>
                  </a:lnTo>
                  <a:lnTo>
                    <a:pt x="30" y="45"/>
                  </a:lnTo>
                  <a:lnTo>
                    <a:pt x="17" y="55"/>
                  </a:lnTo>
                  <a:lnTo>
                    <a:pt x="6" y="66"/>
                  </a:lnTo>
                  <a:lnTo>
                    <a:pt x="0" y="79"/>
                  </a:lnTo>
                  <a:lnTo>
                    <a:pt x="4" y="72"/>
                  </a:lnTo>
                  <a:lnTo>
                    <a:pt x="13" y="57"/>
                  </a:lnTo>
                  <a:lnTo>
                    <a:pt x="27" y="43"/>
                  </a:lnTo>
                  <a:lnTo>
                    <a:pt x="43" y="31"/>
                  </a:lnTo>
                  <a:lnTo>
                    <a:pt x="60" y="22"/>
                  </a:lnTo>
                  <a:lnTo>
                    <a:pt x="80" y="13"/>
                  </a:lnTo>
                  <a:lnTo>
                    <a:pt x="101" y="8"/>
                  </a:lnTo>
                  <a:lnTo>
                    <a:pt x="123" y="2"/>
                  </a:lnTo>
                  <a:lnTo>
                    <a:pt x="147" y="0"/>
                  </a:lnTo>
                  <a:lnTo>
                    <a:pt x="171" y="0"/>
                  </a:lnTo>
                  <a:lnTo>
                    <a:pt x="197" y="1"/>
                  </a:lnTo>
                  <a:lnTo>
                    <a:pt x="223" y="5"/>
                  </a:lnTo>
                  <a:lnTo>
                    <a:pt x="249" y="11"/>
                  </a:lnTo>
                  <a:lnTo>
                    <a:pt x="275" y="18"/>
                  </a:lnTo>
                  <a:lnTo>
                    <a:pt x="301" y="27"/>
                  </a:lnTo>
                  <a:lnTo>
                    <a:pt x="327" y="38"/>
                  </a:lnTo>
                  <a:lnTo>
                    <a:pt x="614" y="178"/>
                  </a:lnTo>
                  <a:lnTo>
                    <a:pt x="632" y="186"/>
                  </a:lnTo>
                  <a:lnTo>
                    <a:pt x="650" y="193"/>
                  </a:lnTo>
                  <a:lnTo>
                    <a:pt x="668" y="196"/>
                  </a:lnTo>
                  <a:lnTo>
                    <a:pt x="685" y="198"/>
                  </a:lnTo>
                  <a:lnTo>
                    <a:pt x="703" y="198"/>
                  </a:lnTo>
                  <a:lnTo>
                    <a:pt x="720" y="196"/>
                  </a:lnTo>
                  <a:lnTo>
                    <a:pt x="734" y="191"/>
                  </a:lnTo>
                  <a:lnTo>
                    <a:pt x="748" y="186"/>
                  </a:lnTo>
                  <a:lnTo>
                    <a:pt x="760" y="178"/>
                  </a:lnTo>
                  <a:lnTo>
                    <a:pt x="770" y="168"/>
                  </a:lnTo>
                  <a:lnTo>
                    <a:pt x="777" y="157"/>
                  </a:lnTo>
                  <a:lnTo>
                    <a:pt x="774" y="168"/>
                  </a:lnTo>
                  <a:lnTo>
                    <a:pt x="772" y="182"/>
                  </a:lnTo>
                  <a:lnTo>
                    <a:pt x="773" y="196"/>
                  </a:lnTo>
                  <a:lnTo>
                    <a:pt x="775" y="210"/>
                  </a:lnTo>
                  <a:lnTo>
                    <a:pt x="782" y="225"/>
                  </a:lnTo>
                  <a:lnTo>
                    <a:pt x="789" y="240"/>
                  </a:lnTo>
                  <a:lnTo>
                    <a:pt x="799" y="253"/>
                  </a:lnTo>
                  <a:lnTo>
                    <a:pt x="812" y="267"/>
                  </a:lnTo>
                  <a:lnTo>
                    <a:pt x="826" y="278"/>
                  </a:lnTo>
                  <a:lnTo>
                    <a:pt x="841" y="289"/>
                  </a:lnTo>
                  <a:lnTo>
                    <a:pt x="859" y="298"/>
                  </a:lnTo>
                  <a:lnTo>
                    <a:pt x="1148" y="440"/>
                  </a:lnTo>
                </a:path>
              </a:pathLst>
            </a:custGeom>
            <a:solidFill>
              <a:srgbClr val="0000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923" name="Freeform 4"/>
            <p:cNvSpPr>
              <a:spLocks/>
            </p:cNvSpPr>
            <p:nvPr/>
          </p:nvSpPr>
          <p:spPr bwMode="auto">
            <a:xfrm>
              <a:off x="1968" y="2253"/>
              <a:ext cx="1248" cy="1264"/>
            </a:xfrm>
            <a:custGeom>
              <a:avLst/>
              <a:gdLst>
                <a:gd name="T0" fmla="*/ 1509 w 1209"/>
                <a:gd name="T1" fmla="*/ 0 h 1227"/>
                <a:gd name="T2" fmla="*/ 1224 w 1209"/>
                <a:gd name="T3" fmla="*/ 52 h 1227"/>
                <a:gd name="T4" fmla="*/ 948 w 1209"/>
                <a:gd name="T5" fmla="*/ 167 h 1227"/>
                <a:gd name="T6" fmla="*/ 728 w 1209"/>
                <a:gd name="T7" fmla="*/ 334 h 1227"/>
                <a:gd name="T8" fmla="*/ 516 w 1209"/>
                <a:gd name="T9" fmla="*/ 529 h 1227"/>
                <a:gd name="T10" fmla="*/ 359 w 1209"/>
                <a:gd name="T11" fmla="*/ 739 h 1227"/>
                <a:gd name="T12" fmla="*/ 224 w 1209"/>
                <a:gd name="T13" fmla="*/ 970 h 1227"/>
                <a:gd name="T14" fmla="*/ 100 w 1209"/>
                <a:gd name="T15" fmla="*/ 1231 h 1227"/>
                <a:gd name="T16" fmla="*/ 0 w 1209"/>
                <a:gd name="T17" fmla="*/ 1509 h 1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9"/>
                <a:gd name="T28" fmla="*/ 0 h 1227"/>
                <a:gd name="T29" fmla="*/ 1209 w 1209"/>
                <a:gd name="T30" fmla="*/ 1227 h 1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9" h="1227">
                  <a:moveTo>
                    <a:pt x="1208" y="0"/>
                  </a:moveTo>
                  <a:lnTo>
                    <a:pt x="979" y="44"/>
                  </a:lnTo>
                  <a:lnTo>
                    <a:pt x="759" y="136"/>
                  </a:lnTo>
                  <a:lnTo>
                    <a:pt x="583" y="272"/>
                  </a:lnTo>
                  <a:lnTo>
                    <a:pt x="413" y="430"/>
                  </a:lnTo>
                  <a:lnTo>
                    <a:pt x="287" y="600"/>
                  </a:lnTo>
                  <a:lnTo>
                    <a:pt x="179" y="788"/>
                  </a:lnTo>
                  <a:lnTo>
                    <a:pt x="79" y="1000"/>
                  </a:lnTo>
                  <a:lnTo>
                    <a:pt x="0" y="1226"/>
                  </a:lnTo>
                </a:path>
              </a:pathLst>
            </a:custGeom>
            <a:noFill/>
            <a:ln w="50800" cap="rnd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24" name="Rectangle 15"/>
            <p:cNvSpPr>
              <a:spLocks noChangeArrowheads="1"/>
            </p:cNvSpPr>
            <p:nvPr/>
          </p:nvSpPr>
          <p:spPr bwMode="auto">
            <a:xfrm>
              <a:off x="2496" y="480"/>
              <a:ext cx="58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>
                  <a:latin typeface="Arial" charset="0"/>
                </a:rPr>
                <a:t>Elastic</a:t>
              </a:r>
            </a:p>
          </p:txBody>
        </p:sp>
      </p:grpSp>
      <p:sp>
        <p:nvSpPr>
          <p:cNvPr id="37900" name="Line 16"/>
          <p:cNvSpPr>
            <a:spLocks noChangeShapeType="1"/>
          </p:cNvSpPr>
          <p:nvPr/>
        </p:nvSpPr>
        <p:spPr bwMode="auto">
          <a:xfrm>
            <a:off x="3074988" y="806450"/>
            <a:ext cx="0" cy="2373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>
            <a:off x="3074988" y="316865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3074988" y="3525838"/>
            <a:ext cx="4173537" cy="2098675"/>
            <a:chOff x="1513" y="2578"/>
            <a:chExt cx="2677" cy="1514"/>
          </a:xfrm>
        </p:grpSpPr>
        <p:sp>
          <p:nvSpPr>
            <p:cNvPr id="37920" name="Line 19"/>
            <p:cNvSpPr>
              <a:spLocks noChangeShapeType="1"/>
            </p:cNvSpPr>
            <p:nvPr/>
          </p:nvSpPr>
          <p:spPr bwMode="auto">
            <a:xfrm>
              <a:off x="1513" y="2578"/>
              <a:ext cx="0" cy="14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921" name="Line 20"/>
            <p:cNvSpPr>
              <a:spLocks noChangeShapeType="1"/>
            </p:cNvSpPr>
            <p:nvPr/>
          </p:nvSpPr>
          <p:spPr bwMode="auto">
            <a:xfrm>
              <a:off x="1522" y="4092"/>
              <a:ext cx="26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7903" name="Rectangle 21"/>
          <p:cNvSpPr>
            <a:spLocks noChangeArrowheads="1"/>
          </p:cNvSpPr>
          <p:nvPr/>
        </p:nvSpPr>
        <p:spPr bwMode="auto">
          <a:xfrm>
            <a:off x="2924175" y="3162300"/>
            <a:ext cx="4678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AU" sz="1500" b="1">
                <a:latin typeface="Arial" charset="0"/>
              </a:rPr>
              <a:t>0   1  2  3  4  5  6  7  8  9  10 11 12 13 14 15 16 17 18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7443788" y="3076575"/>
            <a:ext cx="417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A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048000" y="1143000"/>
            <a:ext cx="4524375" cy="1981200"/>
            <a:chOff x="1920" y="720"/>
            <a:chExt cx="2850" cy="1248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517" y="159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AU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>
              <a:off x="1920" y="720"/>
              <a:ext cx="2544" cy="1248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054600" y="1676400"/>
            <a:ext cx="2860675" cy="3963988"/>
            <a:chOff x="3184" y="1056"/>
            <a:chExt cx="1802" cy="2497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616" y="3267"/>
              <a:ext cx="3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A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TR</a:t>
              </a:r>
            </a:p>
          </p:txBody>
        </p:sp>
        <p:sp>
          <p:nvSpPr>
            <p:cNvPr id="37915" name="Freeform 23"/>
            <p:cNvSpPr>
              <a:spLocks/>
            </p:cNvSpPr>
            <p:nvPr/>
          </p:nvSpPr>
          <p:spPr bwMode="auto">
            <a:xfrm>
              <a:off x="3184" y="1248"/>
              <a:ext cx="1328" cy="724"/>
            </a:xfrm>
            <a:custGeom>
              <a:avLst/>
              <a:gdLst>
                <a:gd name="T0" fmla="*/ 1172 w 1328"/>
                <a:gd name="T1" fmla="*/ 454 h 724"/>
                <a:gd name="T2" fmla="*/ 1218 w 1328"/>
                <a:gd name="T3" fmla="*/ 484 h 724"/>
                <a:gd name="T4" fmla="*/ 1257 w 1328"/>
                <a:gd name="T5" fmla="*/ 520 h 724"/>
                <a:gd name="T6" fmla="*/ 1289 w 1328"/>
                <a:gd name="T7" fmla="*/ 559 h 724"/>
                <a:gd name="T8" fmla="*/ 1311 w 1328"/>
                <a:gd name="T9" fmla="*/ 600 h 724"/>
                <a:gd name="T10" fmla="*/ 1324 w 1328"/>
                <a:gd name="T11" fmla="*/ 639 h 724"/>
                <a:gd name="T12" fmla="*/ 1326 w 1328"/>
                <a:gd name="T13" fmla="*/ 679 h 724"/>
                <a:gd name="T14" fmla="*/ 1318 w 1328"/>
                <a:gd name="T15" fmla="*/ 715 h 724"/>
                <a:gd name="T16" fmla="*/ 1321 w 1328"/>
                <a:gd name="T17" fmla="*/ 709 h 724"/>
                <a:gd name="T18" fmla="*/ 1322 w 1328"/>
                <a:gd name="T19" fmla="*/ 677 h 724"/>
                <a:gd name="T20" fmla="*/ 1316 w 1328"/>
                <a:gd name="T21" fmla="*/ 643 h 724"/>
                <a:gd name="T22" fmla="*/ 1298 w 1328"/>
                <a:gd name="T23" fmla="*/ 610 h 724"/>
                <a:gd name="T24" fmla="*/ 1272 w 1328"/>
                <a:gd name="T25" fmla="*/ 577 h 724"/>
                <a:gd name="T26" fmla="*/ 1238 w 1328"/>
                <a:gd name="T27" fmla="*/ 548 h 724"/>
                <a:gd name="T28" fmla="*/ 1199 w 1328"/>
                <a:gd name="T29" fmla="*/ 526 h 724"/>
                <a:gd name="T30" fmla="*/ 844 w 1328"/>
                <a:gd name="T31" fmla="*/ 351 h 724"/>
                <a:gd name="T32" fmla="*/ 810 w 1328"/>
                <a:gd name="T33" fmla="*/ 325 h 724"/>
                <a:gd name="T34" fmla="*/ 784 w 1328"/>
                <a:gd name="T35" fmla="*/ 297 h 724"/>
                <a:gd name="T36" fmla="*/ 765 w 1328"/>
                <a:gd name="T37" fmla="*/ 265 h 724"/>
                <a:gd name="T38" fmla="*/ 756 w 1328"/>
                <a:gd name="T39" fmla="*/ 234 h 724"/>
                <a:gd name="T40" fmla="*/ 759 w 1328"/>
                <a:gd name="T41" fmla="*/ 205 h 724"/>
                <a:gd name="T42" fmla="*/ 753 w 1328"/>
                <a:gd name="T43" fmla="*/ 202 h 724"/>
                <a:gd name="T44" fmla="*/ 731 w 1328"/>
                <a:gd name="T45" fmla="*/ 222 h 724"/>
                <a:gd name="T46" fmla="*/ 700 w 1328"/>
                <a:gd name="T47" fmla="*/ 234 h 724"/>
                <a:gd name="T48" fmla="*/ 665 w 1328"/>
                <a:gd name="T49" fmla="*/ 238 h 724"/>
                <a:gd name="T50" fmla="*/ 626 w 1328"/>
                <a:gd name="T51" fmla="*/ 235 h 724"/>
                <a:gd name="T52" fmla="*/ 584 w 1328"/>
                <a:gd name="T53" fmla="*/ 224 h 724"/>
                <a:gd name="T54" fmla="*/ 228 w 1328"/>
                <a:gd name="T55" fmla="*/ 50 h 724"/>
                <a:gd name="T56" fmla="*/ 186 w 1328"/>
                <a:gd name="T57" fmla="*/ 34 h 724"/>
                <a:gd name="T58" fmla="*/ 142 w 1328"/>
                <a:gd name="T59" fmla="*/ 25 h 724"/>
                <a:gd name="T60" fmla="*/ 101 w 1328"/>
                <a:gd name="T61" fmla="*/ 24 h 724"/>
                <a:gd name="T62" fmla="*/ 62 w 1328"/>
                <a:gd name="T63" fmla="*/ 30 h 724"/>
                <a:gd name="T64" fmla="*/ 31 w 1328"/>
                <a:gd name="T65" fmla="*/ 45 h 724"/>
                <a:gd name="T66" fmla="*/ 7 w 1328"/>
                <a:gd name="T67" fmla="*/ 66 h 724"/>
                <a:gd name="T68" fmla="*/ 4 w 1328"/>
                <a:gd name="T69" fmla="*/ 72 h 724"/>
                <a:gd name="T70" fmla="*/ 27 w 1328"/>
                <a:gd name="T71" fmla="*/ 43 h 724"/>
                <a:gd name="T72" fmla="*/ 61 w 1328"/>
                <a:gd name="T73" fmla="*/ 22 h 724"/>
                <a:gd name="T74" fmla="*/ 101 w 1328"/>
                <a:gd name="T75" fmla="*/ 8 h 724"/>
                <a:gd name="T76" fmla="*/ 147 w 1328"/>
                <a:gd name="T77" fmla="*/ 0 h 724"/>
                <a:gd name="T78" fmla="*/ 197 w 1328"/>
                <a:gd name="T79" fmla="*/ 1 h 724"/>
                <a:gd name="T80" fmla="*/ 250 w 1328"/>
                <a:gd name="T81" fmla="*/ 11 h 724"/>
                <a:gd name="T82" fmla="*/ 301 w 1328"/>
                <a:gd name="T83" fmla="*/ 27 h 724"/>
                <a:gd name="T84" fmla="*/ 614 w 1328"/>
                <a:gd name="T85" fmla="*/ 178 h 724"/>
                <a:gd name="T86" fmla="*/ 651 w 1328"/>
                <a:gd name="T87" fmla="*/ 193 h 724"/>
                <a:gd name="T88" fmla="*/ 686 w 1328"/>
                <a:gd name="T89" fmla="*/ 198 h 724"/>
                <a:gd name="T90" fmla="*/ 721 w 1328"/>
                <a:gd name="T91" fmla="*/ 196 h 724"/>
                <a:gd name="T92" fmla="*/ 749 w 1328"/>
                <a:gd name="T93" fmla="*/ 186 h 724"/>
                <a:gd name="T94" fmla="*/ 770 w 1328"/>
                <a:gd name="T95" fmla="*/ 168 h 724"/>
                <a:gd name="T96" fmla="*/ 774 w 1328"/>
                <a:gd name="T97" fmla="*/ 169 h 724"/>
                <a:gd name="T98" fmla="*/ 773 w 1328"/>
                <a:gd name="T99" fmla="*/ 196 h 724"/>
                <a:gd name="T100" fmla="*/ 782 w 1328"/>
                <a:gd name="T101" fmla="*/ 226 h 724"/>
                <a:gd name="T102" fmla="*/ 800 w 1328"/>
                <a:gd name="T103" fmla="*/ 253 h 724"/>
                <a:gd name="T104" fmla="*/ 827 w 1328"/>
                <a:gd name="T105" fmla="*/ 278 h 724"/>
                <a:gd name="T106" fmla="*/ 859 w 1328"/>
                <a:gd name="T107" fmla="*/ 298 h 7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8"/>
                <a:gd name="T163" fmla="*/ 0 h 724"/>
                <a:gd name="T164" fmla="*/ 1328 w 1328"/>
                <a:gd name="T165" fmla="*/ 724 h 7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8" h="724">
                  <a:moveTo>
                    <a:pt x="1149" y="440"/>
                  </a:moveTo>
                  <a:lnTo>
                    <a:pt x="1172" y="454"/>
                  </a:lnTo>
                  <a:lnTo>
                    <a:pt x="1196" y="469"/>
                  </a:lnTo>
                  <a:lnTo>
                    <a:pt x="1218" y="484"/>
                  </a:lnTo>
                  <a:lnTo>
                    <a:pt x="1238" y="502"/>
                  </a:lnTo>
                  <a:lnTo>
                    <a:pt x="1257" y="520"/>
                  </a:lnTo>
                  <a:lnTo>
                    <a:pt x="1274" y="539"/>
                  </a:lnTo>
                  <a:lnTo>
                    <a:pt x="1289" y="559"/>
                  </a:lnTo>
                  <a:lnTo>
                    <a:pt x="1301" y="579"/>
                  </a:lnTo>
                  <a:lnTo>
                    <a:pt x="1311" y="600"/>
                  </a:lnTo>
                  <a:lnTo>
                    <a:pt x="1320" y="619"/>
                  </a:lnTo>
                  <a:lnTo>
                    <a:pt x="1324" y="639"/>
                  </a:lnTo>
                  <a:lnTo>
                    <a:pt x="1327" y="659"/>
                  </a:lnTo>
                  <a:lnTo>
                    <a:pt x="1326" y="679"/>
                  </a:lnTo>
                  <a:lnTo>
                    <a:pt x="1324" y="698"/>
                  </a:lnTo>
                  <a:lnTo>
                    <a:pt x="1318" y="715"/>
                  </a:lnTo>
                  <a:lnTo>
                    <a:pt x="1315" y="723"/>
                  </a:lnTo>
                  <a:lnTo>
                    <a:pt x="1321" y="709"/>
                  </a:lnTo>
                  <a:lnTo>
                    <a:pt x="1323" y="694"/>
                  </a:lnTo>
                  <a:lnTo>
                    <a:pt x="1322" y="677"/>
                  </a:lnTo>
                  <a:lnTo>
                    <a:pt x="1321" y="661"/>
                  </a:lnTo>
                  <a:lnTo>
                    <a:pt x="1316" y="643"/>
                  </a:lnTo>
                  <a:lnTo>
                    <a:pt x="1308" y="626"/>
                  </a:lnTo>
                  <a:lnTo>
                    <a:pt x="1298" y="610"/>
                  </a:lnTo>
                  <a:lnTo>
                    <a:pt x="1285" y="593"/>
                  </a:lnTo>
                  <a:lnTo>
                    <a:pt x="1272" y="577"/>
                  </a:lnTo>
                  <a:lnTo>
                    <a:pt x="1255" y="562"/>
                  </a:lnTo>
                  <a:lnTo>
                    <a:pt x="1238" y="548"/>
                  </a:lnTo>
                  <a:lnTo>
                    <a:pt x="1218" y="536"/>
                  </a:lnTo>
                  <a:lnTo>
                    <a:pt x="1199" y="526"/>
                  </a:lnTo>
                  <a:lnTo>
                    <a:pt x="863" y="361"/>
                  </a:lnTo>
                  <a:lnTo>
                    <a:pt x="844" y="351"/>
                  </a:lnTo>
                  <a:lnTo>
                    <a:pt x="826" y="339"/>
                  </a:lnTo>
                  <a:lnTo>
                    <a:pt x="810" y="325"/>
                  </a:lnTo>
                  <a:lnTo>
                    <a:pt x="795" y="312"/>
                  </a:lnTo>
                  <a:lnTo>
                    <a:pt x="784" y="297"/>
                  </a:lnTo>
                  <a:lnTo>
                    <a:pt x="773" y="281"/>
                  </a:lnTo>
                  <a:lnTo>
                    <a:pt x="765" y="265"/>
                  </a:lnTo>
                  <a:lnTo>
                    <a:pt x="759" y="250"/>
                  </a:lnTo>
                  <a:lnTo>
                    <a:pt x="756" y="234"/>
                  </a:lnTo>
                  <a:lnTo>
                    <a:pt x="756" y="219"/>
                  </a:lnTo>
                  <a:lnTo>
                    <a:pt x="759" y="205"/>
                  </a:lnTo>
                  <a:lnTo>
                    <a:pt x="763" y="191"/>
                  </a:lnTo>
                  <a:lnTo>
                    <a:pt x="753" y="202"/>
                  </a:lnTo>
                  <a:lnTo>
                    <a:pt x="743" y="213"/>
                  </a:lnTo>
                  <a:lnTo>
                    <a:pt x="731" y="222"/>
                  </a:lnTo>
                  <a:lnTo>
                    <a:pt x="717" y="229"/>
                  </a:lnTo>
                  <a:lnTo>
                    <a:pt x="700" y="234"/>
                  </a:lnTo>
                  <a:lnTo>
                    <a:pt x="683" y="237"/>
                  </a:lnTo>
                  <a:lnTo>
                    <a:pt x="665" y="238"/>
                  </a:lnTo>
                  <a:lnTo>
                    <a:pt x="645" y="238"/>
                  </a:lnTo>
                  <a:lnTo>
                    <a:pt x="626" y="235"/>
                  </a:lnTo>
                  <a:lnTo>
                    <a:pt x="605" y="230"/>
                  </a:lnTo>
                  <a:lnTo>
                    <a:pt x="584" y="224"/>
                  </a:lnTo>
                  <a:lnTo>
                    <a:pt x="565" y="215"/>
                  </a:lnTo>
                  <a:lnTo>
                    <a:pt x="228" y="50"/>
                  </a:lnTo>
                  <a:lnTo>
                    <a:pt x="208" y="42"/>
                  </a:lnTo>
                  <a:lnTo>
                    <a:pt x="186" y="34"/>
                  </a:lnTo>
                  <a:lnTo>
                    <a:pt x="164" y="28"/>
                  </a:lnTo>
                  <a:lnTo>
                    <a:pt x="142" y="25"/>
                  </a:lnTo>
                  <a:lnTo>
                    <a:pt x="122" y="24"/>
                  </a:lnTo>
                  <a:lnTo>
                    <a:pt x="101" y="24"/>
                  </a:lnTo>
                  <a:lnTo>
                    <a:pt x="81" y="26"/>
                  </a:lnTo>
                  <a:lnTo>
                    <a:pt x="62" y="30"/>
                  </a:lnTo>
                  <a:lnTo>
                    <a:pt x="46" y="37"/>
                  </a:lnTo>
                  <a:lnTo>
                    <a:pt x="31" y="45"/>
                  </a:lnTo>
                  <a:lnTo>
                    <a:pt x="17" y="55"/>
                  </a:lnTo>
                  <a:lnTo>
                    <a:pt x="7" y="66"/>
                  </a:lnTo>
                  <a:lnTo>
                    <a:pt x="0" y="79"/>
                  </a:lnTo>
                  <a:lnTo>
                    <a:pt x="4" y="72"/>
                  </a:lnTo>
                  <a:lnTo>
                    <a:pt x="13" y="57"/>
                  </a:lnTo>
                  <a:lnTo>
                    <a:pt x="27" y="43"/>
                  </a:lnTo>
                  <a:lnTo>
                    <a:pt x="44" y="31"/>
                  </a:lnTo>
                  <a:lnTo>
                    <a:pt x="61" y="22"/>
                  </a:lnTo>
                  <a:lnTo>
                    <a:pt x="80" y="13"/>
                  </a:lnTo>
                  <a:lnTo>
                    <a:pt x="101" y="8"/>
                  </a:lnTo>
                  <a:lnTo>
                    <a:pt x="124" y="3"/>
                  </a:lnTo>
                  <a:lnTo>
                    <a:pt x="147" y="0"/>
                  </a:lnTo>
                  <a:lnTo>
                    <a:pt x="172" y="0"/>
                  </a:lnTo>
                  <a:lnTo>
                    <a:pt x="197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6" y="18"/>
                  </a:lnTo>
                  <a:lnTo>
                    <a:pt x="301" y="27"/>
                  </a:lnTo>
                  <a:lnTo>
                    <a:pt x="328" y="39"/>
                  </a:lnTo>
                  <a:lnTo>
                    <a:pt x="614" y="178"/>
                  </a:lnTo>
                  <a:lnTo>
                    <a:pt x="633" y="186"/>
                  </a:lnTo>
                  <a:lnTo>
                    <a:pt x="651" y="193"/>
                  </a:lnTo>
                  <a:lnTo>
                    <a:pt x="668" y="196"/>
                  </a:lnTo>
                  <a:lnTo>
                    <a:pt x="686" y="198"/>
                  </a:lnTo>
                  <a:lnTo>
                    <a:pt x="704" y="198"/>
                  </a:lnTo>
                  <a:lnTo>
                    <a:pt x="721" y="196"/>
                  </a:lnTo>
                  <a:lnTo>
                    <a:pt x="734" y="191"/>
                  </a:lnTo>
                  <a:lnTo>
                    <a:pt x="749" y="186"/>
                  </a:lnTo>
                  <a:lnTo>
                    <a:pt x="760" y="178"/>
                  </a:lnTo>
                  <a:lnTo>
                    <a:pt x="770" y="168"/>
                  </a:lnTo>
                  <a:lnTo>
                    <a:pt x="778" y="157"/>
                  </a:lnTo>
                  <a:lnTo>
                    <a:pt x="774" y="169"/>
                  </a:lnTo>
                  <a:lnTo>
                    <a:pt x="772" y="182"/>
                  </a:lnTo>
                  <a:lnTo>
                    <a:pt x="773" y="196"/>
                  </a:lnTo>
                  <a:lnTo>
                    <a:pt x="776" y="210"/>
                  </a:lnTo>
                  <a:lnTo>
                    <a:pt x="782" y="226"/>
                  </a:lnTo>
                  <a:lnTo>
                    <a:pt x="790" y="240"/>
                  </a:lnTo>
                  <a:lnTo>
                    <a:pt x="800" y="253"/>
                  </a:lnTo>
                  <a:lnTo>
                    <a:pt x="812" y="267"/>
                  </a:lnTo>
                  <a:lnTo>
                    <a:pt x="827" y="278"/>
                  </a:lnTo>
                  <a:lnTo>
                    <a:pt x="842" y="289"/>
                  </a:lnTo>
                  <a:lnTo>
                    <a:pt x="859" y="298"/>
                  </a:lnTo>
                  <a:lnTo>
                    <a:pt x="1149" y="44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916" name="Rectangle 25"/>
            <p:cNvSpPr>
              <a:spLocks noChangeArrowheads="1"/>
            </p:cNvSpPr>
            <p:nvPr/>
          </p:nvSpPr>
          <p:spPr bwMode="auto">
            <a:xfrm>
              <a:off x="3840" y="1056"/>
              <a:ext cx="7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>
                  <a:latin typeface="Arial" charset="0"/>
                </a:rPr>
                <a:t>Inelastic</a:t>
              </a:r>
            </a:p>
          </p:txBody>
        </p:sp>
        <p:sp>
          <p:nvSpPr>
            <p:cNvPr id="37917" name="Freeform 26"/>
            <p:cNvSpPr>
              <a:spLocks/>
            </p:cNvSpPr>
            <p:nvPr/>
          </p:nvSpPr>
          <p:spPr bwMode="auto">
            <a:xfrm>
              <a:off x="3216" y="2253"/>
              <a:ext cx="1296" cy="1228"/>
            </a:xfrm>
            <a:custGeom>
              <a:avLst/>
              <a:gdLst>
                <a:gd name="T0" fmla="*/ 0 w 1428"/>
                <a:gd name="T1" fmla="*/ 0 h 1228"/>
                <a:gd name="T2" fmla="*/ 141 w 1428"/>
                <a:gd name="T3" fmla="*/ 47 h 1228"/>
                <a:gd name="T4" fmla="*/ 267 w 1428"/>
                <a:gd name="T5" fmla="*/ 155 h 1228"/>
                <a:gd name="T6" fmla="*/ 377 w 1428"/>
                <a:gd name="T7" fmla="*/ 297 h 1228"/>
                <a:gd name="T8" fmla="*/ 486 w 1428"/>
                <a:gd name="T9" fmla="*/ 481 h 1228"/>
                <a:gd name="T10" fmla="*/ 562 w 1428"/>
                <a:gd name="T11" fmla="*/ 641 h 1228"/>
                <a:gd name="T12" fmla="*/ 634 w 1428"/>
                <a:gd name="T13" fmla="*/ 837 h 1228"/>
                <a:gd name="T14" fmla="*/ 691 w 1428"/>
                <a:gd name="T15" fmla="*/ 1045 h 1228"/>
                <a:gd name="T16" fmla="*/ 723 w 1428"/>
                <a:gd name="T17" fmla="*/ 1227 h 1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8"/>
                <a:gd name="T28" fmla="*/ 0 h 1228"/>
                <a:gd name="T29" fmla="*/ 1428 w 1428"/>
                <a:gd name="T30" fmla="*/ 1228 h 1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8" h="1228">
                  <a:moveTo>
                    <a:pt x="0" y="0"/>
                  </a:moveTo>
                  <a:lnTo>
                    <a:pt x="277" y="47"/>
                  </a:lnTo>
                  <a:lnTo>
                    <a:pt x="526" y="155"/>
                  </a:lnTo>
                  <a:lnTo>
                    <a:pt x="741" y="297"/>
                  </a:lnTo>
                  <a:lnTo>
                    <a:pt x="956" y="481"/>
                  </a:lnTo>
                  <a:lnTo>
                    <a:pt x="1106" y="641"/>
                  </a:lnTo>
                  <a:lnTo>
                    <a:pt x="1250" y="837"/>
                  </a:lnTo>
                  <a:lnTo>
                    <a:pt x="1361" y="1045"/>
                  </a:lnTo>
                  <a:lnTo>
                    <a:pt x="1427" y="1227"/>
                  </a:lnTo>
                </a:path>
              </a:pathLst>
            </a:custGeom>
            <a:noFill/>
            <a:ln w="50800" cap="rnd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154363" y="685800"/>
            <a:ext cx="4602162" cy="4953000"/>
            <a:chOff x="1987" y="432"/>
            <a:chExt cx="2899" cy="3120"/>
          </a:xfrm>
        </p:grpSpPr>
        <p:sp>
          <p:nvSpPr>
            <p:cNvPr id="37909" name="Line 27"/>
            <p:cNvSpPr>
              <a:spLocks noChangeShapeType="1"/>
            </p:cNvSpPr>
            <p:nvPr/>
          </p:nvSpPr>
          <p:spPr bwMode="auto">
            <a:xfrm flipH="1">
              <a:off x="3216" y="768"/>
              <a:ext cx="480" cy="48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3672" y="578"/>
              <a:ext cx="121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AU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Unit Elasticity</a:t>
              </a:r>
            </a:p>
          </p:txBody>
        </p:sp>
        <p:sp>
          <p:nvSpPr>
            <p:cNvPr id="37911" name="Line 29"/>
            <p:cNvSpPr>
              <a:spLocks noChangeShapeType="1"/>
            </p:cNvSpPr>
            <p:nvPr/>
          </p:nvSpPr>
          <p:spPr bwMode="auto">
            <a:xfrm flipH="1">
              <a:off x="3216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912" name="Line 30"/>
            <p:cNvSpPr>
              <a:spLocks noChangeShapeType="1"/>
            </p:cNvSpPr>
            <p:nvPr/>
          </p:nvSpPr>
          <p:spPr bwMode="auto">
            <a:xfrm>
              <a:off x="1987" y="2256"/>
              <a:ext cx="1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913" name="Line 31"/>
            <p:cNvSpPr>
              <a:spLocks noChangeShapeType="1"/>
            </p:cNvSpPr>
            <p:nvPr/>
          </p:nvSpPr>
          <p:spPr bwMode="auto">
            <a:xfrm>
              <a:off x="3216" y="432"/>
              <a:ext cx="0" cy="312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8526527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486559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A6FB4A-6E52-439A-9688-3159A9765FD3}" type="slidenum">
              <a:rPr lang="en-US">
                <a:solidFill>
                  <a:srgbClr val="777777"/>
                </a:solidFill>
              </a:rPr>
              <a:pPr algn="r" eaLnBrk="1" hangingPunct="1"/>
              <a:t>32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Profit-Maximization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9725" y="1755775"/>
            <a:ext cx="3082925" cy="4370388"/>
          </a:xfrm>
        </p:spPr>
        <p:txBody>
          <a:bodyPr/>
          <a:lstStyle/>
          <a:p>
            <a:pPr marL="404813" indent="-404813"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sz="2500" b="1" dirty="0">
                <a:solidFill>
                  <a:srgbClr val="339966"/>
                </a:solidFill>
              </a:rPr>
              <a:t>1.	</a:t>
            </a:r>
            <a:r>
              <a:rPr lang="en-US" sz="2600" dirty="0"/>
              <a:t>The profit-maximizing </a:t>
            </a:r>
            <a:r>
              <a:rPr lang="en-US" sz="2600" b="1" i="1" dirty="0"/>
              <a:t>Q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is </a:t>
            </a:r>
            <a:r>
              <a:rPr lang="tr-TR" sz="2600" dirty="0" err="1"/>
              <a:t>where</a:t>
            </a:r>
            <a:br>
              <a:rPr lang="en-US" sz="2600" dirty="0"/>
            </a:br>
            <a:r>
              <a:rPr lang="en-US" sz="2600" i="1" dirty="0"/>
              <a:t>MR</a:t>
            </a:r>
            <a:r>
              <a:rPr lang="en-US" sz="2600" dirty="0"/>
              <a:t> = </a:t>
            </a:r>
            <a:r>
              <a:rPr lang="en-US" sz="2600" i="1" dirty="0"/>
              <a:t>MC</a:t>
            </a:r>
            <a:r>
              <a:rPr lang="en-US" sz="2600" dirty="0"/>
              <a:t>.</a:t>
            </a:r>
          </a:p>
          <a:p>
            <a:pPr marL="404813" indent="-404813"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sz="2500" b="1" dirty="0">
                <a:solidFill>
                  <a:srgbClr val="339966"/>
                </a:solidFill>
              </a:rPr>
              <a:t>2.	</a:t>
            </a:r>
            <a:r>
              <a:rPr lang="en-US" sz="2600" dirty="0"/>
              <a:t>Find </a:t>
            </a:r>
            <a:r>
              <a:rPr lang="en-US" sz="2600" b="1" i="1" dirty="0"/>
              <a:t>P</a:t>
            </a:r>
            <a:r>
              <a:rPr lang="en-US" sz="2600" dirty="0"/>
              <a:t>  from </a:t>
            </a:r>
            <a:br>
              <a:rPr lang="en-US" sz="2600" dirty="0"/>
            </a:br>
            <a:r>
              <a:rPr lang="en-US" sz="2600" dirty="0"/>
              <a:t>the demand curve at this </a:t>
            </a:r>
            <a:r>
              <a:rPr lang="en-US" sz="2600" b="1" i="1" dirty="0"/>
              <a:t>Q</a:t>
            </a:r>
            <a:r>
              <a:rPr lang="en-US" sz="2600" dirty="0"/>
              <a:t>. </a:t>
            </a: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3195638" y="1465263"/>
            <a:ext cx="5451475" cy="4178300"/>
            <a:chOff x="1579" y="1014"/>
            <a:chExt cx="3434" cy="2632"/>
          </a:xfrm>
        </p:grpSpPr>
        <p:grpSp>
          <p:nvGrpSpPr>
            <p:cNvPr id="15389" name="Group 4"/>
            <p:cNvGrpSpPr>
              <a:grpSpLocks/>
            </p:cNvGrpSpPr>
            <p:nvPr/>
          </p:nvGrpSpPr>
          <p:grpSpPr bwMode="auto">
            <a:xfrm>
              <a:off x="2591" y="1080"/>
              <a:ext cx="2262" cy="2284"/>
              <a:chOff x="1489" y="785"/>
              <a:chExt cx="3650" cy="2492"/>
            </a:xfrm>
          </p:grpSpPr>
          <p:sp>
            <p:nvSpPr>
              <p:cNvPr id="15392" name="Line 5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93" name="Line 6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390" name="Text Box 7"/>
            <p:cNvSpPr txBox="1">
              <a:spLocks noChangeArrowheads="1"/>
            </p:cNvSpPr>
            <p:nvPr/>
          </p:nvSpPr>
          <p:spPr bwMode="auto">
            <a:xfrm>
              <a:off x="4232" y="3416"/>
              <a:ext cx="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Quantity</a:t>
              </a:r>
            </a:p>
          </p:txBody>
        </p:sp>
        <p:sp>
          <p:nvSpPr>
            <p:cNvPr id="15391" name="Text Box 8"/>
            <p:cNvSpPr txBox="1">
              <a:spLocks noChangeArrowheads="1"/>
            </p:cNvSpPr>
            <p:nvPr/>
          </p:nvSpPr>
          <p:spPr bwMode="auto">
            <a:xfrm>
              <a:off x="1579" y="1014"/>
              <a:ext cx="100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Costs and Revenue</a:t>
              </a:r>
            </a:p>
          </p:txBody>
        </p:sp>
      </p:grpSp>
      <p:grpSp>
        <p:nvGrpSpPr>
          <p:cNvPr id="15367" name="Group 29"/>
          <p:cNvGrpSpPr>
            <a:grpSpLocks/>
          </p:cNvGrpSpPr>
          <p:nvPr/>
        </p:nvGrpSpPr>
        <p:grpSpPr bwMode="auto">
          <a:xfrm>
            <a:off x="4810125" y="1922463"/>
            <a:ext cx="2600325" cy="3024187"/>
            <a:chOff x="2596" y="1302"/>
            <a:chExt cx="1638" cy="1905"/>
          </a:xfrm>
        </p:grpSpPr>
        <p:sp>
          <p:nvSpPr>
            <p:cNvPr id="15387" name="Line 14"/>
            <p:cNvSpPr>
              <a:spLocks noChangeShapeType="1"/>
            </p:cNvSpPr>
            <p:nvPr/>
          </p:nvSpPr>
          <p:spPr bwMode="auto">
            <a:xfrm>
              <a:off x="2596" y="1302"/>
              <a:ext cx="1299" cy="17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88" name="Text Box 22"/>
            <p:cNvSpPr txBox="1">
              <a:spLocks noChangeArrowheads="1"/>
            </p:cNvSpPr>
            <p:nvPr/>
          </p:nvSpPr>
          <p:spPr bwMode="auto">
            <a:xfrm>
              <a:off x="3860" y="2977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MR</a:t>
              </a:r>
            </a:p>
          </p:txBody>
        </p:sp>
      </p:grpSp>
      <p:grpSp>
        <p:nvGrpSpPr>
          <p:cNvPr id="15368" name="Group 28"/>
          <p:cNvGrpSpPr>
            <a:grpSpLocks/>
          </p:cNvGrpSpPr>
          <p:nvPr/>
        </p:nvGrpSpPr>
        <p:grpSpPr bwMode="auto">
          <a:xfrm>
            <a:off x="4799013" y="1906588"/>
            <a:ext cx="3595687" cy="2457450"/>
            <a:chOff x="2589" y="1292"/>
            <a:chExt cx="2265" cy="1548"/>
          </a:xfrm>
        </p:grpSpPr>
        <p:sp>
          <p:nvSpPr>
            <p:cNvPr id="15385" name="Line 18"/>
            <p:cNvSpPr>
              <a:spLocks noChangeShapeType="1"/>
            </p:cNvSpPr>
            <p:nvPr/>
          </p:nvSpPr>
          <p:spPr bwMode="auto">
            <a:xfrm>
              <a:off x="2589" y="1292"/>
              <a:ext cx="2055" cy="1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86" name="Text Box 19"/>
            <p:cNvSpPr txBox="1">
              <a:spLocks noChangeArrowheads="1"/>
            </p:cNvSpPr>
            <p:nvPr/>
          </p:nvSpPr>
          <p:spPr bwMode="auto">
            <a:xfrm>
              <a:off x="4580" y="2610"/>
              <a:ext cx="2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D</a:t>
              </a:r>
            </a:p>
          </p:txBody>
        </p:sp>
      </p:grpSp>
      <p:grpSp>
        <p:nvGrpSpPr>
          <p:cNvPr id="15369" name="Group 30"/>
          <p:cNvGrpSpPr>
            <a:grpSpLocks/>
          </p:cNvGrpSpPr>
          <p:nvPr/>
        </p:nvGrpSpPr>
        <p:grpSpPr bwMode="auto">
          <a:xfrm>
            <a:off x="5114925" y="1865313"/>
            <a:ext cx="2722563" cy="3014662"/>
            <a:chOff x="2788" y="1266"/>
            <a:chExt cx="1715" cy="1899"/>
          </a:xfrm>
        </p:grpSpPr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V="1">
              <a:off x="2788" y="1479"/>
              <a:ext cx="1409" cy="168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4129" y="1266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MC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424363" y="5646738"/>
            <a:ext cx="3452812" cy="671512"/>
            <a:chOff x="2787" y="3557"/>
            <a:chExt cx="2175" cy="423"/>
          </a:xfrm>
        </p:grpSpPr>
        <p:sp>
          <p:nvSpPr>
            <p:cNvPr id="15381" name="Rectangle 48"/>
            <p:cNvSpPr>
              <a:spLocks noChangeArrowheads="1"/>
            </p:cNvSpPr>
            <p:nvPr/>
          </p:nvSpPr>
          <p:spPr bwMode="auto">
            <a:xfrm>
              <a:off x="2787" y="3692"/>
              <a:ext cx="2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charset="0"/>
                </a:rPr>
                <a:t>Profit-maximizing output</a:t>
              </a:r>
            </a:p>
          </p:txBody>
        </p:sp>
        <p:sp>
          <p:nvSpPr>
            <p:cNvPr id="15382" name="AutoShape 49"/>
            <p:cNvSpPr>
              <a:spLocks/>
            </p:cNvSpPr>
            <p:nvPr/>
          </p:nvSpPr>
          <p:spPr bwMode="auto">
            <a:xfrm rot="5400000">
              <a:off x="3767" y="2622"/>
              <a:ext cx="228" cy="2097"/>
            </a:xfrm>
            <a:prstGeom prst="leftBrace">
              <a:avLst>
                <a:gd name="adj1" fmla="val 58378"/>
                <a:gd name="adj2" fmla="val 50000"/>
              </a:avLst>
            </a:prstGeom>
            <a:noFill/>
            <a:ln w="127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360863" y="2552700"/>
            <a:ext cx="1843087" cy="1127125"/>
            <a:chOff x="2747" y="1608"/>
            <a:chExt cx="1161" cy="710"/>
          </a:xfrm>
        </p:grpSpPr>
        <p:grpSp>
          <p:nvGrpSpPr>
            <p:cNvPr id="15376" name="Group 36"/>
            <p:cNvGrpSpPr>
              <a:grpSpLocks/>
            </p:cNvGrpSpPr>
            <p:nvPr/>
          </p:nvGrpSpPr>
          <p:grpSpPr bwMode="auto">
            <a:xfrm>
              <a:off x="3024" y="1756"/>
              <a:ext cx="840" cy="562"/>
              <a:chOff x="357" y="2450"/>
              <a:chExt cx="795" cy="646"/>
            </a:xfrm>
          </p:grpSpPr>
          <p:sp>
            <p:nvSpPr>
              <p:cNvPr id="15379" name="Line 3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80" name="Line 3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377" name="Oval 35"/>
            <p:cNvSpPr>
              <a:spLocks noChangeAspect="1" noChangeArrowheads="1"/>
            </p:cNvSpPr>
            <p:nvPr/>
          </p:nvSpPr>
          <p:spPr bwMode="auto">
            <a:xfrm>
              <a:off x="3822" y="1712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15378" name="Text Box 45"/>
            <p:cNvSpPr txBox="1">
              <a:spLocks noChangeArrowheads="1"/>
            </p:cNvSpPr>
            <p:nvPr/>
          </p:nvSpPr>
          <p:spPr bwMode="auto">
            <a:xfrm>
              <a:off x="2747" y="1608"/>
              <a:ext cx="25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P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875338" y="3598863"/>
            <a:ext cx="517525" cy="2070100"/>
            <a:chOff x="3701" y="2267"/>
            <a:chExt cx="326" cy="1304"/>
          </a:xfrm>
        </p:grpSpPr>
        <p:sp>
          <p:nvSpPr>
            <p:cNvPr id="15373" name="Line 32"/>
            <p:cNvSpPr>
              <a:spLocks noChangeShapeType="1"/>
            </p:cNvSpPr>
            <p:nvPr/>
          </p:nvSpPr>
          <p:spPr bwMode="auto">
            <a:xfrm>
              <a:off x="3865" y="2310"/>
              <a:ext cx="0" cy="9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74" name="Oval 33"/>
            <p:cNvSpPr>
              <a:spLocks noChangeAspect="1" noChangeArrowheads="1"/>
            </p:cNvSpPr>
            <p:nvPr/>
          </p:nvSpPr>
          <p:spPr bwMode="auto">
            <a:xfrm>
              <a:off x="3822" y="2267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15375" name="Text Box 34"/>
            <p:cNvSpPr txBox="1">
              <a:spLocks noChangeArrowheads="1"/>
            </p:cNvSpPr>
            <p:nvPr/>
          </p:nvSpPr>
          <p:spPr bwMode="auto">
            <a:xfrm>
              <a:off x="3701" y="3273"/>
              <a:ext cx="3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263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38788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EBE711-3222-4FC7-A08E-14DFFF7BD592}" type="slidenum">
              <a:rPr lang="en-US">
                <a:solidFill>
                  <a:srgbClr val="777777"/>
                </a:solidFill>
              </a:rPr>
              <a:pPr algn="r" eaLnBrk="1" hangingPunct="1"/>
              <a:t>33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803775" y="2790825"/>
            <a:ext cx="1325563" cy="5095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cs typeface="Arial" charset="0"/>
            </a:endParaRPr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4800600" y="2787650"/>
            <a:ext cx="1333500" cy="892175"/>
            <a:chOff x="357" y="2450"/>
            <a:chExt cx="795" cy="646"/>
          </a:xfrm>
        </p:grpSpPr>
        <p:sp>
          <p:nvSpPr>
            <p:cNvPr id="16420" name="Line 4"/>
            <p:cNvSpPr>
              <a:spLocks noChangeShapeType="1"/>
            </p:cNvSpPr>
            <p:nvPr/>
          </p:nvSpPr>
          <p:spPr bwMode="auto">
            <a:xfrm>
              <a:off x="357" y="2450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21" name="Line 5"/>
            <p:cNvSpPr>
              <a:spLocks noChangeShapeType="1"/>
            </p:cNvSpPr>
            <p:nvPr/>
          </p:nvSpPr>
          <p:spPr bwMode="auto">
            <a:xfrm>
              <a:off x="1152" y="2451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Monopolist’s Profit</a:t>
            </a:r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89213"/>
            <a:ext cx="2889250" cy="25273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/>
              <a:t>As with a competitive firm, </a:t>
            </a:r>
            <a:br>
              <a:rPr lang="en-US" sz="2600"/>
            </a:br>
            <a:r>
              <a:rPr lang="en-US" sz="2600"/>
              <a:t>the monopolist’s </a:t>
            </a:r>
            <a:br>
              <a:rPr lang="en-US" sz="2600"/>
            </a:br>
            <a:r>
              <a:rPr lang="en-US" sz="2600"/>
              <a:t>profit equals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/>
              <a:t>  (</a:t>
            </a:r>
            <a:r>
              <a:rPr lang="en-US" sz="2600" b="1" i="1"/>
              <a:t>P</a:t>
            </a:r>
            <a:r>
              <a:rPr lang="en-US" sz="2600"/>
              <a:t> – </a:t>
            </a:r>
            <a:r>
              <a:rPr lang="en-US" sz="2600" b="1" i="1"/>
              <a:t>ATC</a:t>
            </a:r>
            <a:r>
              <a:rPr lang="en-US" sz="2600"/>
              <a:t>) x </a:t>
            </a:r>
            <a:r>
              <a:rPr lang="en-US" sz="2600" b="1" i="1"/>
              <a:t>Q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195638" y="1465263"/>
            <a:ext cx="5451475" cy="4178300"/>
            <a:chOff x="1579" y="1014"/>
            <a:chExt cx="3434" cy="2632"/>
          </a:xfrm>
        </p:grpSpPr>
        <p:grpSp>
          <p:nvGrpSpPr>
            <p:cNvPr id="16415" name="Group 9"/>
            <p:cNvGrpSpPr>
              <a:grpSpLocks/>
            </p:cNvGrpSpPr>
            <p:nvPr/>
          </p:nvGrpSpPr>
          <p:grpSpPr bwMode="auto">
            <a:xfrm>
              <a:off x="2591" y="1080"/>
              <a:ext cx="2262" cy="2284"/>
              <a:chOff x="1489" y="785"/>
              <a:chExt cx="3650" cy="2492"/>
            </a:xfrm>
          </p:grpSpPr>
          <p:sp>
            <p:nvSpPr>
              <p:cNvPr id="16418" name="Line 10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19" name="Line 11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416" name="Text Box 12"/>
            <p:cNvSpPr txBox="1">
              <a:spLocks noChangeArrowheads="1"/>
            </p:cNvSpPr>
            <p:nvPr/>
          </p:nvSpPr>
          <p:spPr bwMode="auto">
            <a:xfrm>
              <a:off x="4232" y="3416"/>
              <a:ext cx="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Quantity</a:t>
              </a:r>
            </a:p>
          </p:txBody>
        </p:sp>
        <p:sp>
          <p:nvSpPr>
            <p:cNvPr id="16417" name="Text Box 13"/>
            <p:cNvSpPr txBox="1">
              <a:spLocks noChangeArrowheads="1"/>
            </p:cNvSpPr>
            <p:nvPr/>
          </p:nvSpPr>
          <p:spPr bwMode="auto">
            <a:xfrm>
              <a:off x="1579" y="1014"/>
              <a:ext cx="100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Costs and Revenue</a:t>
              </a:r>
            </a:p>
          </p:txBody>
        </p:sp>
      </p:grpSp>
      <p:grpSp>
        <p:nvGrpSpPr>
          <p:cNvPr id="16393" name="Group 14"/>
          <p:cNvGrpSpPr>
            <a:grpSpLocks/>
          </p:cNvGrpSpPr>
          <p:nvPr/>
        </p:nvGrpSpPr>
        <p:grpSpPr bwMode="auto">
          <a:xfrm>
            <a:off x="4889500" y="1808163"/>
            <a:ext cx="3179763" cy="1516062"/>
            <a:chOff x="2646" y="1230"/>
            <a:chExt cx="2003" cy="955"/>
          </a:xfrm>
        </p:grpSpPr>
        <p:sp>
          <p:nvSpPr>
            <p:cNvPr id="16413" name="Arc 15"/>
            <p:cNvSpPr>
              <a:spLocks/>
            </p:cNvSpPr>
            <p:nvPr/>
          </p:nvSpPr>
          <p:spPr bwMode="auto">
            <a:xfrm flipH="1" flipV="1">
              <a:off x="2646" y="1230"/>
              <a:ext cx="1537" cy="955"/>
            </a:xfrm>
            <a:custGeom>
              <a:avLst/>
              <a:gdLst>
                <a:gd name="T0" fmla="*/ 0 w 31233"/>
                <a:gd name="T1" fmla="*/ 0 h 21600"/>
                <a:gd name="T2" fmla="*/ 0 w 31233"/>
                <a:gd name="T3" fmla="*/ 0 h 21600"/>
                <a:gd name="T4" fmla="*/ 0 w 31233"/>
                <a:gd name="T5" fmla="*/ 0 h 21600"/>
                <a:gd name="T6" fmla="*/ 0 60000 65536"/>
                <a:gd name="T7" fmla="*/ 0 60000 65536"/>
                <a:gd name="T8" fmla="*/ 0 60000 65536"/>
                <a:gd name="T9" fmla="*/ 0 w 31233"/>
                <a:gd name="T10" fmla="*/ 0 h 21600"/>
                <a:gd name="T11" fmla="*/ 31233 w 312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3" h="21600" fill="none" extrusionOk="0">
                  <a:moveTo>
                    <a:pt x="-1" y="3618"/>
                  </a:moveTo>
                  <a:cubicBezTo>
                    <a:pt x="3545" y="1259"/>
                    <a:pt x="7709" y="-1"/>
                    <a:pt x="11968" y="0"/>
                  </a:cubicBezTo>
                  <a:cubicBezTo>
                    <a:pt x="20105" y="0"/>
                    <a:pt x="27552" y="4573"/>
                    <a:pt x="31233" y="11831"/>
                  </a:cubicBezTo>
                </a:path>
                <a:path w="31233" h="21600" stroke="0" extrusionOk="0">
                  <a:moveTo>
                    <a:pt x="-1" y="3618"/>
                  </a:moveTo>
                  <a:cubicBezTo>
                    <a:pt x="3545" y="1259"/>
                    <a:pt x="7709" y="-1"/>
                    <a:pt x="11968" y="0"/>
                  </a:cubicBezTo>
                  <a:cubicBezTo>
                    <a:pt x="20105" y="0"/>
                    <a:pt x="27552" y="4573"/>
                    <a:pt x="31233" y="11831"/>
                  </a:cubicBezTo>
                  <a:lnTo>
                    <a:pt x="11968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16414" name="Text Box 16"/>
            <p:cNvSpPr txBox="1">
              <a:spLocks noChangeArrowheads="1"/>
            </p:cNvSpPr>
            <p:nvPr/>
          </p:nvSpPr>
          <p:spPr bwMode="auto">
            <a:xfrm>
              <a:off x="4184" y="1868"/>
              <a:ext cx="46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ATC</a:t>
              </a:r>
            </a:p>
          </p:txBody>
        </p:sp>
      </p:grpSp>
      <p:grpSp>
        <p:nvGrpSpPr>
          <p:cNvPr id="16394" name="Group 17"/>
          <p:cNvGrpSpPr>
            <a:grpSpLocks/>
          </p:cNvGrpSpPr>
          <p:nvPr/>
        </p:nvGrpSpPr>
        <p:grpSpPr bwMode="auto">
          <a:xfrm>
            <a:off x="4799013" y="1906588"/>
            <a:ext cx="3595687" cy="2457450"/>
            <a:chOff x="2589" y="1292"/>
            <a:chExt cx="2265" cy="1548"/>
          </a:xfrm>
        </p:grpSpPr>
        <p:sp>
          <p:nvSpPr>
            <p:cNvPr id="16411" name="Line 18"/>
            <p:cNvSpPr>
              <a:spLocks noChangeShapeType="1"/>
            </p:cNvSpPr>
            <p:nvPr/>
          </p:nvSpPr>
          <p:spPr bwMode="auto">
            <a:xfrm>
              <a:off x="2589" y="1292"/>
              <a:ext cx="2055" cy="1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12" name="Text Box 19"/>
            <p:cNvSpPr txBox="1">
              <a:spLocks noChangeArrowheads="1"/>
            </p:cNvSpPr>
            <p:nvPr/>
          </p:nvSpPr>
          <p:spPr bwMode="auto">
            <a:xfrm>
              <a:off x="4580" y="2610"/>
              <a:ext cx="2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D</a:t>
              </a:r>
            </a:p>
          </p:txBody>
        </p:sp>
      </p:grpSp>
      <p:grpSp>
        <p:nvGrpSpPr>
          <p:cNvPr id="16395" name="Group 20"/>
          <p:cNvGrpSpPr>
            <a:grpSpLocks/>
          </p:cNvGrpSpPr>
          <p:nvPr/>
        </p:nvGrpSpPr>
        <p:grpSpPr bwMode="auto">
          <a:xfrm>
            <a:off x="4810125" y="1922463"/>
            <a:ext cx="2600325" cy="3024187"/>
            <a:chOff x="2596" y="1302"/>
            <a:chExt cx="1638" cy="1905"/>
          </a:xfrm>
        </p:grpSpPr>
        <p:sp>
          <p:nvSpPr>
            <p:cNvPr id="16409" name="Line 21"/>
            <p:cNvSpPr>
              <a:spLocks noChangeShapeType="1"/>
            </p:cNvSpPr>
            <p:nvPr/>
          </p:nvSpPr>
          <p:spPr bwMode="auto">
            <a:xfrm>
              <a:off x="2596" y="1302"/>
              <a:ext cx="1299" cy="17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10" name="Text Box 22"/>
            <p:cNvSpPr txBox="1">
              <a:spLocks noChangeArrowheads="1"/>
            </p:cNvSpPr>
            <p:nvPr/>
          </p:nvSpPr>
          <p:spPr bwMode="auto">
            <a:xfrm>
              <a:off x="3860" y="2977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MR</a:t>
              </a:r>
            </a:p>
          </p:txBody>
        </p:sp>
      </p:grpSp>
      <p:grpSp>
        <p:nvGrpSpPr>
          <p:cNvPr id="16396" name="Group 23"/>
          <p:cNvGrpSpPr>
            <a:grpSpLocks/>
          </p:cNvGrpSpPr>
          <p:nvPr/>
        </p:nvGrpSpPr>
        <p:grpSpPr bwMode="auto">
          <a:xfrm>
            <a:off x="5114925" y="1865313"/>
            <a:ext cx="2722563" cy="3014662"/>
            <a:chOff x="2788" y="1266"/>
            <a:chExt cx="1715" cy="1899"/>
          </a:xfrm>
        </p:grpSpPr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 flipV="1">
              <a:off x="2788" y="1479"/>
              <a:ext cx="1409" cy="168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08" name="Text Box 25"/>
            <p:cNvSpPr txBox="1">
              <a:spLocks noChangeArrowheads="1"/>
            </p:cNvSpPr>
            <p:nvPr/>
          </p:nvSpPr>
          <p:spPr bwMode="auto">
            <a:xfrm>
              <a:off x="4129" y="1266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MC</a:t>
              </a:r>
            </a:p>
          </p:txBody>
        </p:sp>
      </p:grpSp>
      <p:sp>
        <p:nvSpPr>
          <p:cNvPr id="16397" name="Line 26"/>
          <p:cNvSpPr>
            <a:spLocks noChangeShapeType="1"/>
          </p:cNvSpPr>
          <p:nvPr/>
        </p:nvSpPr>
        <p:spPr bwMode="auto">
          <a:xfrm>
            <a:off x="6135688" y="3667125"/>
            <a:ext cx="0" cy="1530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8" name="Oval 27"/>
          <p:cNvSpPr>
            <a:spLocks noChangeAspect="1" noChangeArrowheads="1"/>
          </p:cNvSpPr>
          <p:nvPr/>
        </p:nvSpPr>
        <p:spPr bwMode="auto">
          <a:xfrm>
            <a:off x="6067425" y="3598863"/>
            <a:ext cx="136525" cy="1349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cs typeface="Arial" charset="0"/>
            </a:endParaRPr>
          </a:p>
        </p:txBody>
      </p:sp>
      <p:sp>
        <p:nvSpPr>
          <p:cNvPr id="16399" name="Text Box 28"/>
          <p:cNvSpPr txBox="1">
            <a:spLocks noChangeArrowheads="1"/>
          </p:cNvSpPr>
          <p:nvPr/>
        </p:nvSpPr>
        <p:spPr bwMode="auto">
          <a:xfrm>
            <a:off x="5875338" y="5195888"/>
            <a:ext cx="51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 i="1">
                <a:cs typeface="Arial" charset="0"/>
              </a:rPr>
              <a:t>Q</a:t>
            </a:r>
          </a:p>
        </p:txBody>
      </p:sp>
      <p:sp>
        <p:nvSpPr>
          <p:cNvPr id="16400" name="Oval 29"/>
          <p:cNvSpPr>
            <a:spLocks noChangeAspect="1" noChangeArrowheads="1"/>
          </p:cNvSpPr>
          <p:nvPr/>
        </p:nvSpPr>
        <p:spPr bwMode="auto">
          <a:xfrm>
            <a:off x="6067425" y="2717800"/>
            <a:ext cx="136525" cy="134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cs typeface="Arial" charset="0"/>
            </a:endParaRPr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4362450" y="2549525"/>
            <a:ext cx="3952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500" b="1" i="1">
                <a:cs typeface="Arial" charset="0"/>
              </a:rPr>
              <a:t>P</a:t>
            </a: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924300" y="3063875"/>
            <a:ext cx="2279650" cy="473075"/>
            <a:chOff x="2472" y="1930"/>
            <a:chExt cx="1436" cy="298"/>
          </a:xfrm>
        </p:grpSpPr>
        <p:grpSp>
          <p:nvGrpSpPr>
            <p:cNvPr id="16403" name="Group 30"/>
            <p:cNvGrpSpPr>
              <a:grpSpLocks/>
            </p:cNvGrpSpPr>
            <p:nvPr/>
          </p:nvGrpSpPr>
          <p:grpSpPr bwMode="auto">
            <a:xfrm>
              <a:off x="3024" y="2036"/>
              <a:ext cx="884" cy="85"/>
              <a:chOff x="2631" y="1952"/>
              <a:chExt cx="884" cy="85"/>
            </a:xfrm>
          </p:grpSpPr>
          <p:sp>
            <p:nvSpPr>
              <p:cNvPr id="16405" name="Line 31"/>
              <p:cNvSpPr>
                <a:spLocks noChangeShapeType="1"/>
              </p:cNvSpPr>
              <p:nvPr/>
            </p:nvSpPr>
            <p:spPr bwMode="auto">
              <a:xfrm>
                <a:off x="2631" y="1996"/>
                <a:ext cx="8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06" name="Oval 32"/>
              <p:cNvSpPr>
                <a:spLocks noChangeAspect="1" noChangeArrowheads="1"/>
              </p:cNvSpPr>
              <p:nvPr/>
            </p:nvSpPr>
            <p:spPr bwMode="auto">
              <a:xfrm>
                <a:off x="3429" y="1952"/>
                <a:ext cx="86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>
                  <a:cs typeface="Arial" charset="0"/>
                </a:endParaRPr>
              </a:p>
            </p:txBody>
          </p:sp>
        </p:grpSp>
        <p:sp>
          <p:nvSpPr>
            <p:cNvPr id="16404" name="Rectangle 35"/>
            <p:cNvSpPr>
              <a:spLocks noChangeArrowheads="1"/>
            </p:cNvSpPr>
            <p:nvPr/>
          </p:nvSpPr>
          <p:spPr bwMode="auto">
            <a:xfrm>
              <a:off x="2472" y="1930"/>
              <a:ext cx="537" cy="2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2500" b="1" i="1">
                  <a:cs typeface="Arial" charset="0"/>
                </a:rPr>
                <a:t>ATC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9597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7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9" y="1219200"/>
            <a:ext cx="898462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14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D10AE11-9A84-9279-9613-5DE1F9E4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35</a:t>
            </a:fld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3B7724A-E1CE-2F39-2087-D0F4F796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2663"/>
            <a:ext cx="4233863" cy="29906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F091B82-6F41-8FF4-DFD9-D03B1156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19823"/>
            <a:ext cx="4233862" cy="32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21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438411" y="7620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 PROFIT-MAXIMIZING MONOPOLIST WILL NEVER PRODUCE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ON THE INELASTIC PORTION OF THE DEMAND CURVE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If a monopolist’s goal is to maximize profits, it follows directly that she will never</a:t>
            </a:r>
            <a:r>
              <a:rPr lang="tr-TR" sz="2400" dirty="0"/>
              <a:t> </a:t>
            </a:r>
            <a:r>
              <a:rPr lang="en-US" sz="2400" dirty="0"/>
              <a:t>produce an output level on the inelastic portion of her demand curve.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If she were</a:t>
            </a:r>
            <a:r>
              <a:rPr lang="tr-TR" sz="2400" dirty="0"/>
              <a:t> </a:t>
            </a:r>
            <a:r>
              <a:rPr lang="en-US" sz="2400" dirty="0"/>
              <a:t>to increase her price at such an output level, the effect would be to increase total</a:t>
            </a:r>
            <a:r>
              <a:rPr lang="tr-TR" sz="2400" dirty="0"/>
              <a:t> </a:t>
            </a:r>
            <a:r>
              <a:rPr lang="en-US" sz="2400" dirty="0"/>
              <a:t>revenue. The price increase would also reduce the quantity demanded, which, in</a:t>
            </a:r>
            <a:r>
              <a:rPr lang="tr-TR" sz="2400" dirty="0"/>
              <a:t> </a:t>
            </a:r>
            <a:r>
              <a:rPr lang="en-US" sz="2400" dirty="0"/>
              <a:t>turn, would reduce the monopolist’s total cost.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81973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66700" y="1295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Since economic profit is the difference</a:t>
            </a:r>
            <a:r>
              <a:rPr lang="tr-TR" sz="2400" dirty="0"/>
              <a:t> </a:t>
            </a:r>
            <a:r>
              <a:rPr lang="en-US" sz="2400" dirty="0"/>
              <a:t>between total revenue and total cost, profit would necessarily increase in response</a:t>
            </a:r>
            <a:r>
              <a:rPr lang="tr-TR" sz="2400" dirty="0"/>
              <a:t> </a:t>
            </a:r>
            <a:r>
              <a:rPr lang="en-US" sz="2400" dirty="0"/>
              <a:t>to a price increase from an initial position on the inelastic portion of the</a:t>
            </a:r>
            <a:r>
              <a:rPr lang="tr-TR" sz="2400" dirty="0"/>
              <a:t> </a:t>
            </a:r>
            <a:r>
              <a:rPr lang="en-US" sz="2400" dirty="0"/>
              <a:t>demand curve.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The profit-maximizing level of output must therefore lie on the</a:t>
            </a:r>
            <a:r>
              <a:rPr lang="tr-TR" sz="2400" dirty="0"/>
              <a:t> </a:t>
            </a:r>
            <a:r>
              <a:rPr lang="en-US" sz="2400" dirty="0"/>
              <a:t>elastic portion of the demand curve, where further price increases would cause</a:t>
            </a:r>
            <a:r>
              <a:rPr lang="tr-TR" sz="2400" dirty="0"/>
              <a:t> </a:t>
            </a:r>
            <a:r>
              <a:rPr lang="en-US" sz="2400" dirty="0"/>
              <a:t>both revenue and costs to go down.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14678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" y="518161"/>
            <a:ext cx="891420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81000" y="27432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which is the difference between price and marginal cost, expressed as a fraction</a:t>
            </a:r>
            <a:r>
              <a:rPr lang="tr-TR" sz="2200" dirty="0"/>
              <a:t> </a:t>
            </a:r>
            <a:r>
              <a:rPr lang="en-US" sz="2200" dirty="0"/>
              <a:t>of the profit-maximizing price. For example, if the price elasticity of demand</a:t>
            </a:r>
            <a:r>
              <a:rPr lang="tr-TR" sz="2200" dirty="0"/>
              <a:t> </a:t>
            </a:r>
            <a:r>
              <a:rPr lang="en-US" sz="2200" dirty="0"/>
              <a:t>facing a monopolist were equal to </a:t>
            </a:r>
            <a:r>
              <a:rPr lang="tr-TR" sz="2200" dirty="0"/>
              <a:t>-</a:t>
            </a:r>
            <a:r>
              <a:rPr lang="en-US" sz="2200" dirty="0"/>
              <a:t>2, the profit-maximizing markup would</a:t>
            </a:r>
            <a:r>
              <a:rPr lang="tr-TR" sz="2200" dirty="0"/>
              <a:t> be 1/2</a:t>
            </a:r>
            <a:r>
              <a:rPr lang="en-US" sz="2200" dirty="0"/>
              <a:t>, which implies that the profit-maximizing price is twice marginal cost.</a:t>
            </a:r>
            <a:r>
              <a:rPr lang="tr-TR" sz="2200" dirty="0"/>
              <a:t> </a:t>
            </a:r>
            <a:r>
              <a:rPr lang="en-US" sz="2200" dirty="0"/>
              <a:t>Equation 11.7 tells us that the profit-maximizing markup grows smaller as demand</a:t>
            </a:r>
            <a:r>
              <a:rPr lang="tr-TR" sz="2200" dirty="0"/>
              <a:t> </a:t>
            </a:r>
            <a:r>
              <a:rPr lang="en-US" sz="2200" dirty="0"/>
              <a:t>grows more elastic. In the limiting case of infinitely elastic demand, the</a:t>
            </a:r>
            <a:r>
              <a:rPr lang="tr-TR" sz="2200" dirty="0"/>
              <a:t> </a:t>
            </a:r>
            <a:r>
              <a:rPr lang="en-US" sz="2200" dirty="0"/>
              <a:t>profit-maximizing markup is zero (which implies </a:t>
            </a:r>
            <a:r>
              <a:rPr lang="en-US" sz="2200" i="1" dirty="0"/>
              <a:t>P </a:t>
            </a:r>
            <a:r>
              <a:rPr lang="tr-TR" sz="2200" dirty="0"/>
              <a:t>=</a:t>
            </a:r>
            <a:r>
              <a:rPr lang="en-US" sz="2200" dirty="0"/>
              <a:t> MC), the same as in the</a:t>
            </a:r>
            <a:r>
              <a:rPr lang="tr-TR" sz="2200" dirty="0"/>
              <a:t> </a:t>
            </a:r>
            <a:r>
              <a:rPr lang="tr-TR" sz="2200" dirty="0" err="1"/>
              <a:t>perfectly</a:t>
            </a:r>
            <a:r>
              <a:rPr lang="tr-TR" sz="2200" dirty="0"/>
              <a:t> </a:t>
            </a:r>
            <a:r>
              <a:rPr lang="tr-TR" sz="2200" dirty="0" err="1"/>
              <a:t>competitive</a:t>
            </a:r>
            <a:r>
              <a:rPr lang="tr-TR" sz="2200" dirty="0"/>
              <a:t> </a:t>
            </a:r>
            <a:r>
              <a:rPr lang="tr-TR" sz="2200" dirty="0" err="1"/>
              <a:t>case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505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0" y="2743200"/>
            <a:ext cx="8785791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81000" y="304800"/>
            <a:ext cx="8161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When Should a Monopolist Shutdown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67988" y="1600200"/>
            <a:ext cx="8583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i="1" dirty="0">
                <a:solidFill>
                  <a:srgbClr val="000000"/>
                </a:solidFill>
              </a:rPr>
              <a:t>Shutdown condition for a monopolist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US" sz="2400" dirty="0"/>
              <a:t>  cease production whenever average revenue is less than average variable cost at every level of output.</a:t>
            </a:r>
          </a:p>
        </p:txBody>
      </p:sp>
    </p:spTree>
    <p:extLst>
      <p:ext uri="{BB962C8B-B14F-4D97-AF65-F5344CB8AC3E}">
        <p14:creationId xmlns:p14="http://schemas.microsoft.com/office/powerpoint/2010/main" val="274679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1828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key difference:  </a:t>
            </a:r>
            <a:br>
              <a:rPr lang="en-US" sz="2400" dirty="0"/>
            </a:br>
            <a:r>
              <a:rPr lang="en-US" sz="2400" dirty="0"/>
              <a:t>A monopoly firm has </a:t>
            </a:r>
            <a:r>
              <a:rPr lang="en-US" sz="2400" b="1" dirty="0">
                <a:solidFill>
                  <a:srgbClr val="800080"/>
                </a:solidFill>
              </a:rPr>
              <a:t>market power</a:t>
            </a:r>
            <a:r>
              <a:rPr lang="en-US" sz="2400" dirty="0"/>
              <a:t>, the ability to influence the market price of the product it sells.  A competitive firm has no market power.  </a:t>
            </a:r>
          </a:p>
        </p:txBody>
      </p:sp>
    </p:spTree>
    <p:extLst>
      <p:ext uri="{BB962C8B-B14F-4D97-AF65-F5344CB8AC3E}">
        <p14:creationId xmlns:p14="http://schemas.microsoft.com/office/powerpoint/2010/main" val="194163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32120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1873A8-F67A-4FE1-9A88-F4A648A7E753}" type="slidenum">
              <a:rPr lang="en-US">
                <a:solidFill>
                  <a:srgbClr val="777777"/>
                </a:solidFill>
              </a:rPr>
              <a:pPr algn="r" eaLnBrk="1" hangingPunct="1"/>
              <a:t>40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400" dirty="0"/>
              <a:t>A Monopoly Does Not Have an S Curve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49325"/>
            <a:ext cx="8229600" cy="54006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/>
              <a:t>A competitive firm </a:t>
            </a:r>
          </a:p>
          <a:p>
            <a:pPr marL="403225" lvl="1" eaLnBrk="1" hangingPunct="1">
              <a:lnSpc>
                <a:spcPct val="105000"/>
              </a:lnSpc>
              <a:buSzTx/>
            </a:pPr>
            <a:r>
              <a:rPr lang="en-US" dirty="0"/>
              <a:t>takes </a:t>
            </a:r>
            <a:r>
              <a:rPr lang="en-US" b="1" i="1" dirty="0"/>
              <a:t>P</a:t>
            </a:r>
            <a:r>
              <a:rPr lang="en-US" dirty="0"/>
              <a:t> as given</a:t>
            </a:r>
          </a:p>
          <a:p>
            <a:pPr marL="403225" lvl="1" eaLnBrk="1" hangingPunct="1">
              <a:lnSpc>
                <a:spcPct val="105000"/>
              </a:lnSpc>
              <a:buSzTx/>
            </a:pPr>
            <a:r>
              <a:rPr lang="en-US" dirty="0"/>
              <a:t>has a supply curve that shows how its </a:t>
            </a:r>
            <a:r>
              <a:rPr lang="en-US" b="1" i="1" dirty="0"/>
              <a:t>Q</a:t>
            </a:r>
            <a:r>
              <a:rPr lang="en-US" dirty="0"/>
              <a:t> depends on </a:t>
            </a:r>
            <a:r>
              <a:rPr lang="en-US" b="1" i="1" dirty="0"/>
              <a:t>P</a:t>
            </a:r>
            <a:r>
              <a:rPr lang="en-US" dirty="0"/>
              <a:t>.</a:t>
            </a:r>
          </a:p>
          <a:p>
            <a:pPr marL="0" indent="0"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800" dirty="0"/>
              <a:t>A monopoly firm</a:t>
            </a:r>
          </a:p>
          <a:p>
            <a:pPr marL="403225" lvl="1" eaLnBrk="1" hangingPunct="1">
              <a:lnSpc>
                <a:spcPct val="105000"/>
              </a:lnSpc>
              <a:buSzTx/>
            </a:pPr>
            <a:r>
              <a:rPr lang="en-US" dirty="0"/>
              <a:t>is a “price-maker,” not a “price-taker”  </a:t>
            </a:r>
          </a:p>
          <a:p>
            <a:pPr marL="403225" lvl="1" eaLnBrk="1" hangingPunct="1">
              <a:lnSpc>
                <a:spcPct val="105000"/>
              </a:lnSpc>
              <a:buSzTx/>
            </a:pPr>
            <a:r>
              <a:rPr lang="en-US" b="1" i="1" dirty="0"/>
              <a:t>Q</a:t>
            </a:r>
            <a:r>
              <a:rPr lang="en-US" dirty="0"/>
              <a:t> does not depend on </a:t>
            </a:r>
            <a:r>
              <a:rPr lang="en-US" b="1" i="1" dirty="0"/>
              <a:t>P</a:t>
            </a:r>
            <a:r>
              <a:rPr lang="en-US" dirty="0"/>
              <a:t>; </a:t>
            </a:r>
            <a:br>
              <a:rPr lang="en-US" dirty="0"/>
            </a:br>
            <a:r>
              <a:rPr lang="en-US" dirty="0"/>
              <a:t>rather, </a:t>
            </a:r>
            <a:r>
              <a:rPr lang="en-US" b="1" i="1" dirty="0"/>
              <a:t>Q</a:t>
            </a:r>
            <a:r>
              <a:rPr lang="en-US" dirty="0"/>
              <a:t> and </a:t>
            </a:r>
            <a:r>
              <a:rPr lang="en-US" b="1" i="1" dirty="0"/>
              <a:t>P</a:t>
            </a:r>
            <a:r>
              <a:rPr lang="en-US" dirty="0"/>
              <a:t> are jointly determined by </a:t>
            </a:r>
            <a:br>
              <a:rPr lang="en-US" dirty="0"/>
            </a:br>
            <a:r>
              <a:rPr lang="en-US" i="1" dirty="0"/>
              <a:t>MC</a:t>
            </a:r>
            <a:r>
              <a:rPr lang="en-US" dirty="0"/>
              <a:t>, </a:t>
            </a:r>
            <a:r>
              <a:rPr lang="en-US" i="1" dirty="0"/>
              <a:t>MR</a:t>
            </a:r>
            <a:r>
              <a:rPr lang="en-US" dirty="0"/>
              <a:t>, and the demand curve. </a:t>
            </a:r>
          </a:p>
          <a:p>
            <a:pPr marL="0" indent="0"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800" dirty="0"/>
              <a:t>So there is no supply curve for monopoly.</a:t>
            </a:r>
          </a:p>
        </p:txBody>
      </p:sp>
    </p:spTree>
    <p:extLst>
      <p:ext uri="{BB962C8B-B14F-4D97-AF65-F5344CB8AC3E}">
        <p14:creationId xmlns:p14="http://schemas.microsoft.com/office/powerpoint/2010/main" val="16865788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410200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EC6C15-5D9C-46A2-B779-EE381177B387}" type="slidenum">
              <a:rPr lang="en-US">
                <a:solidFill>
                  <a:srgbClr val="777777"/>
                </a:solidFill>
              </a:rPr>
              <a:pPr algn="r" eaLnBrk="1" hangingPunct="1"/>
              <a:t>41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The Welfare Cost of Monopoly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028700"/>
            <a:ext cx="8313737" cy="50974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Recall:  In a competitive market equilibrium, </a:t>
            </a:r>
            <a:br>
              <a:rPr lang="en-US" sz="2800" dirty="0"/>
            </a:br>
            <a:r>
              <a:rPr lang="en-US" sz="2800" b="1" i="1" dirty="0"/>
              <a:t>P</a:t>
            </a:r>
            <a:r>
              <a:rPr lang="en-US" sz="2800" dirty="0"/>
              <a:t> = </a:t>
            </a:r>
            <a:r>
              <a:rPr lang="en-US" sz="2800" i="1" dirty="0"/>
              <a:t>MC</a:t>
            </a:r>
            <a:r>
              <a:rPr lang="en-US" sz="2800" dirty="0"/>
              <a:t> and total surplus is maximized.  </a:t>
            </a:r>
          </a:p>
          <a:p>
            <a:pPr eaLnBrk="1" hangingPunct="1"/>
            <a:r>
              <a:rPr lang="en-US" sz="2800" dirty="0"/>
              <a:t>In the monopoly </a:t>
            </a:r>
            <a:r>
              <a:rPr lang="en-US" sz="2800" dirty="0" err="1"/>
              <a:t>eq’m</a:t>
            </a:r>
            <a:r>
              <a:rPr lang="en-US" sz="2800" dirty="0"/>
              <a:t>,  </a:t>
            </a:r>
            <a:r>
              <a:rPr lang="en-US" sz="2800" b="1" i="1" dirty="0"/>
              <a:t>P</a:t>
            </a:r>
            <a:r>
              <a:rPr lang="en-US" sz="2800" dirty="0"/>
              <a:t> &gt; </a:t>
            </a:r>
            <a:r>
              <a:rPr lang="en-US" sz="2800" i="1" dirty="0"/>
              <a:t>MR</a:t>
            </a:r>
            <a:r>
              <a:rPr lang="en-US" sz="2800" dirty="0"/>
              <a:t> = </a:t>
            </a:r>
            <a:r>
              <a:rPr lang="en-US" sz="2800" i="1" dirty="0"/>
              <a:t>MC</a:t>
            </a:r>
          </a:p>
          <a:p>
            <a:pPr lvl="1" eaLnBrk="1" hangingPunct="1"/>
            <a:r>
              <a:rPr lang="en-US" dirty="0"/>
              <a:t>The value to buyers of an additional unit (</a:t>
            </a:r>
            <a:r>
              <a:rPr lang="en-US" b="1" i="1" dirty="0"/>
              <a:t>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exceeds the cost of the resources needed to produce that unit (</a:t>
            </a:r>
            <a:r>
              <a:rPr lang="en-US" i="1" dirty="0"/>
              <a:t>MC</a:t>
            </a:r>
            <a:r>
              <a:rPr lang="en-US" dirty="0"/>
              <a:t>).  </a:t>
            </a:r>
          </a:p>
          <a:p>
            <a:pPr lvl="1" eaLnBrk="1" hangingPunct="1"/>
            <a:r>
              <a:rPr lang="en-US" dirty="0"/>
              <a:t>The monopoly </a:t>
            </a:r>
            <a:r>
              <a:rPr lang="en-US" b="1" i="1" dirty="0"/>
              <a:t>Q</a:t>
            </a:r>
            <a:r>
              <a:rPr lang="en-US" dirty="0"/>
              <a:t> is too low –   </a:t>
            </a:r>
            <a:br>
              <a:rPr lang="en-US" dirty="0"/>
            </a:br>
            <a:r>
              <a:rPr lang="en-US" dirty="0"/>
              <a:t>could increase total surplus with a larger </a:t>
            </a:r>
            <a:r>
              <a:rPr lang="en-US" b="1" i="1" dirty="0"/>
              <a:t>Q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Thus, monopoly results in a deadweight loss. Deadweight loss from monopoly: the loss of efficiency due to the presence of  a Monopoly.</a:t>
            </a:r>
          </a:p>
        </p:txBody>
      </p:sp>
    </p:spTree>
    <p:extLst>
      <p:ext uri="{BB962C8B-B14F-4D97-AF65-F5344CB8AC3E}">
        <p14:creationId xmlns:p14="http://schemas.microsoft.com/office/powerpoint/2010/main" val="6166584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bldLvl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48631" y="6400800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5E096EA-9998-4FE7-8159-63E527590376}" type="slidenum">
              <a:rPr lang="en-US">
                <a:solidFill>
                  <a:srgbClr val="777777"/>
                </a:solidFill>
              </a:rPr>
              <a:pPr algn="r" eaLnBrk="1" hangingPunct="1"/>
              <a:t>42</a:t>
            </a:fld>
            <a:endParaRPr lang="en-US" dirty="0">
              <a:solidFill>
                <a:srgbClr val="777777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541713" y="2871788"/>
            <a:ext cx="3052762" cy="473075"/>
            <a:chOff x="2231" y="1809"/>
            <a:chExt cx="1923" cy="298"/>
          </a:xfrm>
        </p:grpSpPr>
        <p:sp>
          <p:nvSpPr>
            <p:cNvPr id="20520" name="Line 58"/>
            <p:cNvSpPr>
              <a:spLocks noChangeShapeType="1"/>
            </p:cNvSpPr>
            <p:nvPr/>
          </p:nvSpPr>
          <p:spPr bwMode="auto">
            <a:xfrm>
              <a:off x="3025" y="1959"/>
              <a:ext cx="1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21" name="Rectangle 59"/>
            <p:cNvSpPr>
              <a:spLocks noChangeArrowheads="1"/>
            </p:cNvSpPr>
            <p:nvPr/>
          </p:nvSpPr>
          <p:spPr bwMode="auto">
            <a:xfrm>
              <a:off x="2231" y="1809"/>
              <a:ext cx="7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cs typeface="Arial" charset="0"/>
                </a:rPr>
                <a:t>P</a:t>
              </a:r>
              <a:r>
                <a:rPr lang="en-US" sz="2500" i="1" dirty="0">
                  <a:cs typeface="Arial" charset="0"/>
                </a:rPr>
                <a:t> = MC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599113" y="1458913"/>
            <a:ext cx="1825625" cy="2190750"/>
            <a:chOff x="3527" y="919"/>
            <a:chExt cx="1150" cy="1380"/>
          </a:xfrm>
        </p:grpSpPr>
        <p:sp>
          <p:nvSpPr>
            <p:cNvPr id="20517" name="AutoShape 52"/>
            <p:cNvSpPr>
              <a:spLocks noChangeArrowheads="1"/>
            </p:cNvSpPr>
            <p:nvPr/>
          </p:nvSpPr>
          <p:spPr bwMode="auto">
            <a:xfrm rot="5400000">
              <a:off x="3737" y="1894"/>
              <a:ext cx="534" cy="276"/>
            </a:xfrm>
            <a:prstGeom prst="triangle">
              <a:avLst>
                <a:gd name="adj" fmla="val 36278"/>
              </a:avLst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20518" name="Text Box 53"/>
            <p:cNvSpPr txBox="1">
              <a:spLocks noChangeArrowheads="1"/>
            </p:cNvSpPr>
            <p:nvPr/>
          </p:nvSpPr>
          <p:spPr bwMode="auto">
            <a:xfrm>
              <a:off x="3527" y="919"/>
              <a:ext cx="115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Deadweight </a:t>
              </a:r>
              <a:br>
                <a:rPr lang="en-US" sz="2400">
                  <a:cs typeface="Arial" charset="0"/>
                </a:rPr>
              </a:br>
              <a:r>
                <a:rPr lang="en-US" sz="2400">
                  <a:cs typeface="Arial" charset="0"/>
                </a:rPr>
                <a:t>loss</a:t>
              </a:r>
            </a:p>
          </p:txBody>
        </p:sp>
        <p:sp>
          <p:nvSpPr>
            <p:cNvPr id="20519" name="Arc 54"/>
            <p:cNvSpPr>
              <a:spLocks/>
            </p:cNvSpPr>
            <p:nvPr/>
          </p:nvSpPr>
          <p:spPr bwMode="auto">
            <a:xfrm>
              <a:off x="3710" y="1393"/>
              <a:ext cx="442" cy="436"/>
            </a:xfrm>
            <a:custGeom>
              <a:avLst/>
              <a:gdLst>
                <a:gd name="T0" fmla="*/ 0 w 21594"/>
                <a:gd name="T1" fmla="*/ 0 h 14981"/>
                <a:gd name="T2" fmla="*/ 0 w 21594"/>
                <a:gd name="T3" fmla="*/ 0 h 14981"/>
                <a:gd name="T4" fmla="*/ 0 w 21594"/>
                <a:gd name="T5" fmla="*/ 0 h 14981"/>
                <a:gd name="T6" fmla="*/ 0 60000 65536"/>
                <a:gd name="T7" fmla="*/ 0 60000 65536"/>
                <a:gd name="T8" fmla="*/ 0 60000 65536"/>
                <a:gd name="T9" fmla="*/ 0 w 21594"/>
                <a:gd name="T10" fmla="*/ 0 h 14981"/>
                <a:gd name="T11" fmla="*/ 21594 w 21594"/>
                <a:gd name="T12" fmla="*/ 14981 h 14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4" h="14981" fill="none" extrusionOk="0">
                  <a:moveTo>
                    <a:pt x="21594" y="492"/>
                  </a:moveTo>
                  <a:cubicBezTo>
                    <a:pt x="21471" y="5907"/>
                    <a:pt x="19317" y="11078"/>
                    <a:pt x="15560" y="14981"/>
                  </a:cubicBezTo>
                </a:path>
                <a:path w="21594" h="14981" stroke="0" extrusionOk="0">
                  <a:moveTo>
                    <a:pt x="21594" y="492"/>
                  </a:moveTo>
                  <a:cubicBezTo>
                    <a:pt x="21471" y="5907"/>
                    <a:pt x="19317" y="11078"/>
                    <a:pt x="15560" y="1498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19563" y="2549525"/>
            <a:ext cx="2016125" cy="1344613"/>
            <a:chOff x="2595" y="1606"/>
            <a:chExt cx="1270" cy="847"/>
          </a:xfrm>
        </p:grpSpPr>
        <p:sp>
          <p:nvSpPr>
            <p:cNvPr id="20513" name="Line 40"/>
            <p:cNvSpPr>
              <a:spLocks noChangeShapeType="1"/>
            </p:cNvSpPr>
            <p:nvPr/>
          </p:nvSpPr>
          <p:spPr bwMode="auto">
            <a:xfrm>
              <a:off x="3025" y="2307"/>
              <a:ext cx="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14" name="Line 37"/>
            <p:cNvSpPr>
              <a:spLocks noChangeShapeType="1"/>
            </p:cNvSpPr>
            <p:nvPr/>
          </p:nvSpPr>
          <p:spPr bwMode="auto">
            <a:xfrm>
              <a:off x="3024" y="1756"/>
              <a:ext cx="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15" name="Rectangle 30"/>
            <p:cNvSpPr>
              <a:spLocks noChangeArrowheads="1"/>
            </p:cNvSpPr>
            <p:nvPr/>
          </p:nvSpPr>
          <p:spPr bwMode="auto">
            <a:xfrm>
              <a:off x="2748" y="1606"/>
              <a:ext cx="24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cs typeface="Arial" charset="0"/>
                </a:rPr>
                <a:t>P</a:t>
              </a:r>
            </a:p>
          </p:txBody>
        </p:sp>
        <p:sp>
          <p:nvSpPr>
            <p:cNvPr id="20516" name="Rectangle 46"/>
            <p:cNvSpPr>
              <a:spLocks noChangeArrowheads="1"/>
            </p:cNvSpPr>
            <p:nvPr/>
          </p:nvSpPr>
          <p:spPr bwMode="auto">
            <a:xfrm>
              <a:off x="2595" y="2155"/>
              <a:ext cx="42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2500" i="1" dirty="0">
                  <a:cs typeface="Arial" charset="0"/>
                </a:rPr>
                <a:t>MC</a:t>
              </a:r>
            </a:p>
          </p:txBody>
        </p:sp>
      </p:grpSp>
      <p:sp>
        <p:nvSpPr>
          <p:cNvPr id="204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The Welfare Cost of Monopoly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230313"/>
            <a:ext cx="3222625" cy="4522787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600"/>
              <a:t>Competitive eq’m:</a:t>
            </a:r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/>
              <a:t>quantity = </a:t>
            </a:r>
            <a:r>
              <a:rPr lang="en-US" sz="2500" b="1" i="1"/>
              <a:t>Q</a:t>
            </a:r>
            <a:r>
              <a:rPr lang="en-US" sz="2500" b="1" baseline="-25000"/>
              <a:t>C</a:t>
            </a:r>
            <a:endParaRPr lang="en-US" sz="2500"/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 b="1" i="1"/>
              <a:t>P</a:t>
            </a:r>
            <a:r>
              <a:rPr lang="en-US" sz="2500"/>
              <a:t> = </a:t>
            </a:r>
            <a:r>
              <a:rPr lang="en-US" sz="2500" i="1"/>
              <a:t>MC</a:t>
            </a:r>
            <a:endParaRPr lang="en-US" sz="2500"/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/>
              <a:t>total surplus is maximized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/>
              <a:t>Monopoly eq’m:</a:t>
            </a:r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/>
              <a:t>quantity = </a:t>
            </a:r>
            <a:r>
              <a:rPr lang="en-US" sz="2500" b="1" i="1"/>
              <a:t>Q</a:t>
            </a:r>
            <a:r>
              <a:rPr lang="en-US" sz="2500" b="1" baseline="-25000"/>
              <a:t>M</a:t>
            </a:r>
            <a:endParaRPr lang="en-US" sz="2500"/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 b="1" i="1"/>
              <a:t>P</a:t>
            </a:r>
            <a:r>
              <a:rPr lang="en-US" sz="2500"/>
              <a:t> &gt; </a:t>
            </a:r>
            <a:r>
              <a:rPr lang="en-US" sz="2500" i="1"/>
              <a:t>MC</a:t>
            </a:r>
          </a:p>
          <a:p>
            <a:pPr marL="233363" lvl="1" indent="-3175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500"/>
              <a:t>deadweight loss</a:t>
            </a:r>
          </a:p>
        </p:txBody>
      </p:sp>
      <p:grpSp>
        <p:nvGrpSpPr>
          <p:cNvPr id="20489" name="Group 8"/>
          <p:cNvGrpSpPr>
            <a:grpSpLocks/>
          </p:cNvGrpSpPr>
          <p:nvPr/>
        </p:nvGrpSpPr>
        <p:grpSpPr bwMode="auto">
          <a:xfrm>
            <a:off x="3195638" y="1465263"/>
            <a:ext cx="5451475" cy="4178300"/>
            <a:chOff x="1579" y="1014"/>
            <a:chExt cx="3434" cy="2632"/>
          </a:xfrm>
        </p:grpSpPr>
        <p:grpSp>
          <p:nvGrpSpPr>
            <p:cNvPr id="20508" name="Group 9"/>
            <p:cNvGrpSpPr>
              <a:grpSpLocks/>
            </p:cNvGrpSpPr>
            <p:nvPr/>
          </p:nvGrpSpPr>
          <p:grpSpPr bwMode="auto">
            <a:xfrm>
              <a:off x="2591" y="1080"/>
              <a:ext cx="2262" cy="2284"/>
              <a:chOff x="1489" y="785"/>
              <a:chExt cx="3650" cy="2492"/>
            </a:xfrm>
          </p:grpSpPr>
          <p:sp>
            <p:nvSpPr>
              <p:cNvPr id="20511" name="Line 10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2" name="Line 11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0509" name="Text Box 12"/>
            <p:cNvSpPr txBox="1">
              <a:spLocks noChangeArrowheads="1"/>
            </p:cNvSpPr>
            <p:nvPr/>
          </p:nvSpPr>
          <p:spPr bwMode="auto">
            <a:xfrm>
              <a:off x="4232" y="3416"/>
              <a:ext cx="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Quantity</a:t>
              </a:r>
            </a:p>
          </p:txBody>
        </p:sp>
        <p:sp>
          <p:nvSpPr>
            <p:cNvPr id="20510" name="Text Box 13"/>
            <p:cNvSpPr txBox="1">
              <a:spLocks noChangeArrowheads="1"/>
            </p:cNvSpPr>
            <p:nvPr/>
          </p:nvSpPr>
          <p:spPr bwMode="auto">
            <a:xfrm>
              <a:off x="1579" y="1014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Price</a:t>
              </a:r>
            </a:p>
          </p:txBody>
        </p:sp>
      </p:grpSp>
      <p:grpSp>
        <p:nvGrpSpPr>
          <p:cNvPr id="20490" name="Group 17"/>
          <p:cNvGrpSpPr>
            <a:grpSpLocks/>
          </p:cNvGrpSpPr>
          <p:nvPr/>
        </p:nvGrpSpPr>
        <p:grpSpPr bwMode="auto">
          <a:xfrm>
            <a:off x="4799013" y="1906588"/>
            <a:ext cx="3595687" cy="2457450"/>
            <a:chOff x="2589" y="1292"/>
            <a:chExt cx="2265" cy="1548"/>
          </a:xfrm>
        </p:grpSpPr>
        <p:sp>
          <p:nvSpPr>
            <p:cNvPr id="20506" name="Line 18"/>
            <p:cNvSpPr>
              <a:spLocks noChangeShapeType="1"/>
            </p:cNvSpPr>
            <p:nvPr/>
          </p:nvSpPr>
          <p:spPr bwMode="auto">
            <a:xfrm>
              <a:off x="2589" y="1292"/>
              <a:ext cx="2055" cy="1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07" name="Text Box 19"/>
            <p:cNvSpPr txBox="1">
              <a:spLocks noChangeArrowheads="1"/>
            </p:cNvSpPr>
            <p:nvPr/>
          </p:nvSpPr>
          <p:spPr bwMode="auto">
            <a:xfrm>
              <a:off x="4580" y="2610"/>
              <a:ext cx="2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D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810125" y="1922463"/>
            <a:ext cx="2600325" cy="3024187"/>
            <a:chOff x="2596" y="1302"/>
            <a:chExt cx="1638" cy="1905"/>
          </a:xfrm>
        </p:grpSpPr>
        <p:sp>
          <p:nvSpPr>
            <p:cNvPr id="20504" name="Line 21"/>
            <p:cNvSpPr>
              <a:spLocks noChangeShapeType="1"/>
            </p:cNvSpPr>
            <p:nvPr/>
          </p:nvSpPr>
          <p:spPr bwMode="auto">
            <a:xfrm>
              <a:off x="2596" y="1302"/>
              <a:ext cx="1299" cy="17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3860" y="2977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MR</a:t>
              </a:r>
            </a:p>
          </p:txBody>
        </p:sp>
      </p:grpSp>
      <p:grpSp>
        <p:nvGrpSpPr>
          <p:cNvPr id="20492" name="Group 23"/>
          <p:cNvGrpSpPr>
            <a:grpSpLocks/>
          </p:cNvGrpSpPr>
          <p:nvPr/>
        </p:nvGrpSpPr>
        <p:grpSpPr bwMode="auto">
          <a:xfrm>
            <a:off x="5114925" y="1865313"/>
            <a:ext cx="2722563" cy="3014662"/>
            <a:chOff x="2788" y="1266"/>
            <a:chExt cx="1715" cy="1899"/>
          </a:xfrm>
        </p:grpSpPr>
        <p:sp>
          <p:nvSpPr>
            <p:cNvPr id="20502" name="Line 24"/>
            <p:cNvSpPr>
              <a:spLocks noChangeShapeType="1"/>
            </p:cNvSpPr>
            <p:nvPr/>
          </p:nvSpPr>
          <p:spPr bwMode="auto">
            <a:xfrm flipV="1">
              <a:off x="2788" y="1479"/>
              <a:ext cx="1409" cy="168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03" name="Text Box 25"/>
            <p:cNvSpPr txBox="1">
              <a:spLocks noChangeArrowheads="1"/>
            </p:cNvSpPr>
            <p:nvPr/>
          </p:nvSpPr>
          <p:spPr bwMode="auto">
            <a:xfrm>
              <a:off x="4129" y="1266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MC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900738" y="2717800"/>
            <a:ext cx="488950" cy="2919413"/>
            <a:chOff x="3717" y="1712"/>
            <a:chExt cx="308" cy="1839"/>
          </a:xfrm>
        </p:grpSpPr>
        <p:sp>
          <p:nvSpPr>
            <p:cNvPr id="20498" name="Line 38"/>
            <p:cNvSpPr>
              <a:spLocks noChangeShapeType="1"/>
            </p:cNvSpPr>
            <p:nvPr/>
          </p:nvSpPr>
          <p:spPr bwMode="auto">
            <a:xfrm>
              <a:off x="3864" y="1758"/>
              <a:ext cx="0" cy="1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499" name="Oval 27"/>
            <p:cNvSpPr>
              <a:spLocks noChangeAspect="1" noChangeArrowheads="1"/>
            </p:cNvSpPr>
            <p:nvPr/>
          </p:nvSpPr>
          <p:spPr bwMode="auto">
            <a:xfrm>
              <a:off x="3822" y="2267"/>
              <a:ext cx="8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20500" name="Text Box 28"/>
            <p:cNvSpPr txBox="1">
              <a:spLocks noChangeArrowheads="1"/>
            </p:cNvSpPr>
            <p:nvPr/>
          </p:nvSpPr>
          <p:spPr bwMode="auto">
            <a:xfrm>
              <a:off x="3717" y="3282"/>
              <a:ext cx="308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  <a:r>
                <a:rPr lang="en-US" sz="2500" b="1" baseline="-25000">
                  <a:cs typeface="Arial" charset="0"/>
                </a:rPr>
                <a:t>M</a:t>
              </a:r>
            </a:p>
          </p:txBody>
        </p:sp>
        <p:sp>
          <p:nvSpPr>
            <p:cNvPr id="20501" name="Oval 29"/>
            <p:cNvSpPr>
              <a:spLocks noChangeAspect="1" noChangeArrowheads="1"/>
            </p:cNvSpPr>
            <p:nvPr/>
          </p:nvSpPr>
          <p:spPr bwMode="auto">
            <a:xfrm>
              <a:off x="3822" y="1712"/>
              <a:ext cx="8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419850" y="3036888"/>
            <a:ext cx="493713" cy="2600325"/>
            <a:chOff x="4044" y="1913"/>
            <a:chExt cx="311" cy="1638"/>
          </a:xfrm>
        </p:grpSpPr>
        <p:sp>
          <p:nvSpPr>
            <p:cNvPr id="20495" name="Line 44"/>
            <p:cNvSpPr>
              <a:spLocks noChangeShapeType="1"/>
            </p:cNvSpPr>
            <p:nvPr/>
          </p:nvSpPr>
          <p:spPr bwMode="auto">
            <a:xfrm>
              <a:off x="4158" y="1958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496" name="Oval 45"/>
            <p:cNvSpPr>
              <a:spLocks noChangeAspect="1" noChangeArrowheads="1"/>
            </p:cNvSpPr>
            <p:nvPr/>
          </p:nvSpPr>
          <p:spPr bwMode="auto">
            <a:xfrm>
              <a:off x="4113" y="1913"/>
              <a:ext cx="8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20497" name="Text Box 47"/>
            <p:cNvSpPr txBox="1">
              <a:spLocks noChangeArrowheads="1"/>
            </p:cNvSpPr>
            <p:nvPr/>
          </p:nvSpPr>
          <p:spPr bwMode="auto">
            <a:xfrm>
              <a:off x="4044" y="3282"/>
              <a:ext cx="311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  <a:r>
                <a:rPr lang="en-US" sz="2500" b="1" baseline="-25000">
                  <a:cs typeface="Arial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6518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bldLvl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60338"/>
            <a:ext cx="8029575" cy="119697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The inefficiency of monopoly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564313" y="6680200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F3F6F9"/>
          </a:solidFill>
          <a:ln w="2111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F2F4F8"/>
          </a:solidFill>
          <a:ln w="1920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F0F2F5"/>
          </a:solidFill>
          <a:ln w="1524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EF1F4"/>
          </a:solidFill>
          <a:ln w="1333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DEFF3"/>
          </a:solidFill>
          <a:ln w="1143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BEEF2"/>
          </a:solidFill>
          <a:ln w="952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AECF1"/>
          </a:solidFill>
          <a:ln w="762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665288" y="1511300"/>
            <a:ext cx="6567487" cy="4348163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473200" y="1317625"/>
            <a:ext cx="6643688" cy="4484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3005138" y="2646363"/>
            <a:ext cx="785812" cy="1250950"/>
          </a:xfrm>
          <a:custGeom>
            <a:avLst/>
            <a:gdLst>
              <a:gd name="T0" fmla="*/ 0 w 495"/>
              <a:gd name="T1" fmla="*/ 0 h 788"/>
              <a:gd name="T2" fmla="*/ 0 w 495"/>
              <a:gd name="T3" fmla="*/ 2147483647 h 788"/>
              <a:gd name="T4" fmla="*/ 2147483647 w 495"/>
              <a:gd name="T5" fmla="*/ 2147483647 h 788"/>
              <a:gd name="T6" fmla="*/ 0 w 495"/>
              <a:gd name="T7" fmla="*/ 0 h 788"/>
              <a:gd name="T8" fmla="*/ 0 60000 65536"/>
              <a:gd name="T9" fmla="*/ 0 60000 65536"/>
              <a:gd name="T10" fmla="*/ 0 60000 65536"/>
              <a:gd name="T11" fmla="*/ 0 60000 65536"/>
              <a:gd name="T12" fmla="*/ 0 w 495"/>
              <a:gd name="T13" fmla="*/ 0 h 788"/>
              <a:gd name="T14" fmla="*/ 495 w 495"/>
              <a:gd name="T15" fmla="*/ 788 h 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" h="788">
                <a:moveTo>
                  <a:pt x="0" y="0"/>
                </a:moveTo>
                <a:lnTo>
                  <a:pt x="0" y="788"/>
                </a:lnTo>
                <a:lnTo>
                  <a:pt x="495" y="412"/>
                </a:lnTo>
                <a:lnTo>
                  <a:pt x="0" y="0"/>
                </a:lnTo>
                <a:close/>
              </a:path>
            </a:pathLst>
          </a:custGeom>
          <a:solidFill>
            <a:srgbClr val="E9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1473200" y="1317625"/>
            <a:ext cx="6643688" cy="4484688"/>
          </a:xfrm>
          <a:custGeom>
            <a:avLst/>
            <a:gdLst>
              <a:gd name="T0" fmla="*/ 0 w 4185"/>
              <a:gd name="T1" fmla="*/ 0 h 2825"/>
              <a:gd name="T2" fmla="*/ 0 w 4185"/>
              <a:gd name="T3" fmla="*/ 2147483647 h 2825"/>
              <a:gd name="T4" fmla="*/ 2147483647 w 4185"/>
              <a:gd name="T5" fmla="*/ 2147483647 h 2825"/>
              <a:gd name="T6" fmla="*/ 0 60000 65536"/>
              <a:gd name="T7" fmla="*/ 0 60000 65536"/>
              <a:gd name="T8" fmla="*/ 0 60000 65536"/>
              <a:gd name="T9" fmla="*/ 0 w 4185"/>
              <a:gd name="T10" fmla="*/ 0 h 2825"/>
              <a:gd name="T11" fmla="*/ 4185 w 4185"/>
              <a:gd name="T12" fmla="*/ 2825 h 2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5" h="2825">
                <a:moveTo>
                  <a:pt x="0" y="0"/>
                </a:moveTo>
                <a:lnTo>
                  <a:pt x="0" y="2825"/>
                </a:lnTo>
                <a:lnTo>
                  <a:pt x="4185" y="282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7305675" y="5875338"/>
            <a:ext cx="825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1239838" y="58816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855663" y="1301750"/>
            <a:ext cx="496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171825" y="1611313"/>
            <a:ext cx="1069975" cy="1611312"/>
            <a:chOff x="1998" y="1015"/>
            <a:chExt cx="674" cy="1015"/>
          </a:xfrm>
        </p:grpSpPr>
        <p:sp>
          <p:nvSpPr>
            <p:cNvPr id="41010" name="Line 22"/>
            <p:cNvSpPr>
              <a:spLocks noChangeShapeType="1"/>
            </p:cNvSpPr>
            <p:nvPr/>
          </p:nvSpPr>
          <p:spPr bwMode="auto">
            <a:xfrm flipV="1">
              <a:off x="2062" y="1315"/>
              <a:ext cx="289" cy="7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11" name="Rectangle 23"/>
            <p:cNvSpPr>
              <a:spLocks noChangeArrowheads="1"/>
            </p:cNvSpPr>
            <p:nvPr/>
          </p:nvSpPr>
          <p:spPr bwMode="auto">
            <a:xfrm>
              <a:off x="1998" y="1015"/>
              <a:ext cx="6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Deadweight</a:t>
              </a:r>
              <a:endParaRPr lang="en-US"/>
            </a:p>
          </p:txBody>
        </p:sp>
        <p:sp>
          <p:nvSpPr>
            <p:cNvPr id="41012" name="Rectangle 24"/>
            <p:cNvSpPr>
              <a:spLocks noChangeArrowheads="1"/>
            </p:cNvSpPr>
            <p:nvPr/>
          </p:nvSpPr>
          <p:spPr bwMode="auto">
            <a:xfrm>
              <a:off x="2225" y="1176"/>
              <a:ext cx="2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loss</a:t>
              </a:r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473200" y="1433513"/>
            <a:ext cx="5194300" cy="3678237"/>
            <a:chOff x="928" y="903"/>
            <a:chExt cx="3272" cy="2317"/>
          </a:xfrm>
        </p:grpSpPr>
        <p:sp>
          <p:nvSpPr>
            <p:cNvPr id="41008" name="Line 26"/>
            <p:cNvSpPr>
              <a:spLocks noChangeShapeType="1"/>
            </p:cNvSpPr>
            <p:nvPr/>
          </p:nvSpPr>
          <p:spPr bwMode="auto">
            <a:xfrm>
              <a:off x="928" y="903"/>
              <a:ext cx="2738" cy="2206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09" name="Rectangle 27"/>
            <p:cNvSpPr>
              <a:spLocks noChangeArrowheads="1"/>
            </p:cNvSpPr>
            <p:nvPr/>
          </p:nvSpPr>
          <p:spPr bwMode="auto">
            <a:xfrm>
              <a:off x="3717" y="3066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473200" y="1433513"/>
            <a:ext cx="3343275" cy="3690937"/>
            <a:chOff x="928" y="903"/>
            <a:chExt cx="2106" cy="2325"/>
          </a:xfrm>
        </p:grpSpPr>
        <p:sp>
          <p:nvSpPr>
            <p:cNvPr id="41003" name="Line 29"/>
            <p:cNvSpPr>
              <a:spLocks noChangeShapeType="1"/>
            </p:cNvSpPr>
            <p:nvPr/>
          </p:nvSpPr>
          <p:spPr bwMode="auto">
            <a:xfrm>
              <a:off x="928" y="903"/>
              <a:ext cx="1339" cy="2158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1004" name="Group 30"/>
            <p:cNvGrpSpPr>
              <a:grpSpLocks/>
            </p:cNvGrpSpPr>
            <p:nvPr/>
          </p:nvGrpSpPr>
          <p:grpSpPr bwMode="auto">
            <a:xfrm>
              <a:off x="2231" y="2912"/>
              <a:ext cx="803" cy="316"/>
              <a:chOff x="2231" y="2912"/>
              <a:chExt cx="803" cy="316"/>
            </a:xfrm>
          </p:grpSpPr>
          <p:sp>
            <p:nvSpPr>
              <p:cNvPr id="41005" name="Line 31"/>
              <p:cNvSpPr>
                <a:spLocks noChangeShapeType="1"/>
              </p:cNvSpPr>
              <p:nvPr/>
            </p:nvSpPr>
            <p:spPr bwMode="auto">
              <a:xfrm>
                <a:off x="2231" y="2915"/>
                <a:ext cx="289" cy="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006" name="Rectangle 32"/>
              <p:cNvSpPr>
                <a:spLocks noChangeArrowheads="1"/>
              </p:cNvSpPr>
              <p:nvPr/>
            </p:nvSpPr>
            <p:spPr bwMode="auto">
              <a:xfrm>
                <a:off x="2544" y="2912"/>
                <a:ext cx="49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Marginal</a:t>
                </a:r>
                <a:endParaRPr lang="en-US"/>
              </a:p>
            </p:txBody>
          </p:sp>
          <p:sp>
            <p:nvSpPr>
              <p:cNvPr id="41007" name="Rectangle 33"/>
              <p:cNvSpPr>
                <a:spLocks noChangeArrowheads="1"/>
              </p:cNvSpPr>
              <p:nvPr/>
            </p:nvSpPr>
            <p:spPr bwMode="auto">
              <a:xfrm>
                <a:off x="2556" y="3074"/>
                <a:ext cx="4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revenue</a:t>
                </a:r>
                <a:endParaRPr lang="en-US"/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722438" y="1546225"/>
            <a:ext cx="5468937" cy="3351213"/>
            <a:chOff x="1085" y="974"/>
            <a:chExt cx="3445" cy="2111"/>
          </a:xfrm>
        </p:grpSpPr>
        <p:sp>
          <p:nvSpPr>
            <p:cNvPr id="41001" name="Line 35"/>
            <p:cNvSpPr>
              <a:spLocks noChangeShapeType="1"/>
            </p:cNvSpPr>
            <p:nvPr/>
          </p:nvSpPr>
          <p:spPr bwMode="auto">
            <a:xfrm flipH="1">
              <a:off x="1085" y="1061"/>
              <a:ext cx="2629" cy="2024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02" name="Rectangle 36"/>
            <p:cNvSpPr>
              <a:spLocks noChangeArrowheads="1"/>
            </p:cNvSpPr>
            <p:nvPr/>
          </p:nvSpPr>
          <p:spPr bwMode="auto">
            <a:xfrm>
              <a:off x="3769" y="974"/>
              <a:ext cx="7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Marginal cost</a:t>
              </a:r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494088" y="3243263"/>
            <a:ext cx="722312" cy="3140075"/>
            <a:chOff x="2201" y="2043"/>
            <a:chExt cx="455" cy="1978"/>
          </a:xfrm>
        </p:grpSpPr>
        <p:sp>
          <p:nvSpPr>
            <p:cNvPr id="40996" name="Rectangle 38"/>
            <p:cNvSpPr>
              <a:spLocks noChangeArrowheads="1"/>
            </p:cNvSpPr>
            <p:nvPr/>
          </p:nvSpPr>
          <p:spPr bwMode="auto">
            <a:xfrm>
              <a:off x="2201" y="3705"/>
              <a:ext cx="4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Efficient</a:t>
              </a:r>
              <a:endParaRPr lang="en-US"/>
            </a:p>
          </p:txBody>
        </p:sp>
        <p:sp>
          <p:nvSpPr>
            <p:cNvPr id="40997" name="Rectangle 39"/>
            <p:cNvSpPr>
              <a:spLocks noChangeArrowheads="1"/>
            </p:cNvSpPr>
            <p:nvPr/>
          </p:nvSpPr>
          <p:spPr bwMode="auto">
            <a:xfrm>
              <a:off x="2201" y="3867"/>
              <a:ext cx="4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/>
            </a:p>
          </p:txBody>
        </p:sp>
        <p:grpSp>
          <p:nvGrpSpPr>
            <p:cNvPr id="40998" name="Group 40"/>
            <p:cNvGrpSpPr>
              <a:grpSpLocks/>
            </p:cNvGrpSpPr>
            <p:nvPr/>
          </p:nvGrpSpPr>
          <p:grpSpPr bwMode="auto">
            <a:xfrm>
              <a:off x="2347" y="2043"/>
              <a:ext cx="86" cy="1588"/>
              <a:chOff x="2347" y="2043"/>
              <a:chExt cx="86" cy="1588"/>
            </a:xfrm>
          </p:grpSpPr>
          <p:sp>
            <p:nvSpPr>
              <p:cNvPr id="40999" name="Line 41"/>
              <p:cNvSpPr>
                <a:spLocks noChangeShapeType="1"/>
              </p:cNvSpPr>
              <p:nvPr/>
            </p:nvSpPr>
            <p:spPr bwMode="auto">
              <a:xfrm flipV="1">
                <a:off x="2388" y="2079"/>
                <a:ext cx="1" cy="15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000" name="Oval 42"/>
              <p:cNvSpPr>
                <a:spLocks noChangeArrowheads="1"/>
              </p:cNvSpPr>
              <p:nvPr/>
            </p:nvSpPr>
            <p:spPr bwMode="auto">
              <a:xfrm>
                <a:off x="2347" y="2043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63550" y="2516188"/>
            <a:ext cx="2868613" cy="3867150"/>
            <a:chOff x="292" y="1585"/>
            <a:chExt cx="1807" cy="2436"/>
          </a:xfrm>
        </p:grpSpPr>
        <p:sp>
          <p:nvSpPr>
            <p:cNvPr id="40987" name="Oval 44"/>
            <p:cNvSpPr>
              <a:spLocks noChangeArrowheads="1"/>
            </p:cNvSpPr>
            <p:nvPr/>
          </p:nvSpPr>
          <p:spPr bwMode="auto">
            <a:xfrm>
              <a:off x="1853" y="2418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40988" name="Group 45"/>
            <p:cNvGrpSpPr>
              <a:grpSpLocks/>
            </p:cNvGrpSpPr>
            <p:nvPr/>
          </p:nvGrpSpPr>
          <p:grpSpPr bwMode="auto">
            <a:xfrm>
              <a:off x="292" y="1585"/>
              <a:ext cx="1807" cy="2436"/>
              <a:chOff x="292" y="1585"/>
              <a:chExt cx="1807" cy="2436"/>
            </a:xfrm>
          </p:grpSpPr>
          <p:sp>
            <p:nvSpPr>
              <p:cNvPr id="40989" name="Line 46"/>
              <p:cNvSpPr>
                <a:spLocks noChangeShapeType="1"/>
              </p:cNvSpPr>
              <p:nvPr/>
            </p:nvSpPr>
            <p:spPr bwMode="auto">
              <a:xfrm flipV="1">
                <a:off x="1893" y="1667"/>
                <a:ext cx="1" cy="19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990" name="Line 47"/>
              <p:cNvSpPr>
                <a:spLocks noChangeShapeType="1"/>
              </p:cNvSpPr>
              <p:nvPr/>
            </p:nvSpPr>
            <p:spPr bwMode="auto">
              <a:xfrm flipH="1">
                <a:off x="928" y="1667"/>
                <a:ext cx="96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991" name="Oval 48"/>
              <p:cNvSpPr>
                <a:spLocks noChangeArrowheads="1"/>
              </p:cNvSpPr>
              <p:nvPr/>
            </p:nvSpPr>
            <p:spPr bwMode="auto">
              <a:xfrm>
                <a:off x="1853" y="16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0992" name="Rectangle 49"/>
              <p:cNvSpPr>
                <a:spLocks noChangeArrowheads="1"/>
              </p:cNvSpPr>
              <p:nvPr/>
            </p:nvSpPr>
            <p:spPr bwMode="auto">
              <a:xfrm>
                <a:off x="292" y="1585"/>
                <a:ext cx="5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Monopoly</a:t>
                </a:r>
                <a:endParaRPr lang="en-US"/>
              </a:p>
            </p:txBody>
          </p:sp>
          <p:sp>
            <p:nvSpPr>
              <p:cNvPr id="40993" name="Rectangle 50"/>
              <p:cNvSpPr>
                <a:spLocks noChangeArrowheads="1"/>
              </p:cNvSpPr>
              <p:nvPr/>
            </p:nvSpPr>
            <p:spPr bwMode="auto">
              <a:xfrm>
                <a:off x="571" y="1747"/>
                <a:ext cx="2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/>
              </a:p>
            </p:txBody>
          </p:sp>
          <p:sp>
            <p:nvSpPr>
              <p:cNvPr id="40994" name="Rectangle 51"/>
              <p:cNvSpPr>
                <a:spLocks noChangeArrowheads="1"/>
              </p:cNvSpPr>
              <p:nvPr/>
            </p:nvSpPr>
            <p:spPr bwMode="auto">
              <a:xfrm>
                <a:off x="1545" y="3705"/>
                <a:ext cx="5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Monopoly</a:t>
                </a:r>
                <a:endParaRPr lang="en-US"/>
              </a:p>
            </p:txBody>
          </p:sp>
          <p:sp>
            <p:nvSpPr>
              <p:cNvPr id="40995" name="Rectangle 52"/>
              <p:cNvSpPr>
                <a:spLocks noChangeArrowheads="1"/>
              </p:cNvSpPr>
              <p:nvPr/>
            </p:nvSpPr>
            <p:spPr bwMode="auto">
              <a:xfrm>
                <a:off x="1598" y="3867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quantity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685800" y="1773238"/>
            <a:ext cx="73437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1313" indent="-341313" algn="l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800" dirty="0">
                <a:solidFill>
                  <a:srgbClr val="111111"/>
                </a:solidFill>
                <a:latin typeface="+mj-lt"/>
              </a:rPr>
              <a:t>The effects of monopoly can be summarized as follows:</a:t>
            </a:r>
          </a:p>
          <a:p>
            <a:pPr marL="341313" indent="-341313" algn="l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  <a:tabLst>
                <a:tab pos="341313" algn="l"/>
              </a:tabLst>
            </a:pPr>
            <a:endParaRPr lang="en-US" sz="2800" dirty="0">
              <a:solidFill>
                <a:srgbClr val="111111"/>
              </a:solidFill>
              <a:latin typeface="+mj-lt"/>
            </a:endParaRPr>
          </a:p>
          <a:p>
            <a:pPr marL="806450" lvl="1" indent="-350838" algn="l">
              <a:lnSpc>
                <a:spcPct val="100000"/>
              </a:lnSpc>
              <a:spcAft>
                <a:spcPct val="35000"/>
              </a:spcAft>
              <a:buClr>
                <a:srgbClr val="FF6600"/>
              </a:buClr>
              <a:buSzPct val="75000"/>
              <a:buFont typeface="Wingdings" pitchFamily="2" charset="2"/>
              <a:buAutoNum type="arabicPeriod"/>
              <a:tabLst>
                <a:tab pos="341313" algn="l"/>
              </a:tabLst>
            </a:pPr>
            <a:r>
              <a:rPr lang="en-US" sz="2800" dirty="0">
                <a:solidFill>
                  <a:srgbClr val="111111"/>
                </a:solidFill>
                <a:latin typeface="+mj-lt"/>
              </a:rPr>
              <a:t>Monopoly causes a reduction in consumer surplus.</a:t>
            </a:r>
          </a:p>
          <a:p>
            <a:pPr marL="806450" lvl="1" indent="-350838" algn="l">
              <a:lnSpc>
                <a:spcPct val="100000"/>
              </a:lnSpc>
              <a:spcAft>
                <a:spcPct val="35000"/>
              </a:spcAft>
              <a:buClr>
                <a:srgbClr val="FF6600"/>
              </a:buClr>
              <a:buSzPct val="75000"/>
              <a:buFont typeface="Wingdings" pitchFamily="2" charset="2"/>
              <a:buAutoNum type="arabicPeriod"/>
              <a:tabLst>
                <a:tab pos="341313" algn="l"/>
              </a:tabLst>
            </a:pPr>
            <a:r>
              <a:rPr lang="en-US" sz="2800" dirty="0">
                <a:solidFill>
                  <a:srgbClr val="111111"/>
                </a:solidFill>
                <a:latin typeface="+mj-lt"/>
              </a:rPr>
              <a:t>Monopoly causes an increase in producer surplus.</a:t>
            </a:r>
          </a:p>
          <a:p>
            <a:pPr marL="806450" lvl="1" indent="-350838" algn="l">
              <a:lnSpc>
                <a:spcPct val="100000"/>
              </a:lnSpc>
              <a:spcAft>
                <a:spcPct val="35000"/>
              </a:spcAft>
              <a:buClr>
                <a:srgbClr val="FF6600"/>
              </a:buClr>
              <a:buSzPct val="75000"/>
              <a:buFont typeface="Wingdings" pitchFamily="2" charset="2"/>
              <a:buAutoNum type="arabicPeriod"/>
              <a:tabLst>
                <a:tab pos="341313" algn="l"/>
              </a:tabLst>
            </a:pPr>
            <a:r>
              <a:rPr lang="en-US" sz="2800" dirty="0">
                <a:solidFill>
                  <a:srgbClr val="111111"/>
                </a:solidFill>
                <a:latin typeface="+mj-lt"/>
              </a:rPr>
              <a:t>Monopoly causes a deadweight loss, which represents a reduction in economic efficiency; (</a:t>
            </a:r>
            <a:r>
              <a:rPr lang="en-US" sz="2800" dirty="0" err="1">
                <a:solidFill>
                  <a:srgbClr val="111111"/>
                </a:solidFill>
                <a:latin typeface="+mj-lt"/>
              </a:rPr>
              <a:t>allocative</a:t>
            </a:r>
            <a:r>
              <a:rPr lang="en-US" sz="2800" dirty="0">
                <a:solidFill>
                  <a:srgbClr val="111111"/>
                </a:solidFill>
                <a:latin typeface="+mj-lt"/>
              </a:rPr>
              <a:t> inefficiency occurs).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81000" y="476250"/>
            <a:ext cx="84391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Does monopoly reduce</a:t>
            </a:r>
            <a:r>
              <a:rPr lang="tr-TR" sz="2400" b="1" dirty="0"/>
              <a:t> </a:t>
            </a:r>
            <a:br>
              <a:rPr lang="en-US" sz="2400" b="1" dirty="0"/>
            </a:br>
            <a:r>
              <a:rPr lang="en-US" sz="2400" b="1" dirty="0"/>
              <a:t>economic efficiency</a:t>
            </a:r>
            <a:r>
              <a:rPr lang="tr-TR" sz="2400" b="1" dirty="0"/>
              <a:t>?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4342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4"/>
          <p:cNvSpPr>
            <a:spLocks noChangeArrowheads="1"/>
          </p:cNvSpPr>
          <p:nvPr/>
        </p:nvSpPr>
        <p:spPr bwMode="auto">
          <a:xfrm>
            <a:off x="5148263" y="1557338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6000"/>
          </a:p>
        </p:txBody>
      </p:sp>
      <p:sp>
        <p:nvSpPr>
          <p:cNvPr id="286723" name="Line 5"/>
          <p:cNvSpPr>
            <a:spLocks noChangeShapeType="1"/>
          </p:cNvSpPr>
          <p:nvPr/>
        </p:nvSpPr>
        <p:spPr bwMode="auto">
          <a:xfrm>
            <a:off x="5148263" y="1628775"/>
            <a:ext cx="12700" cy="3265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24" name="Line 6"/>
          <p:cNvSpPr>
            <a:spLocks noChangeShapeType="1"/>
          </p:cNvSpPr>
          <p:nvPr/>
        </p:nvSpPr>
        <p:spPr bwMode="auto">
          <a:xfrm>
            <a:off x="5156200" y="4903788"/>
            <a:ext cx="3657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25" name="Rectangle 8"/>
          <p:cNvSpPr>
            <a:spLocks noChangeArrowheads="1"/>
          </p:cNvSpPr>
          <p:nvPr/>
        </p:nvSpPr>
        <p:spPr bwMode="auto">
          <a:xfrm>
            <a:off x="4784725" y="1427163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endParaRPr lang="en-GB" sz="22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26" name="Rectangle 9"/>
          <p:cNvSpPr>
            <a:spLocks noChangeArrowheads="1"/>
          </p:cNvSpPr>
          <p:nvPr/>
        </p:nvSpPr>
        <p:spPr bwMode="auto">
          <a:xfrm>
            <a:off x="5435600" y="5843588"/>
            <a:ext cx="28321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00000"/>
              </a:lnSpc>
            </a:pPr>
            <a:r>
              <a:rPr lang="en-GB" sz="2400">
                <a:latin typeface="Arial" charset="0"/>
              </a:rPr>
              <a:t>(b) Monopoly</a:t>
            </a:r>
          </a:p>
        </p:txBody>
      </p:sp>
      <p:sp>
        <p:nvSpPr>
          <p:cNvPr id="286727" name="Rectangle 11"/>
          <p:cNvSpPr>
            <a:spLocks noChangeArrowheads="1"/>
          </p:cNvSpPr>
          <p:nvPr/>
        </p:nvSpPr>
        <p:spPr bwMode="auto">
          <a:xfrm>
            <a:off x="609600" y="17526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6000"/>
          </a:p>
        </p:txBody>
      </p:sp>
      <p:sp>
        <p:nvSpPr>
          <p:cNvPr id="286728" name="Line 12"/>
          <p:cNvSpPr>
            <a:spLocks noChangeShapeType="1"/>
          </p:cNvSpPr>
          <p:nvPr/>
        </p:nvSpPr>
        <p:spPr bwMode="auto">
          <a:xfrm>
            <a:off x="609600" y="1752600"/>
            <a:ext cx="0" cy="3200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29" name="Line 13"/>
          <p:cNvSpPr>
            <a:spLocks noChangeShapeType="1"/>
          </p:cNvSpPr>
          <p:nvPr/>
        </p:nvSpPr>
        <p:spPr bwMode="auto">
          <a:xfrm flipV="1">
            <a:off x="609600" y="4941888"/>
            <a:ext cx="4033838" cy="11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30" name="Rectangle 14"/>
          <p:cNvSpPr>
            <a:spLocks noChangeArrowheads="1"/>
          </p:cNvSpPr>
          <p:nvPr/>
        </p:nvSpPr>
        <p:spPr bwMode="auto">
          <a:xfrm>
            <a:off x="288925" y="4906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0</a:t>
            </a:r>
          </a:p>
        </p:txBody>
      </p:sp>
      <p:sp>
        <p:nvSpPr>
          <p:cNvPr id="286731" name="Rectangle 15"/>
          <p:cNvSpPr>
            <a:spLocks noChangeArrowheads="1"/>
          </p:cNvSpPr>
          <p:nvPr/>
        </p:nvSpPr>
        <p:spPr bwMode="auto">
          <a:xfrm>
            <a:off x="760413" y="5876925"/>
            <a:ext cx="32607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00000"/>
              </a:lnSpc>
            </a:pPr>
            <a:r>
              <a:rPr lang="en-GB" sz="2400">
                <a:latin typeface="Arial" charset="0"/>
              </a:rPr>
              <a:t>(a) Perfect competition</a:t>
            </a:r>
          </a:p>
        </p:txBody>
      </p:sp>
      <p:sp>
        <p:nvSpPr>
          <p:cNvPr id="286732" name="Rectangle 17"/>
          <p:cNvSpPr>
            <a:spLocks noChangeArrowheads="1"/>
          </p:cNvSpPr>
          <p:nvPr/>
        </p:nvSpPr>
        <p:spPr bwMode="auto">
          <a:xfrm>
            <a:off x="3536950" y="49339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Quantity</a:t>
            </a:r>
          </a:p>
        </p:txBody>
      </p:sp>
      <p:sp>
        <p:nvSpPr>
          <p:cNvPr id="286733" name="Rectangle 19"/>
          <p:cNvSpPr>
            <a:spLocks noChangeArrowheads="1"/>
          </p:cNvSpPr>
          <p:nvPr/>
        </p:nvSpPr>
        <p:spPr bwMode="auto">
          <a:xfrm>
            <a:off x="3155950" y="18446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Supply</a:t>
            </a:r>
          </a:p>
        </p:txBody>
      </p:sp>
      <p:sp>
        <p:nvSpPr>
          <p:cNvPr id="286734" name="Line 20"/>
          <p:cNvSpPr>
            <a:spLocks noChangeShapeType="1"/>
          </p:cNvSpPr>
          <p:nvPr/>
        </p:nvSpPr>
        <p:spPr bwMode="auto">
          <a:xfrm flipV="1">
            <a:off x="1069975" y="2190750"/>
            <a:ext cx="2362200" cy="2362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35" name="Rectangle 22"/>
          <p:cNvSpPr>
            <a:spLocks noChangeArrowheads="1"/>
          </p:cNvSpPr>
          <p:nvPr/>
        </p:nvSpPr>
        <p:spPr bwMode="auto">
          <a:xfrm>
            <a:off x="2987675" y="45751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Demand</a:t>
            </a:r>
          </a:p>
        </p:txBody>
      </p:sp>
      <p:sp>
        <p:nvSpPr>
          <p:cNvPr id="286736" name="Line 23"/>
          <p:cNvSpPr>
            <a:spLocks noChangeShapeType="1"/>
          </p:cNvSpPr>
          <p:nvPr/>
        </p:nvSpPr>
        <p:spPr bwMode="auto">
          <a:xfrm>
            <a:off x="1116013" y="2276475"/>
            <a:ext cx="2362200" cy="2362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37" name="Line 25"/>
          <p:cNvSpPr>
            <a:spLocks noChangeShapeType="1"/>
          </p:cNvSpPr>
          <p:nvPr/>
        </p:nvSpPr>
        <p:spPr bwMode="auto">
          <a:xfrm flipH="1">
            <a:off x="611188" y="3429000"/>
            <a:ext cx="165735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38" name="Rectangle 26"/>
          <p:cNvSpPr>
            <a:spLocks noChangeArrowheads="1"/>
          </p:cNvSpPr>
          <p:nvPr/>
        </p:nvSpPr>
        <p:spPr bwMode="auto">
          <a:xfrm>
            <a:off x="101600" y="32131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Pc</a:t>
            </a:r>
          </a:p>
        </p:txBody>
      </p:sp>
      <p:sp>
        <p:nvSpPr>
          <p:cNvPr id="779294" name="Line 30"/>
          <p:cNvSpPr>
            <a:spLocks noChangeShapeType="1"/>
          </p:cNvSpPr>
          <p:nvPr/>
        </p:nvSpPr>
        <p:spPr bwMode="auto">
          <a:xfrm flipH="1">
            <a:off x="7019925" y="3429000"/>
            <a:ext cx="14288" cy="141922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40" name="Line 32"/>
          <p:cNvSpPr>
            <a:spLocks noChangeShapeType="1"/>
          </p:cNvSpPr>
          <p:nvPr/>
        </p:nvSpPr>
        <p:spPr bwMode="auto">
          <a:xfrm>
            <a:off x="5148263" y="2060575"/>
            <a:ext cx="1584325" cy="2376488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41" name="Rectangle 34"/>
          <p:cNvSpPr>
            <a:spLocks noChangeArrowheads="1"/>
          </p:cNvSpPr>
          <p:nvPr/>
        </p:nvSpPr>
        <p:spPr bwMode="auto">
          <a:xfrm>
            <a:off x="7993063" y="4149725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Demand</a:t>
            </a:r>
          </a:p>
        </p:txBody>
      </p:sp>
      <p:sp>
        <p:nvSpPr>
          <p:cNvPr id="286743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026400" cy="836613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What happens if a perfectly competitive industry becomes a monopoly? </a:t>
            </a:r>
          </a:p>
        </p:txBody>
      </p:sp>
      <p:sp>
        <p:nvSpPr>
          <p:cNvPr id="779307" name="Text Box 43"/>
          <p:cNvSpPr txBox="1">
            <a:spLocks noChangeArrowheads="1"/>
          </p:cNvSpPr>
          <p:nvPr/>
        </p:nvSpPr>
        <p:spPr bwMode="auto">
          <a:xfrm>
            <a:off x="6011863" y="981075"/>
            <a:ext cx="1873250" cy="13779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AU" sz="1400">
                <a:solidFill>
                  <a:srgbClr val="333333"/>
                </a:solidFill>
              </a:rPr>
              <a:t>1. If the industry becomes a monopoly, the supply curve becomes the monopolist’s marginal cost curve.</a:t>
            </a:r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779308" name="Line 44"/>
          <p:cNvSpPr>
            <a:spLocks noChangeShapeType="1"/>
          </p:cNvSpPr>
          <p:nvPr/>
        </p:nvSpPr>
        <p:spPr bwMode="auto">
          <a:xfrm>
            <a:off x="6867525" y="2362200"/>
            <a:ext cx="86360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9309" name="Line 45"/>
          <p:cNvSpPr>
            <a:spLocks noChangeShapeType="1"/>
          </p:cNvSpPr>
          <p:nvPr/>
        </p:nvSpPr>
        <p:spPr bwMode="auto">
          <a:xfrm>
            <a:off x="2255838" y="3429000"/>
            <a:ext cx="0" cy="1512888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9310" name="Rectangle 46"/>
          <p:cNvSpPr>
            <a:spLocks noChangeArrowheads="1"/>
          </p:cNvSpPr>
          <p:nvPr/>
        </p:nvSpPr>
        <p:spPr bwMode="auto">
          <a:xfrm>
            <a:off x="2066925" y="49498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Qc</a:t>
            </a:r>
          </a:p>
        </p:txBody>
      </p:sp>
      <p:sp>
        <p:nvSpPr>
          <p:cNvPr id="286748" name="Text Box 28"/>
          <p:cNvSpPr txBox="1">
            <a:spLocks noChangeArrowheads="1"/>
          </p:cNvSpPr>
          <p:nvPr/>
        </p:nvSpPr>
        <p:spPr bwMode="auto">
          <a:xfrm>
            <a:off x="34925" y="765175"/>
            <a:ext cx="10080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Price and cost per unit</a:t>
            </a:r>
            <a:endParaRPr lang="en-AU" sz="1800">
              <a:latin typeface="Arial" charset="0"/>
            </a:endParaRPr>
          </a:p>
        </p:txBody>
      </p:sp>
      <p:sp>
        <p:nvSpPr>
          <p:cNvPr id="286750" name="Rectangle 17"/>
          <p:cNvSpPr>
            <a:spLocks noChangeArrowheads="1"/>
          </p:cNvSpPr>
          <p:nvPr/>
        </p:nvSpPr>
        <p:spPr bwMode="auto">
          <a:xfrm>
            <a:off x="7885113" y="494188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Quantity</a:t>
            </a:r>
          </a:p>
        </p:txBody>
      </p:sp>
      <p:sp>
        <p:nvSpPr>
          <p:cNvPr id="286751" name="Rectangle 14"/>
          <p:cNvSpPr>
            <a:spLocks noChangeArrowheads="1"/>
          </p:cNvSpPr>
          <p:nvPr/>
        </p:nvSpPr>
        <p:spPr bwMode="auto">
          <a:xfrm>
            <a:off x="4932363" y="4941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0</a:t>
            </a:r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6804025" y="4941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Qc</a:t>
            </a:r>
          </a:p>
        </p:txBody>
      </p:sp>
      <p:sp>
        <p:nvSpPr>
          <p:cNvPr id="286753" name="Rectangle 26"/>
          <p:cNvSpPr>
            <a:spLocks noChangeArrowheads="1"/>
          </p:cNvSpPr>
          <p:nvPr/>
        </p:nvSpPr>
        <p:spPr bwMode="auto">
          <a:xfrm>
            <a:off x="4716463" y="32131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Pc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116013" y="908050"/>
            <a:ext cx="3313112" cy="952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AU" sz="1400">
                <a:solidFill>
                  <a:srgbClr val="333333"/>
                </a:solidFill>
              </a:rPr>
              <a:t>If the industry is perfectly competitive, the intersection of the demand and supply curves determines equilibrium price and quantity.</a:t>
            </a:r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4" name="Line 44"/>
          <p:cNvSpPr>
            <a:spLocks noChangeShapeType="1"/>
          </p:cNvSpPr>
          <p:nvPr/>
        </p:nvSpPr>
        <p:spPr bwMode="auto">
          <a:xfrm flipH="1">
            <a:off x="2220913" y="1844675"/>
            <a:ext cx="431800" cy="158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9306" name="Oval 42"/>
          <p:cNvSpPr>
            <a:spLocks noChangeArrowheads="1"/>
          </p:cNvSpPr>
          <p:nvPr/>
        </p:nvSpPr>
        <p:spPr bwMode="auto">
          <a:xfrm>
            <a:off x="2195513" y="3357563"/>
            <a:ext cx="93662" cy="93662"/>
          </a:xfrm>
          <a:prstGeom prst="ellipse">
            <a:avLst/>
          </a:prstGeom>
          <a:solidFill>
            <a:srgbClr val="66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6000"/>
          </a:p>
        </p:txBody>
      </p:sp>
      <p:sp>
        <p:nvSpPr>
          <p:cNvPr id="286757" name="Text Box 37"/>
          <p:cNvSpPr txBox="1">
            <a:spLocks noChangeArrowheads="1"/>
          </p:cNvSpPr>
          <p:nvPr/>
        </p:nvSpPr>
        <p:spPr bwMode="auto">
          <a:xfrm>
            <a:off x="3284538" y="6613525"/>
            <a:ext cx="5859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AU" sz="1000">
                <a:latin typeface="Arial" charset="0"/>
              </a:rPr>
              <a:t>Hubbard, Garnett, Lewis and O’Brien: </a:t>
            </a:r>
            <a:r>
              <a:rPr lang="en-AU" sz="1000" i="1">
                <a:latin typeface="Arial" charset="0"/>
              </a:rPr>
              <a:t>Essentials of Economics</a:t>
            </a:r>
            <a:r>
              <a:rPr lang="en-AU" sz="1000">
                <a:latin typeface="Arial" charset="0"/>
              </a:rPr>
              <a:t> © 2010 Pearson Australia</a:t>
            </a:r>
          </a:p>
        </p:txBody>
      </p:sp>
      <p:sp>
        <p:nvSpPr>
          <p:cNvPr id="286758" name="Text Box 38"/>
          <p:cNvSpPr txBox="1">
            <a:spLocks noChangeArrowheads="1"/>
          </p:cNvSpPr>
          <p:nvPr/>
        </p:nvSpPr>
        <p:spPr bwMode="auto">
          <a:xfrm>
            <a:off x="4427538" y="836613"/>
            <a:ext cx="100806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Price and cost per unit</a:t>
            </a:r>
            <a:endParaRPr lang="en-AU" sz="1800">
              <a:latin typeface="Arial" charset="0"/>
            </a:endParaRPr>
          </a:p>
        </p:txBody>
      </p:sp>
      <p:sp>
        <p:nvSpPr>
          <p:cNvPr id="286759" name="Rectangle 26"/>
          <p:cNvSpPr>
            <a:spLocks noChangeArrowheads="1"/>
          </p:cNvSpPr>
          <p:nvPr/>
        </p:nvSpPr>
        <p:spPr bwMode="auto">
          <a:xfrm>
            <a:off x="4691063" y="281463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Pm</a:t>
            </a: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6227763" y="49418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latin typeface="Arial" charset="0"/>
              </a:rPr>
              <a:t>Qm</a:t>
            </a:r>
          </a:p>
        </p:txBody>
      </p:sp>
      <p:sp>
        <p:nvSpPr>
          <p:cNvPr id="286761" name="Line 23"/>
          <p:cNvSpPr>
            <a:spLocks noChangeShapeType="1"/>
          </p:cNvSpPr>
          <p:nvPr/>
        </p:nvSpPr>
        <p:spPr bwMode="auto">
          <a:xfrm>
            <a:off x="5148263" y="2060575"/>
            <a:ext cx="3009900" cy="2146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6762" name="Line 20"/>
          <p:cNvSpPr>
            <a:spLocks noChangeShapeType="1"/>
          </p:cNvSpPr>
          <p:nvPr/>
        </p:nvSpPr>
        <p:spPr bwMode="auto">
          <a:xfrm flipV="1">
            <a:off x="5829300" y="2276475"/>
            <a:ext cx="2362200" cy="2362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9300" name="Oval 36"/>
          <p:cNvSpPr>
            <a:spLocks noChangeArrowheads="1"/>
          </p:cNvSpPr>
          <p:nvPr/>
        </p:nvSpPr>
        <p:spPr bwMode="auto">
          <a:xfrm>
            <a:off x="6986588" y="3370263"/>
            <a:ext cx="93662" cy="93662"/>
          </a:xfrm>
          <a:prstGeom prst="ellipse">
            <a:avLst/>
          </a:prstGeom>
          <a:solidFill>
            <a:srgbClr val="FF99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6000"/>
          </a:p>
        </p:txBody>
      </p:sp>
      <p:sp>
        <p:nvSpPr>
          <p:cNvPr id="286763" name="Rectangle 34"/>
          <p:cNvSpPr>
            <a:spLocks noChangeArrowheads="1"/>
          </p:cNvSpPr>
          <p:nvPr/>
        </p:nvSpPr>
        <p:spPr bwMode="auto">
          <a:xfrm>
            <a:off x="7977188" y="19510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MC</a:t>
            </a: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 flipH="1">
            <a:off x="6443663" y="2997200"/>
            <a:ext cx="0" cy="1871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Oval 36"/>
          <p:cNvSpPr>
            <a:spLocks noChangeArrowheads="1"/>
          </p:cNvSpPr>
          <p:nvPr/>
        </p:nvSpPr>
        <p:spPr bwMode="auto">
          <a:xfrm>
            <a:off x="6405563" y="3946525"/>
            <a:ext cx="93662" cy="93663"/>
          </a:xfrm>
          <a:prstGeom prst="ellipse">
            <a:avLst/>
          </a:prstGeom>
          <a:solidFill>
            <a:srgbClr val="FF99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6000"/>
          </a:p>
        </p:txBody>
      </p:sp>
      <p:sp>
        <p:nvSpPr>
          <p:cNvPr id="286766" name="Line 46"/>
          <p:cNvSpPr>
            <a:spLocks noChangeShapeType="1"/>
          </p:cNvSpPr>
          <p:nvPr/>
        </p:nvSpPr>
        <p:spPr bwMode="auto">
          <a:xfrm flipH="1">
            <a:off x="5148263" y="3429000"/>
            <a:ext cx="1871662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86767" name="Line 47"/>
          <p:cNvSpPr>
            <a:spLocks noChangeShapeType="1"/>
          </p:cNvSpPr>
          <p:nvPr/>
        </p:nvSpPr>
        <p:spPr bwMode="auto">
          <a:xfrm flipH="1">
            <a:off x="5148263" y="299720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86768" name="Line 48"/>
          <p:cNvSpPr>
            <a:spLocks noChangeShapeType="1"/>
          </p:cNvSpPr>
          <p:nvPr/>
        </p:nvSpPr>
        <p:spPr bwMode="auto">
          <a:xfrm flipV="1">
            <a:off x="5364163" y="3068638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86769" name="Line 49"/>
          <p:cNvSpPr>
            <a:spLocks noChangeShapeType="1"/>
          </p:cNvSpPr>
          <p:nvPr/>
        </p:nvSpPr>
        <p:spPr bwMode="auto">
          <a:xfrm flipH="1" flipV="1">
            <a:off x="6516688" y="4797425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86770" name="Rectangle 34"/>
          <p:cNvSpPr>
            <a:spLocks noChangeArrowheads="1"/>
          </p:cNvSpPr>
          <p:nvPr/>
        </p:nvSpPr>
        <p:spPr bwMode="auto">
          <a:xfrm>
            <a:off x="6516688" y="43656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</a:pPr>
            <a:r>
              <a:rPr lang="en-GB" sz="1800">
                <a:solidFill>
                  <a:srgbClr val="333333"/>
                </a:solidFill>
                <a:latin typeface="Arial" charset="0"/>
              </a:rPr>
              <a:t>MR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7859713" y="2636838"/>
            <a:ext cx="1258887" cy="13779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AU" sz="1400">
                <a:solidFill>
                  <a:srgbClr val="333333"/>
                </a:solidFill>
              </a:rPr>
              <a:t>2. The monopolist reduces output to the level where MR = MC, …</a:t>
            </a:r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 flipV="1">
            <a:off x="6516688" y="3332163"/>
            <a:ext cx="1343025" cy="673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3419475" y="2328863"/>
            <a:ext cx="1296988" cy="73977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AU" sz="1400">
                <a:solidFill>
                  <a:srgbClr val="333333"/>
                </a:solidFill>
              </a:rPr>
              <a:t>3. …and charges a higher price.</a:t>
            </a:r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>
            <a:off x="4211638" y="3068638"/>
            <a:ext cx="1081087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14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8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8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7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7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28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8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3" grpId="0"/>
      <p:bldP spid="286734" grpId="0" animBg="1"/>
      <p:bldP spid="286735" grpId="0"/>
      <p:bldP spid="286736" grpId="0" animBg="1"/>
      <p:bldP spid="286737" grpId="0" animBg="1"/>
      <p:bldP spid="286738" grpId="0"/>
      <p:bldP spid="779294" grpId="0" animBg="1"/>
      <p:bldP spid="286740" grpId="0" animBg="1"/>
      <p:bldP spid="286741" grpId="0"/>
      <p:bldP spid="779307" grpId="0" animBg="1"/>
      <p:bldP spid="779308" grpId="0" animBg="1"/>
      <p:bldP spid="779309" grpId="0" animBg="1"/>
      <p:bldP spid="779310" grpId="0" autoUpdateAnimBg="0"/>
      <p:bldP spid="2" grpId="0" autoUpdateAnimBg="0"/>
      <p:bldP spid="286753" grpId="0"/>
      <p:bldP spid="3" grpId="0" animBg="1"/>
      <p:bldP spid="4" grpId="0" animBg="1"/>
      <p:bldP spid="779306" grpId="0" animBg="1"/>
      <p:bldP spid="286759" grpId="0"/>
      <p:bldP spid="5" grpId="0" autoUpdateAnimBg="0"/>
      <p:bldP spid="286761" grpId="0" animBg="1"/>
      <p:bldP spid="286762" grpId="0" animBg="1"/>
      <p:bldP spid="779300" grpId="0" animBg="1"/>
      <p:bldP spid="286763" grpId="0"/>
      <p:bldP spid="6" grpId="0" animBg="1"/>
      <p:bldP spid="7" grpId="0" animBg="1"/>
      <p:bldP spid="286766" grpId="0" animBg="1"/>
      <p:bldP spid="286767" grpId="0" animBg="1"/>
      <p:bldP spid="286768" grpId="0" animBg="1"/>
      <p:bldP spid="286769" grpId="0" animBg="1"/>
      <p:bldP spid="286770" grpId="0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335846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PRICE DISCRIMINATION</a:t>
            </a:r>
          </a:p>
          <a:p>
            <a:pPr algn="just"/>
            <a:endParaRPr lang="tr-TR" sz="2400" b="1" dirty="0"/>
          </a:p>
          <a:p>
            <a:pPr algn="just"/>
            <a:r>
              <a:rPr lang="en-US" sz="2400" dirty="0"/>
              <a:t>Our discussion thus far has assumed that the monopolist sells all its output at a</a:t>
            </a:r>
            <a:r>
              <a:rPr lang="tr-TR" sz="2400" dirty="0"/>
              <a:t> </a:t>
            </a:r>
            <a:r>
              <a:rPr lang="en-US" sz="2400" dirty="0"/>
              <a:t>single price. In reality, however, monopolists often charge different prices to different</a:t>
            </a:r>
            <a:r>
              <a:rPr lang="tr-TR" sz="2400" dirty="0"/>
              <a:t> </a:t>
            </a:r>
            <a:r>
              <a:rPr lang="en-US" sz="2400" dirty="0"/>
              <a:t>buyers, a practice that is known as </a:t>
            </a:r>
            <a:r>
              <a:rPr lang="en-US" sz="2400" i="1" dirty="0"/>
              <a:t>price discrimination. </a:t>
            </a:r>
            <a:r>
              <a:rPr lang="en-US" sz="2400" dirty="0"/>
              <a:t>In the following sections, we analyze how the profit-maximizing monopolist behaves</a:t>
            </a:r>
            <a:r>
              <a:rPr lang="tr-TR" sz="2400" dirty="0"/>
              <a:t> </a:t>
            </a:r>
            <a:r>
              <a:rPr lang="en-US" sz="2400" dirty="0"/>
              <a:t>when it is possible to charge different prices to different buyers. When price</a:t>
            </a:r>
            <a:r>
              <a:rPr lang="tr-TR" sz="2400" dirty="0"/>
              <a:t> </a:t>
            </a:r>
            <a:r>
              <a:rPr lang="en-US" sz="2400" dirty="0"/>
              <a:t>discrimination is possible, a monopolist can transfer some of the gains from consumers</a:t>
            </a:r>
            <a:r>
              <a:rPr lang="tr-TR" sz="2400" dirty="0"/>
              <a:t> </a:t>
            </a:r>
            <a:r>
              <a:rPr lang="en-US" sz="2400" dirty="0"/>
              <a:t>into its own profits. However, we will see that not all the higher profits</a:t>
            </a:r>
            <a:r>
              <a:rPr lang="tr-TR" sz="2400" dirty="0"/>
              <a:t> </a:t>
            </a:r>
            <a:r>
              <a:rPr lang="en-US" sz="2400" dirty="0"/>
              <a:t>under price discrimination come at the expense of consumers. Efficiency is enhanced</a:t>
            </a:r>
            <a:r>
              <a:rPr lang="tr-TR" sz="2400" dirty="0"/>
              <a:t> </a:t>
            </a:r>
            <a:r>
              <a:rPr lang="en-US" sz="2400" dirty="0"/>
              <a:t>as the monopolist expands output toward the level at which demand intersects</a:t>
            </a:r>
            <a:r>
              <a:rPr lang="tr-TR" sz="2400" dirty="0"/>
              <a:t> </a:t>
            </a:r>
            <a:r>
              <a:rPr lang="tr-TR" sz="2400" dirty="0" err="1"/>
              <a:t>marginal</a:t>
            </a:r>
            <a:r>
              <a:rPr lang="tr-TR" sz="2400" dirty="0"/>
              <a:t> </a:t>
            </a:r>
            <a:r>
              <a:rPr lang="tr-TR" sz="2400" dirty="0" err="1"/>
              <a:t>cost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569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32120" y="646239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1D7344-8A24-4586-8F39-C8CE4D45481F}" type="slidenum">
              <a:rPr lang="en-US">
                <a:solidFill>
                  <a:srgbClr val="777777"/>
                </a:solidFill>
              </a:rPr>
              <a:pPr algn="r" eaLnBrk="1" hangingPunct="1"/>
              <a:t>47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Examples of Price Discrimination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u="sng" dirty="0"/>
              <a:t>Movie tickets</a:t>
            </a:r>
            <a:br>
              <a:rPr lang="en-US" sz="2800" u="sng" dirty="0"/>
            </a:br>
            <a:r>
              <a:rPr lang="en-US" sz="2800" dirty="0"/>
              <a:t>Discounts for seniors, students, and people </a:t>
            </a:r>
            <a:br>
              <a:rPr lang="en-US" sz="2800" dirty="0"/>
            </a:br>
            <a:r>
              <a:rPr lang="en-US" sz="2800" dirty="0"/>
              <a:t>who can attend during weekday afternoons. </a:t>
            </a:r>
            <a:br>
              <a:rPr lang="en-US" sz="2800" dirty="0"/>
            </a:br>
            <a:r>
              <a:rPr lang="en-US" sz="2800" dirty="0"/>
              <a:t>They are all more likely to have lower WTP</a:t>
            </a:r>
            <a:r>
              <a:rPr lang="tr-TR" sz="2800" dirty="0"/>
              <a:t> (</a:t>
            </a:r>
            <a:r>
              <a:rPr lang="en-US" sz="2800" dirty="0"/>
              <a:t>willingness to pay </a:t>
            </a:r>
            <a:r>
              <a:rPr lang="tr-TR" sz="2800" dirty="0"/>
              <a:t>) </a:t>
            </a:r>
            <a:r>
              <a:rPr lang="en-US" sz="2800" dirty="0"/>
              <a:t>than people who pay full price on Friday night.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dirty="0"/>
              <a:t>Airline prices</a:t>
            </a:r>
            <a:br>
              <a:rPr lang="en-US" sz="2800" u="sng" dirty="0"/>
            </a:br>
            <a:r>
              <a:rPr lang="en-US" sz="2800" dirty="0"/>
              <a:t>Discounts for Saturday-night </a:t>
            </a:r>
            <a:r>
              <a:rPr lang="en-US" sz="2800" dirty="0" err="1"/>
              <a:t>stayovers</a:t>
            </a:r>
            <a:r>
              <a:rPr lang="en-US" sz="2800" dirty="0"/>
              <a:t> help distinguish business travelers, who usually have higher WTP, from more price-sensitive leisure travelers.</a:t>
            </a:r>
          </a:p>
        </p:txBody>
      </p:sp>
    </p:spTree>
    <p:extLst>
      <p:ext uri="{BB962C8B-B14F-4D97-AF65-F5344CB8AC3E}">
        <p14:creationId xmlns:p14="http://schemas.microsoft.com/office/powerpoint/2010/main" val="35321960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410200" y="6400800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804DB2-AF70-4067-BE09-C6E9445E3D8A}" type="slidenum">
              <a:rPr lang="en-US">
                <a:solidFill>
                  <a:srgbClr val="777777"/>
                </a:solidFill>
              </a:rPr>
              <a:pPr algn="r" eaLnBrk="1" hangingPunct="1"/>
              <a:t>48</a:t>
            </a:fld>
            <a:endParaRPr lang="en-US">
              <a:solidFill>
                <a:srgbClr val="777777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Examples of Price Discrimination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u="sng" dirty="0"/>
              <a:t>Discount coupons</a:t>
            </a:r>
            <a:br>
              <a:rPr lang="en-US" sz="2800" u="sng" dirty="0"/>
            </a:br>
            <a:r>
              <a:rPr lang="en-US" sz="2800" dirty="0"/>
              <a:t>People who have time to clip and organize coupons are more likely to have lower income and lower WTP than others.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dirty="0"/>
              <a:t>Need-based financial aid </a:t>
            </a:r>
            <a:br>
              <a:rPr lang="en-US" sz="2800" u="sng" dirty="0"/>
            </a:br>
            <a:r>
              <a:rPr lang="en-US" sz="2800" dirty="0"/>
              <a:t>Low income families have lower WTP for </a:t>
            </a:r>
            <a:br>
              <a:rPr lang="en-US" sz="2800" dirty="0"/>
            </a:br>
            <a:r>
              <a:rPr lang="en-US" sz="2800" dirty="0"/>
              <a:t>their children’s college education. </a:t>
            </a:r>
            <a:br>
              <a:rPr lang="en-US" sz="2800" dirty="0"/>
            </a:br>
            <a:r>
              <a:rPr lang="en-US" sz="2800" dirty="0"/>
              <a:t>Schools price-discriminate by offering </a:t>
            </a:r>
            <a:br>
              <a:rPr lang="en-US" sz="2800" dirty="0"/>
            </a:br>
            <a:r>
              <a:rPr lang="en-US" sz="2800" dirty="0"/>
              <a:t>need-based aid to low income families.  </a:t>
            </a:r>
          </a:p>
        </p:txBody>
      </p:sp>
    </p:spTree>
    <p:extLst>
      <p:ext uri="{BB962C8B-B14F-4D97-AF65-F5344CB8AC3E}">
        <p14:creationId xmlns:p14="http://schemas.microsoft.com/office/powerpoint/2010/main" val="1083108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bldLvl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65760" y="685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THE PERFECTLY DISCRIMINATING MONOPOLIST</a:t>
            </a:r>
          </a:p>
          <a:p>
            <a:pPr algn="just"/>
            <a:r>
              <a:rPr lang="en-US" sz="2400" i="1" dirty="0"/>
              <a:t>First-degree price discrimination </a:t>
            </a:r>
            <a:r>
              <a:rPr lang="en-US" sz="2400" dirty="0"/>
              <a:t>is the term used to describe the largest possible</a:t>
            </a:r>
            <a:r>
              <a:rPr lang="tr-TR" sz="2400" dirty="0"/>
              <a:t> </a:t>
            </a:r>
            <a:r>
              <a:rPr lang="tr-TR" sz="2400" dirty="0" err="1"/>
              <a:t>extent</a:t>
            </a:r>
            <a:r>
              <a:rPr lang="tr-TR" sz="2400" dirty="0"/>
              <a:t> of market </a:t>
            </a:r>
            <a:r>
              <a:rPr lang="tr-TR" sz="2400" dirty="0" err="1"/>
              <a:t>segmentation</a:t>
            </a:r>
            <a:r>
              <a:rPr lang="tr-TR" sz="24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162475"/>
            <a:ext cx="8641129" cy="394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4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7446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Sources Of Monopoly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85800" y="26670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Exclusive Control over Important Inputs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Economies of Scale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Patents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Network Economies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Government Licenses or Franchises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33400" y="304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The main cause of monopolies is </a:t>
            </a:r>
            <a:r>
              <a:rPr lang="en-US" sz="3200" b="1" dirty="0">
                <a:solidFill>
                  <a:srgbClr val="800080"/>
                </a:solidFill>
              </a:rPr>
              <a:t>barriers </a:t>
            </a:r>
            <a:br>
              <a:rPr lang="en-US" sz="3200" b="1" dirty="0">
                <a:solidFill>
                  <a:srgbClr val="800080"/>
                </a:solidFill>
              </a:rPr>
            </a:br>
            <a:r>
              <a:rPr lang="en-US" sz="3200" b="1" dirty="0">
                <a:solidFill>
                  <a:srgbClr val="800080"/>
                </a:solidFill>
              </a:rPr>
              <a:t>to entry</a:t>
            </a:r>
            <a:r>
              <a:rPr lang="en-US" sz="3200" dirty="0"/>
              <a:t> – other firms cannot enter the market.</a:t>
            </a:r>
          </a:p>
          <a:p>
            <a:pPr algn="just"/>
            <a:r>
              <a:rPr lang="tr-TR" sz="3200" dirty="0" err="1"/>
              <a:t>Five</a:t>
            </a:r>
            <a:r>
              <a:rPr lang="en-US" sz="3200" dirty="0"/>
              <a:t> sources of barriers to entry:</a:t>
            </a:r>
          </a:p>
        </p:txBody>
      </p:sp>
    </p:spTree>
    <p:extLst>
      <p:ext uri="{BB962C8B-B14F-4D97-AF65-F5344CB8AC3E}">
        <p14:creationId xmlns:p14="http://schemas.microsoft.com/office/powerpoint/2010/main" val="2689748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62600" y="646239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22095C-7297-44F6-895B-376F6C180787}" type="slidenum">
              <a:rPr lang="en-US">
                <a:solidFill>
                  <a:srgbClr val="777777"/>
                </a:solidFill>
              </a:rPr>
              <a:pPr algn="r" eaLnBrk="1" hangingPunct="1"/>
              <a:t>50</a:t>
            </a:fld>
            <a:endParaRPr lang="en-US">
              <a:solidFill>
                <a:srgbClr val="777777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957763" y="1852613"/>
            <a:ext cx="3108325" cy="1957387"/>
            <a:chOff x="3123" y="1167"/>
            <a:chExt cx="1958" cy="1233"/>
          </a:xfrm>
        </p:grpSpPr>
        <p:sp>
          <p:nvSpPr>
            <p:cNvPr id="23580" name="AutoShape 4"/>
            <p:cNvSpPr>
              <a:spLocks noChangeArrowheads="1"/>
            </p:cNvSpPr>
            <p:nvPr/>
          </p:nvSpPr>
          <p:spPr bwMode="auto">
            <a:xfrm>
              <a:off x="3123" y="1299"/>
              <a:ext cx="1644" cy="1101"/>
            </a:xfrm>
            <a:prstGeom prst="rtTriangl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grpSp>
          <p:nvGrpSpPr>
            <p:cNvPr id="23581" name="Group 45"/>
            <p:cNvGrpSpPr>
              <a:grpSpLocks/>
            </p:cNvGrpSpPr>
            <p:nvPr/>
          </p:nvGrpSpPr>
          <p:grpSpPr bwMode="auto">
            <a:xfrm>
              <a:off x="3717" y="1167"/>
              <a:ext cx="1364" cy="863"/>
              <a:chOff x="3717" y="1167"/>
              <a:chExt cx="1364" cy="863"/>
            </a:xfrm>
          </p:grpSpPr>
          <p:sp>
            <p:nvSpPr>
              <p:cNvPr id="23582" name="Text Box 43"/>
              <p:cNvSpPr txBox="1">
                <a:spLocks noChangeArrowheads="1"/>
              </p:cNvSpPr>
              <p:nvPr/>
            </p:nvSpPr>
            <p:spPr bwMode="auto">
              <a:xfrm>
                <a:off x="3931" y="1167"/>
                <a:ext cx="115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cs typeface="Arial" charset="0"/>
                  </a:rPr>
                  <a:t>Monopoly profit</a:t>
                </a:r>
              </a:p>
            </p:txBody>
          </p:sp>
          <p:sp>
            <p:nvSpPr>
              <p:cNvPr id="23583" name="Arc 44"/>
              <p:cNvSpPr>
                <a:spLocks/>
              </p:cNvSpPr>
              <p:nvPr/>
            </p:nvSpPr>
            <p:spPr bwMode="auto">
              <a:xfrm>
                <a:off x="3717" y="1493"/>
                <a:ext cx="425" cy="537"/>
              </a:xfrm>
              <a:custGeom>
                <a:avLst/>
                <a:gdLst>
                  <a:gd name="T0" fmla="*/ 0 w 20745"/>
                  <a:gd name="T1" fmla="*/ 0 h 19232"/>
                  <a:gd name="T2" fmla="*/ 0 w 20745"/>
                  <a:gd name="T3" fmla="*/ 0 h 19232"/>
                  <a:gd name="T4" fmla="*/ 0 w 20745"/>
                  <a:gd name="T5" fmla="*/ 0 h 19232"/>
                  <a:gd name="T6" fmla="*/ 0 60000 65536"/>
                  <a:gd name="T7" fmla="*/ 0 60000 65536"/>
                  <a:gd name="T8" fmla="*/ 0 60000 65536"/>
                  <a:gd name="T9" fmla="*/ 0 w 20745"/>
                  <a:gd name="T10" fmla="*/ 0 h 19232"/>
                  <a:gd name="T11" fmla="*/ 20745 w 20745"/>
                  <a:gd name="T12" fmla="*/ 19232 h 19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5" h="19232" fill="none" extrusionOk="0">
                    <a:moveTo>
                      <a:pt x="20745" y="6017"/>
                    </a:moveTo>
                    <a:cubicBezTo>
                      <a:pt x="19085" y="11738"/>
                      <a:pt x="15137" y="16520"/>
                      <a:pt x="9833" y="19232"/>
                    </a:cubicBezTo>
                  </a:path>
                  <a:path w="20745" h="19232" stroke="0" extrusionOk="0">
                    <a:moveTo>
                      <a:pt x="20745" y="6017"/>
                    </a:moveTo>
                    <a:cubicBezTo>
                      <a:pt x="19085" y="11738"/>
                      <a:pt x="15137" y="16520"/>
                      <a:pt x="9833" y="1923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>
                  <a:cs typeface="Arial" charset="0"/>
                </a:endParaRPr>
              </a:p>
            </p:txBody>
          </p:sp>
        </p:grpSp>
      </p:grpSp>
      <p:sp>
        <p:nvSpPr>
          <p:cNvPr id="18944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138238"/>
            <a:ext cx="3609975" cy="526891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400" dirty="0"/>
              <a:t>Here, the monopolist produces the competitive quantity, but charges each buyer his or her WTP. 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400" dirty="0"/>
              <a:t>This is called </a:t>
            </a:r>
            <a:r>
              <a:rPr lang="en-US" sz="2400" b="1" dirty="0">
                <a:solidFill>
                  <a:srgbClr val="CC0000"/>
                </a:solidFill>
              </a:rPr>
              <a:t>perfect price discrimination</a:t>
            </a:r>
            <a:r>
              <a:rPr lang="en-US" sz="24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400" dirty="0"/>
              <a:t>The monopolist captures all </a:t>
            </a:r>
            <a:r>
              <a:rPr lang="tr-TR" sz="2400" dirty="0" err="1"/>
              <a:t>consumer</a:t>
            </a:r>
            <a:r>
              <a:rPr lang="tr-TR" sz="2400" dirty="0"/>
              <a:t> </a:t>
            </a:r>
            <a:r>
              <a:rPr lang="tr-TR" sz="2400" dirty="0" err="1"/>
              <a:t>surplus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as profit.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400" dirty="0"/>
              <a:t>But there’s no DWL. 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271963" y="3573463"/>
            <a:ext cx="4062412" cy="473075"/>
            <a:chOff x="2595" y="2155"/>
            <a:chExt cx="2559" cy="298"/>
          </a:xfrm>
        </p:grpSpPr>
        <p:sp>
          <p:nvSpPr>
            <p:cNvPr id="23578" name="Line 8"/>
            <p:cNvSpPr>
              <a:spLocks noChangeShapeType="1"/>
            </p:cNvSpPr>
            <p:nvPr/>
          </p:nvSpPr>
          <p:spPr bwMode="auto">
            <a:xfrm>
              <a:off x="3022" y="2305"/>
              <a:ext cx="21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79" name="Rectangle 9"/>
            <p:cNvSpPr>
              <a:spLocks noChangeArrowheads="1"/>
            </p:cNvSpPr>
            <p:nvPr/>
          </p:nvSpPr>
          <p:spPr bwMode="auto">
            <a:xfrm>
              <a:off x="2595" y="2155"/>
              <a:ext cx="42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500" i="1">
                  <a:cs typeface="Arial" charset="0"/>
                </a:rPr>
                <a:t>MC</a:t>
              </a:r>
            </a:p>
          </p:txBody>
        </p:sp>
      </p:grpSp>
      <p:grpSp>
        <p:nvGrpSpPr>
          <p:cNvPr id="23560" name="Group 10"/>
          <p:cNvGrpSpPr>
            <a:grpSpLocks/>
          </p:cNvGrpSpPr>
          <p:nvPr/>
        </p:nvGrpSpPr>
        <p:grpSpPr bwMode="auto">
          <a:xfrm>
            <a:off x="3348038" y="1617663"/>
            <a:ext cx="5451475" cy="4178300"/>
            <a:chOff x="1579" y="1014"/>
            <a:chExt cx="3434" cy="2632"/>
          </a:xfrm>
        </p:grpSpPr>
        <p:grpSp>
          <p:nvGrpSpPr>
            <p:cNvPr id="23573" name="Group 11"/>
            <p:cNvGrpSpPr>
              <a:grpSpLocks/>
            </p:cNvGrpSpPr>
            <p:nvPr/>
          </p:nvGrpSpPr>
          <p:grpSpPr bwMode="auto">
            <a:xfrm>
              <a:off x="2591" y="1080"/>
              <a:ext cx="2262" cy="2284"/>
              <a:chOff x="1489" y="785"/>
              <a:chExt cx="3650" cy="2492"/>
            </a:xfrm>
          </p:grpSpPr>
          <p:sp>
            <p:nvSpPr>
              <p:cNvPr id="23576" name="Line 12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77" name="Line 13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3574" name="Text Box 14"/>
            <p:cNvSpPr txBox="1">
              <a:spLocks noChangeArrowheads="1"/>
            </p:cNvSpPr>
            <p:nvPr/>
          </p:nvSpPr>
          <p:spPr bwMode="auto">
            <a:xfrm>
              <a:off x="4232" y="3416"/>
              <a:ext cx="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Quantity</a:t>
              </a:r>
            </a:p>
          </p:txBody>
        </p:sp>
        <p:sp>
          <p:nvSpPr>
            <p:cNvPr id="23575" name="Text Box 15"/>
            <p:cNvSpPr txBox="1">
              <a:spLocks noChangeArrowheads="1"/>
            </p:cNvSpPr>
            <p:nvPr/>
          </p:nvSpPr>
          <p:spPr bwMode="auto">
            <a:xfrm>
              <a:off x="1579" y="1014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Price</a:t>
              </a:r>
            </a:p>
          </p:txBody>
        </p:sp>
      </p:grpSp>
      <p:grpSp>
        <p:nvGrpSpPr>
          <p:cNvPr id="23561" name="Group 16"/>
          <p:cNvGrpSpPr>
            <a:grpSpLocks/>
          </p:cNvGrpSpPr>
          <p:nvPr/>
        </p:nvGrpSpPr>
        <p:grpSpPr bwMode="auto">
          <a:xfrm>
            <a:off x="4951413" y="2058988"/>
            <a:ext cx="3595687" cy="2457450"/>
            <a:chOff x="2589" y="1292"/>
            <a:chExt cx="2265" cy="1548"/>
          </a:xfrm>
        </p:grpSpPr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2589" y="1292"/>
              <a:ext cx="2055" cy="1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4580" y="2610"/>
              <a:ext cx="2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D</a:t>
              </a:r>
            </a:p>
          </p:txBody>
        </p:sp>
      </p:grpSp>
      <p:grpSp>
        <p:nvGrpSpPr>
          <p:cNvPr id="23562" name="Group 19"/>
          <p:cNvGrpSpPr>
            <a:grpSpLocks/>
          </p:cNvGrpSpPr>
          <p:nvPr/>
        </p:nvGrpSpPr>
        <p:grpSpPr bwMode="auto">
          <a:xfrm>
            <a:off x="4962525" y="2074863"/>
            <a:ext cx="2600325" cy="3024187"/>
            <a:chOff x="2596" y="1302"/>
            <a:chExt cx="1638" cy="1905"/>
          </a:xfrm>
        </p:grpSpPr>
        <p:sp>
          <p:nvSpPr>
            <p:cNvPr id="23569" name="Line 20"/>
            <p:cNvSpPr>
              <a:spLocks noChangeShapeType="1"/>
            </p:cNvSpPr>
            <p:nvPr/>
          </p:nvSpPr>
          <p:spPr bwMode="auto">
            <a:xfrm>
              <a:off x="2596" y="1302"/>
              <a:ext cx="1299" cy="17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70" name="Text Box 21"/>
            <p:cNvSpPr txBox="1">
              <a:spLocks noChangeArrowheads="1"/>
            </p:cNvSpPr>
            <p:nvPr/>
          </p:nvSpPr>
          <p:spPr bwMode="auto">
            <a:xfrm>
              <a:off x="3860" y="2977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MR</a:t>
              </a:r>
            </a:p>
          </p:txBody>
        </p:sp>
      </p:grpSp>
      <p:grpSp>
        <p:nvGrpSpPr>
          <p:cNvPr id="23563" name="Group 29"/>
          <p:cNvGrpSpPr>
            <a:grpSpLocks/>
          </p:cNvGrpSpPr>
          <p:nvPr/>
        </p:nvGrpSpPr>
        <p:grpSpPr bwMode="auto">
          <a:xfrm>
            <a:off x="6972300" y="3746500"/>
            <a:ext cx="688975" cy="2438400"/>
            <a:chOff x="4296" y="2264"/>
            <a:chExt cx="434" cy="1536"/>
          </a:xfrm>
        </p:grpSpPr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 flipH="1">
              <a:off x="4686" y="2309"/>
              <a:ext cx="3" cy="9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65" name="Oval 31"/>
            <p:cNvSpPr>
              <a:spLocks noChangeAspect="1" noChangeArrowheads="1"/>
            </p:cNvSpPr>
            <p:nvPr/>
          </p:nvSpPr>
          <p:spPr bwMode="auto">
            <a:xfrm>
              <a:off x="4644" y="2264"/>
              <a:ext cx="86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grpSp>
          <p:nvGrpSpPr>
            <p:cNvPr id="23566" name="Group 32"/>
            <p:cNvGrpSpPr>
              <a:grpSpLocks/>
            </p:cNvGrpSpPr>
            <p:nvPr/>
          </p:nvGrpSpPr>
          <p:grpSpPr bwMode="auto">
            <a:xfrm>
              <a:off x="4296" y="3300"/>
              <a:ext cx="384" cy="500"/>
              <a:chOff x="4296" y="3300"/>
              <a:chExt cx="384" cy="500"/>
            </a:xfrm>
          </p:grpSpPr>
          <p:sp>
            <p:nvSpPr>
              <p:cNvPr id="23567" name="Text Box 33"/>
              <p:cNvSpPr txBox="1">
                <a:spLocks noChangeArrowheads="1"/>
              </p:cNvSpPr>
              <p:nvPr/>
            </p:nvSpPr>
            <p:spPr bwMode="auto">
              <a:xfrm>
                <a:off x="4296" y="3531"/>
                <a:ext cx="311" cy="26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500" b="1" i="1">
                    <a:cs typeface="Arial" charset="0"/>
                  </a:rPr>
                  <a:t>Q</a:t>
                </a:r>
                <a:endParaRPr lang="en-US" sz="2500" b="1" baseline="-25000">
                  <a:cs typeface="Arial" charset="0"/>
                </a:endParaRPr>
              </a:p>
            </p:txBody>
          </p:sp>
          <p:sp>
            <p:nvSpPr>
              <p:cNvPr id="23568" name="Line 34"/>
              <p:cNvSpPr>
                <a:spLocks noChangeShapeType="1"/>
              </p:cNvSpPr>
              <p:nvPr/>
            </p:nvSpPr>
            <p:spPr bwMode="auto">
              <a:xfrm flipV="1">
                <a:off x="4494" y="3300"/>
                <a:ext cx="186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" name="Dikdörtgen 2"/>
          <p:cNvSpPr/>
          <p:nvPr/>
        </p:nvSpPr>
        <p:spPr>
          <a:xfrm>
            <a:off x="2514600" y="457200"/>
            <a:ext cx="460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C0000"/>
                </a:solidFill>
              </a:rPr>
              <a:t>P</a:t>
            </a:r>
            <a:r>
              <a:rPr lang="en-US" sz="2400" b="1" dirty="0" err="1">
                <a:solidFill>
                  <a:srgbClr val="CC0000"/>
                </a:solidFill>
              </a:rPr>
              <a:t>erfect</a:t>
            </a:r>
            <a:r>
              <a:rPr lang="en-US" sz="2400" b="1" dirty="0">
                <a:solidFill>
                  <a:srgbClr val="CC0000"/>
                </a:solidFill>
              </a:rPr>
              <a:t> price discrimination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43425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build="p" bldLvl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462589" y="6492875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20775C-F23C-4E71-9D7E-9F2BF5AE97E2}" type="slidenum">
              <a:rPr lang="en-US">
                <a:solidFill>
                  <a:srgbClr val="777777"/>
                </a:solidFill>
              </a:rPr>
              <a:pPr algn="r" eaLnBrk="1" hangingPunct="1"/>
              <a:t>51</a:t>
            </a:fld>
            <a:endParaRPr lang="en-US" dirty="0">
              <a:solidFill>
                <a:srgbClr val="777777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957763" y="1436688"/>
            <a:ext cx="2627312" cy="1501775"/>
            <a:chOff x="3123" y="905"/>
            <a:chExt cx="1655" cy="946"/>
          </a:xfrm>
        </p:grpSpPr>
        <p:sp>
          <p:nvSpPr>
            <p:cNvPr id="22567" name="AutoShape 34"/>
            <p:cNvSpPr>
              <a:spLocks noChangeArrowheads="1"/>
            </p:cNvSpPr>
            <p:nvPr/>
          </p:nvSpPr>
          <p:spPr bwMode="auto">
            <a:xfrm>
              <a:off x="3123" y="1299"/>
              <a:ext cx="825" cy="552"/>
            </a:xfrm>
            <a:prstGeom prst="rtTriangl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grpSp>
          <p:nvGrpSpPr>
            <p:cNvPr id="22568" name="Group 45"/>
            <p:cNvGrpSpPr>
              <a:grpSpLocks/>
            </p:cNvGrpSpPr>
            <p:nvPr/>
          </p:nvGrpSpPr>
          <p:grpSpPr bwMode="auto">
            <a:xfrm>
              <a:off x="3288" y="905"/>
              <a:ext cx="1490" cy="817"/>
              <a:chOff x="3288" y="905"/>
              <a:chExt cx="1490" cy="817"/>
            </a:xfrm>
          </p:grpSpPr>
          <p:sp>
            <p:nvSpPr>
              <p:cNvPr id="22569" name="Text Box 43"/>
              <p:cNvSpPr txBox="1">
                <a:spLocks noChangeArrowheads="1"/>
              </p:cNvSpPr>
              <p:nvPr/>
            </p:nvSpPr>
            <p:spPr bwMode="auto">
              <a:xfrm>
                <a:off x="3628" y="905"/>
                <a:ext cx="115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cs typeface="Arial" charset="0"/>
                  </a:rPr>
                  <a:t>Consumer surplus</a:t>
                </a:r>
              </a:p>
            </p:txBody>
          </p:sp>
          <p:sp>
            <p:nvSpPr>
              <p:cNvPr id="22570" name="Arc 44"/>
              <p:cNvSpPr>
                <a:spLocks/>
              </p:cNvSpPr>
              <p:nvPr/>
            </p:nvSpPr>
            <p:spPr bwMode="auto">
              <a:xfrm>
                <a:off x="3288" y="1246"/>
                <a:ext cx="560" cy="476"/>
              </a:xfrm>
              <a:custGeom>
                <a:avLst/>
                <a:gdLst>
                  <a:gd name="T0" fmla="*/ 0 w 20745"/>
                  <a:gd name="T1" fmla="*/ 0 h 19257"/>
                  <a:gd name="T2" fmla="*/ 0 w 20745"/>
                  <a:gd name="T3" fmla="*/ 0 h 19257"/>
                  <a:gd name="T4" fmla="*/ 0 w 20745"/>
                  <a:gd name="T5" fmla="*/ 0 h 19257"/>
                  <a:gd name="T6" fmla="*/ 0 60000 65536"/>
                  <a:gd name="T7" fmla="*/ 0 60000 65536"/>
                  <a:gd name="T8" fmla="*/ 0 60000 65536"/>
                  <a:gd name="T9" fmla="*/ 0 w 20745"/>
                  <a:gd name="T10" fmla="*/ 0 h 19257"/>
                  <a:gd name="T11" fmla="*/ 20745 w 20745"/>
                  <a:gd name="T12" fmla="*/ 19257 h 192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5" h="19257" fill="none" extrusionOk="0">
                    <a:moveTo>
                      <a:pt x="20745" y="6017"/>
                    </a:moveTo>
                    <a:cubicBezTo>
                      <a:pt x="19080" y="11756"/>
                      <a:pt x="15112" y="16549"/>
                      <a:pt x="9784" y="19256"/>
                    </a:cubicBezTo>
                  </a:path>
                  <a:path w="20745" h="19257" stroke="0" extrusionOk="0">
                    <a:moveTo>
                      <a:pt x="20745" y="6017"/>
                    </a:moveTo>
                    <a:cubicBezTo>
                      <a:pt x="19080" y="11756"/>
                      <a:pt x="15112" y="16549"/>
                      <a:pt x="9784" y="1925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>
                  <a:cs typeface="Arial" charset="0"/>
                </a:endParaRPr>
              </a:p>
            </p:txBody>
          </p:sp>
        </p:grp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291263" y="2349500"/>
            <a:ext cx="2441575" cy="1470025"/>
            <a:chOff x="3963" y="1480"/>
            <a:chExt cx="1538" cy="926"/>
          </a:xfrm>
        </p:grpSpPr>
        <p:sp>
          <p:nvSpPr>
            <p:cNvPr id="22563" name="AutoShape 36"/>
            <p:cNvSpPr>
              <a:spLocks noChangeArrowheads="1"/>
            </p:cNvSpPr>
            <p:nvPr/>
          </p:nvSpPr>
          <p:spPr bwMode="auto">
            <a:xfrm>
              <a:off x="3963" y="1854"/>
              <a:ext cx="825" cy="552"/>
            </a:xfrm>
            <a:prstGeom prst="rtTriangle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grpSp>
          <p:nvGrpSpPr>
            <p:cNvPr id="22564" name="Group 41"/>
            <p:cNvGrpSpPr>
              <a:grpSpLocks/>
            </p:cNvGrpSpPr>
            <p:nvPr/>
          </p:nvGrpSpPr>
          <p:grpSpPr bwMode="auto">
            <a:xfrm>
              <a:off x="4144" y="1480"/>
              <a:ext cx="1357" cy="740"/>
              <a:chOff x="4144" y="1480"/>
              <a:chExt cx="1357" cy="740"/>
            </a:xfrm>
          </p:grpSpPr>
          <p:sp>
            <p:nvSpPr>
              <p:cNvPr id="22565" name="Text Box 39"/>
              <p:cNvSpPr txBox="1">
                <a:spLocks noChangeArrowheads="1"/>
              </p:cNvSpPr>
              <p:nvPr/>
            </p:nvSpPr>
            <p:spPr bwMode="auto">
              <a:xfrm>
                <a:off x="4351" y="1480"/>
                <a:ext cx="115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cs typeface="Arial" charset="0"/>
                  </a:rPr>
                  <a:t>Deadweight </a:t>
                </a:r>
                <a:br>
                  <a:rPr lang="en-US" sz="2400">
                    <a:cs typeface="Arial" charset="0"/>
                  </a:rPr>
                </a:br>
                <a:r>
                  <a:rPr lang="en-US" sz="2400">
                    <a:cs typeface="Arial" charset="0"/>
                  </a:rPr>
                  <a:t>loss</a:t>
                </a:r>
              </a:p>
            </p:txBody>
          </p:sp>
          <p:sp>
            <p:nvSpPr>
              <p:cNvPr id="22566" name="Arc 40"/>
              <p:cNvSpPr>
                <a:spLocks/>
              </p:cNvSpPr>
              <p:nvPr/>
            </p:nvSpPr>
            <p:spPr bwMode="auto">
              <a:xfrm>
                <a:off x="4144" y="1863"/>
                <a:ext cx="425" cy="357"/>
              </a:xfrm>
              <a:custGeom>
                <a:avLst/>
                <a:gdLst>
                  <a:gd name="T0" fmla="*/ 0 w 20745"/>
                  <a:gd name="T1" fmla="*/ 0 h 20334"/>
                  <a:gd name="T2" fmla="*/ 0 w 20745"/>
                  <a:gd name="T3" fmla="*/ 0 h 20334"/>
                  <a:gd name="T4" fmla="*/ 0 w 20745"/>
                  <a:gd name="T5" fmla="*/ 0 h 20334"/>
                  <a:gd name="T6" fmla="*/ 0 60000 65536"/>
                  <a:gd name="T7" fmla="*/ 0 60000 65536"/>
                  <a:gd name="T8" fmla="*/ 0 60000 65536"/>
                  <a:gd name="T9" fmla="*/ 0 w 20745"/>
                  <a:gd name="T10" fmla="*/ 0 h 20334"/>
                  <a:gd name="T11" fmla="*/ 20745 w 20745"/>
                  <a:gd name="T12" fmla="*/ 20334 h 203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5" h="20334" fill="none" extrusionOk="0">
                    <a:moveTo>
                      <a:pt x="20745" y="6017"/>
                    </a:moveTo>
                    <a:cubicBezTo>
                      <a:pt x="18814" y="12671"/>
                      <a:pt x="13809" y="17996"/>
                      <a:pt x="7286" y="20334"/>
                    </a:cubicBezTo>
                  </a:path>
                  <a:path w="20745" h="20334" stroke="0" extrusionOk="0">
                    <a:moveTo>
                      <a:pt x="20745" y="6017"/>
                    </a:moveTo>
                    <a:cubicBezTo>
                      <a:pt x="18814" y="12671"/>
                      <a:pt x="13809" y="17996"/>
                      <a:pt x="7286" y="203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>
                  <a:cs typeface="Arial" charset="0"/>
                </a:endParaRPr>
              </a:p>
            </p:txBody>
          </p:sp>
        </p:grp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732088" y="2938463"/>
            <a:ext cx="3549650" cy="2366962"/>
            <a:chOff x="1721" y="1851"/>
            <a:chExt cx="2236" cy="1491"/>
          </a:xfrm>
        </p:grpSpPr>
        <p:sp>
          <p:nvSpPr>
            <p:cNvPr id="22559" name="Rectangle 35"/>
            <p:cNvSpPr>
              <a:spLocks noChangeArrowheads="1"/>
            </p:cNvSpPr>
            <p:nvPr/>
          </p:nvSpPr>
          <p:spPr bwMode="auto">
            <a:xfrm>
              <a:off x="3120" y="1851"/>
              <a:ext cx="837" cy="54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grpSp>
          <p:nvGrpSpPr>
            <p:cNvPr id="22560" name="Group 49"/>
            <p:cNvGrpSpPr>
              <a:grpSpLocks/>
            </p:cNvGrpSpPr>
            <p:nvPr/>
          </p:nvGrpSpPr>
          <p:grpSpPr bwMode="auto">
            <a:xfrm>
              <a:off x="1721" y="2139"/>
              <a:ext cx="1789" cy="1203"/>
              <a:chOff x="1721" y="2139"/>
              <a:chExt cx="1789" cy="1203"/>
            </a:xfrm>
          </p:grpSpPr>
          <p:sp>
            <p:nvSpPr>
              <p:cNvPr id="22561" name="Text Box 47"/>
              <p:cNvSpPr txBox="1">
                <a:spLocks noChangeArrowheads="1"/>
              </p:cNvSpPr>
              <p:nvPr/>
            </p:nvSpPr>
            <p:spPr bwMode="auto">
              <a:xfrm>
                <a:off x="1721" y="2396"/>
                <a:ext cx="98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>
                    <a:cs typeface="Arial" charset="0"/>
                  </a:rPr>
                  <a:t>Monopoly profit</a:t>
                </a:r>
              </a:p>
            </p:txBody>
          </p:sp>
          <p:sp>
            <p:nvSpPr>
              <p:cNvPr id="22562" name="Arc 48"/>
              <p:cNvSpPr>
                <a:spLocks/>
              </p:cNvSpPr>
              <p:nvPr/>
            </p:nvSpPr>
            <p:spPr bwMode="auto">
              <a:xfrm flipH="1" flipV="1">
                <a:off x="2394" y="2139"/>
                <a:ext cx="1116" cy="1203"/>
              </a:xfrm>
              <a:custGeom>
                <a:avLst/>
                <a:gdLst>
                  <a:gd name="T0" fmla="*/ 1 w 14280"/>
                  <a:gd name="T1" fmla="*/ 0 h 21439"/>
                  <a:gd name="T2" fmla="*/ 0 w 14280"/>
                  <a:gd name="T3" fmla="*/ 0 h 21439"/>
                  <a:gd name="T4" fmla="*/ 0 w 14280"/>
                  <a:gd name="T5" fmla="*/ 0 h 21439"/>
                  <a:gd name="T6" fmla="*/ 0 60000 65536"/>
                  <a:gd name="T7" fmla="*/ 0 60000 65536"/>
                  <a:gd name="T8" fmla="*/ 0 60000 65536"/>
                  <a:gd name="T9" fmla="*/ 0 w 14280"/>
                  <a:gd name="T10" fmla="*/ 0 h 21439"/>
                  <a:gd name="T11" fmla="*/ 14280 w 14280"/>
                  <a:gd name="T12" fmla="*/ 21439 h 214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80" h="21439" fill="none" extrusionOk="0">
                    <a:moveTo>
                      <a:pt x="14280" y="16206"/>
                    </a:moveTo>
                    <a:cubicBezTo>
                      <a:pt x="11013" y="19084"/>
                      <a:pt x="6953" y="20908"/>
                      <a:pt x="2632" y="21438"/>
                    </a:cubicBezTo>
                  </a:path>
                  <a:path w="14280" h="21439" stroke="0" extrusionOk="0">
                    <a:moveTo>
                      <a:pt x="14280" y="16206"/>
                    </a:moveTo>
                    <a:cubicBezTo>
                      <a:pt x="11013" y="19084"/>
                      <a:pt x="6953" y="20908"/>
                      <a:pt x="2632" y="2143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r-TR">
                  <a:cs typeface="Arial" charset="0"/>
                </a:endParaRPr>
              </a:p>
            </p:txBody>
          </p:sp>
        </p:grpSp>
      </p:grpSp>
      <p:sp>
        <p:nvSpPr>
          <p:cNvPr id="225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0988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Single Price Monopoly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335088"/>
            <a:ext cx="3463925" cy="47910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/>
              <a:t>Here, the monopolist charges the same price (</a:t>
            </a:r>
            <a:r>
              <a:rPr lang="en-US" sz="2600" b="1" i="1"/>
              <a:t>P</a:t>
            </a:r>
            <a:r>
              <a:rPr lang="en-US" sz="2600" b="1" baseline="-25000"/>
              <a:t>M</a:t>
            </a:r>
            <a:r>
              <a:rPr lang="en-US" sz="2600"/>
              <a:t>) to all buyers.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600"/>
              <a:t>A deadweight loss results.  </a:t>
            </a:r>
          </a:p>
        </p:txBody>
      </p:sp>
      <p:grpSp>
        <p:nvGrpSpPr>
          <p:cNvPr id="22537" name="Group 4"/>
          <p:cNvGrpSpPr>
            <a:grpSpLocks/>
          </p:cNvGrpSpPr>
          <p:nvPr/>
        </p:nvGrpSpPr>
        <p:grpSpPr bwMode="auto">
          <a:xfrm>
            <a:off x="4271963" y="3573463"/>
            <a:ext cx="4062412" cy="473075"/>
            <a:chOff x="2595" y="2155"/>
            <a:chExt cx="2559" cy="298"/>
          </a:xfrm>
        </p:grpSpPr>
        <p:sp>
          <p:nvSpPr>
            <p:cNvPr id="22557" name="Line 5"/>
            <p:cNvSpPr>
              <a:spLocks noChangeShapeType="1"/>
            </p:cNvSpPr>
            <p:nvPr/>
          </p:nvSpPr>
          <p:spPr bwMode="auto">
            <a:xfrm>
              <a:off x="3022" y="2305"/>
              <a:ext cx="21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8" name="Rectangle 6"/>
            <p:cNvSpPr>
              <a:spLocks noChangeArrowheads="1"/>
            </p:cNvSpPr>
            <p:nvPr/>
          </p:nvSpPr>
          <p:spPr bwMode="auto">
            <a:xfrm>
              <a:off x="2595" y="2155"/>
              <a:ext cx="42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500" i="1">
                  <a:cs typeface="Arial" charset="0"/>
                </a:rPr>
                <a:t>MC</a:t>
              </a:r>
            </a:p>
          </p:txBody>
        </p:sp>
      </p:grpSp>
      <p:grpSp>
        <p:nvGrpSpPr>
          <p:cNvPr id="22538" name="Group 7"/>
          <p:cNvGrpSpPr>
            <a:grpSpLocks/>
          </p:cNvGrpSpPr>
          <p:nvPr/>
        </p:nvGrpSpPr>
        <p:grpSpPr bwMode="auto">
          <a:xfrm>
            <a:off x="3348038" y="1617663"/>
            <a:ext cx="5451475" cy="4178300"/>
            <a:chOff x="1579" y="1014"/>
            <a:chExt cx="3434" cy="2632"/>
          </a:xfrm>
        </p:grpSpPr>
        <p:grpSp>
          <p:nvGrpSpPr>
            <p:cNvPr id="22552" name="Group 8"/>
            <p:cNvGrpSpPr>
              <a:grpSpLocks/>
            </p:cNvGrpSpPr>
            <p:nvPr/>
          </p:nvGrpSpPr>
          <p:grpSpPr bwMode="auto">
            <a:xfrm>
              <a:off x="2591" y="1080"/>
              <a:ext cx="2262" cy="2284"/>
              <a:chOff x="1489" y="785"/>
              <a:chExt cx="3650" cy="2492"/>
            </a:xfrm>
          </p:grpSpPr>
          <p:sp>
            <p:nvSpPr>
              <p:cNvPr id="22555" name="Line 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6" name="Line 1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2553" name="Text Box 11"/>
            <p:cNvSpPr txBox="1">
              <a:spLocks noChangeArrowheads="1"/>
            </p:cNvSpPr>
            <p:nvPr/>
          </p:nvSpPr>
          <p:spPr bwMode="auto">
            <a:xfrm>
              <a:off x="4232" y="3416"/>
              <a:ext cx="7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Quantity</a:t>
              </a:r>
            </a:p>
          </p:txBody>
        </p:sp>
        <p:sp>
          <p:nvSpPr>
            <p:cNvPr id="22554" name="Text Box 12"/>
            <p:cNvSpPr txBox="1">
              <a:spLocks noChangeArrowheads="1"/>
            </p:cNvSpPr>
            <p:nvPr/>
          </p:nvSpPr>
          <p:spPr bwMode="auto">
            <a:xfrm>
              <a:off x="1579" y="1014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cs typeface="Arial" charset="0"/>
                </a:rPr>
                <a:t>Price</a:t>
              </a:r>
            </a:p>
          </p:txBody>
        </p:sp>
      </p:grpSp>
      <p:grpSp>
        <p:nvGrpSpPr>
          <p:cNvPr id="22539" name="Group 13"/>
          <p:cNvGrpSpPr>
            <a:grpSpLocks/>
          </p:cNvGrpSpPr>
          <p:nvPr/>
        </p:nvGrpSpPr>
        <p:grpSpPr bwMode="auto">
          <a:xfrm>
            <a:off x="4951413" y="2058988"/>
            <a:ext cx="3595687" cy="2457450"/>
            <a:chOff x="2589" y="1292"/>
            <a:chExt cx="2265" cy="1548"/>
          </a:xfrm>
        </p:grpSpPr>
        <p:sp>
          <p:nvSpPr>
            <p:cNvPr id="22550" name="Line 14"/>
            <p:cNvSpPr>
              <a:spLocks noChangeShapeType="1"/>
            </p:cNvSpPr>
            <p:nvPr/>
          </p:nvSpPr>
          <p:spPr bwMode="auto">
            <a:xfrm>
              <a:off x="2589" y="1292"/>
              <a:ext cx="2055" cy="1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1" name="Text Box 15"/>
            <p:cNvSpPr txBox="1">
              <a:spLocks noChangeArrowheads="1"/>
            </p:cNvSpPr>
            <p:nvPr/>
          </p:nvSpPr>
          <p:spPr bwMode="auto">
            <a:xfrm>
              <a:off x="4580" y="2610"/>
              <a:ext cx="2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D</a:t>
              </a:r>
            </a:p>
          </p:txBody>
        </p:sp>
      </p:grpSp>
      <p:grpSp>
        <p:nvGrpSpPr>
          <p:cNvPr id="22540" name="Group 16"/>
          <p:cNvGrpSpPr>
            <a:grpSpLocks/>
          </p:cNvGrpSpPr>
          <p:nvPr/>
        </p:nvGrpSpPr>
        <p:grpSpPr bwMode="auto">
          <a:xfrm>
            <a:off x="4962525" y="2074863"/>
            <a:ext cx="2600325" cy="3024187"/>
            <a:chOff x="2596" y="1302"/>
            <a:chExt cx="1638" cy="1905"/>
          </a:xfrm>
        </p:grpSpPr>
        <p:sp>
          <p:nvSpPr>
            <p:cNvPr id="22548" name="Line 17"/>
            <p:cNvSpPr>
              <a:spLocks noChangeShapeType="1"/>
            </p:cNvSpPr>
            <p:nvPr/>
          </p:nvSpPr>
          <p:spPr bwMode="auto">
            <a:xfrm>
              <a:off x="2596" y="1302"/>
              <a:ext cx="1299" cy="17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9" name="Text Box 18"/>
            <p:cNvSpPr txBox="1">
              <a:spLocks noChangeArrowheads="1"/>
            </p:cNvSpPr>
            <p:nvPr/>
          </p:nvSpPr>
          <p:spPr bwMode="auto">
            <a:xfrm>
              <a:off x="3860" y="2977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cs typeface="Arial" charset="0"/>
                </a:rPr>
                <a:t>MR</a:t>
              </a:r>
            </a:p>
          </p:txBody>
        </p:sp>
      </p:grpSp>
      <p:grpSp>
        <p:nvGrpSpPr>
          <p:cNvPr id="22541" name="Group 19"/>
          <p:cNvGrpSpPr>
            <a:grpSpLocks/>
          </p:cNvGrpSpPr>
          <p:nvPr/>
        </p:nvGrpSpPr>
        <p:grpSpPr bwMode="auto">
          <a:xfrm>
            <a:off x="4359275" y="2701925"/>
            <a:ext cx="2216150" cy="3087688"/>
            <a:chOff x="2650" y="1606"/>
            <a:chExt cx="1396" cy="1945"/>
          </a:xfrm>
        </p:grpSpPr>
        <p:sp>
          <p:nvSpPr>
            <p:cNvPr id="22542" name="Line 20"/>
            <p:cNvSpPr>
              <a:spLocks noChangeShapeType="1"/>
            </p:cNvSpPr>
            <p:nvPr/>
          </p:nvSpPr>
          <p:spPr bwMode="auto">
            <a:xfrm>
              <a:off x="3024" y="1756"/>
              <a:ext cx="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2650" y="1606"/>
              <a:ext cx="36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500" b="1" i="1">
                  <a:cs typeface="Arial" charset="0"/>
                </a:rPr>
                <a:t>P</a:t>
              </a:r>
              <a:r>
                <a:rPr lang="en-US" sz="2500" b="1" baseline="-25000">
                  <a:cs typeface="Arial" charset="0"/>
                </a:rPr>
                <a:t>M</a:t>
              </a:r>
            </a:p>
          </p:txBody>
        </p:sp>
        <p:sp>
          <p:nvSpPr>
            <p:cNvPr id="22544" name="Line 22"/>
            <p:cNvSpPr>
              <a:spLocks noChangeShapeType="1"/>
            </p:cNvSpPr>
            <p:nvPr/>
          </p:nvSpPr>
          <p:spPr bwMode="auto">
            <a:xfrm>
              <a:off x="3864" y="1758"/>
              <a:ext cx="0" cy="1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5" name="Oval 23"/>
            <p:cNvSpPr>
              <a:spLocks noChangeAspect="1" noChangeArrowheads="1"/>
            </p:cNvSpPr>
            <p:nvPr/>
          </p:nvSpPr>
          <p:spPr bwMode="auto">
            <a:xfrm>
              <a:off x="3822" y="2267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  <p:sp>
          <p:nvSpPr>
            <p:cNvPr id="22546" name="Text Box 24"/>
            <p:cNvSpPr txBox="1">
              <a:spLocks noChangeArrowheads="1"/>
            </p:cNvSpPr>
            <p:nvPr/>
          </p:nvSpPr>
          <p:spPr bwMode="auto">
            <a:xfrm>
              <a:off x="3738" y="3282"/>
              <a:ext cx="3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cs typeface="Arial" charset="0"/>
                </a:rPr>
                <a:t>Q</a:t>
              </a:r>
              <a:r>
                <a:rPr lang="en-US" sz="2500" b="1" baseline="-25000">
                  <a:cs typeface="Arial" charset="0"/>
                </a:rPr>
                <a:t>M</a:t>
              </a:r>
            </a:p>
          </p:txBody>
        </p:sp>
        <p:sp>
          <p:nvSpPr>
            <p:cNvPr id="22547" name="Oval 25"/>
            <p:cNvSpPr>
              <a:spLocks noChangeAspect="1" noChangeArrowheads="1"/>
            </p:cNvSpPr>
            <p:nvPr/>
          </p:nvSpPr>
          <p:spPr bwMode="auto">
            <a:xfrm>
              <a:off x="3822" y="1712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cs typeface="Arial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65126" y="4898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keep the graph simple, this example assumes constant marginal cost.  </a:t>
            </a:r>
          </a:p>
        </p:txBody>
      </p:sp>
    </p:spTree>
    <p:extLst>
      <p:ext uri="{BB962C8B-B14F-4D97-AF65-F5344CB8AC3E}">
        <p14:creationId xmlns:p14="http://schemas.microsoft.com/office/powerpoint/2010/main" val="18790674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11862-E5BF-4580-9EE2-58014F69A99A}" type="slidenum">
              <a:rPr lang="en-CA"/>
              <a:pPr>
                <a:defRPr/>
              </a:pPr>
              <a:t>52</a:t>
            </a:fld>
            <a:endParaRPr lang="en-CA"/>
          </a:p>
        </p:txBody>
      </p:sp>
      <p:sp>
        <p:nvSpPr>
          <p:cNvPr id="562178" name="Freeform 2"/>
          <p:cNvSpPr>
            <a:spLocks/>
          </p:cNvSpPr>
          <p:nvPr/>
        </p:nvSpPr>
        <p:spPr bwMode="auto">
          <a:xfrm rot="-5400000">
            <a:off x="2133600" y="2667000"/>
            <a:ext cx="762000" cy="9144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>
            <a:off x="533400" y="2743200"/>
            <a:ext cx="1524000" cy="3276600"/>
          </a:xfrm>
          <a:custGeom>
            <a:avLst/>
            <a:gdLst>
              <a:gd name="T0" fmla="*/ 0 w 960"/>
              <a:gd name="T1" fmla="*/ 0 h 2064"/>
              <a:gd name="T2" fmla="*/ 2147483647 w 960"/>
              <a:gd name="T3" fmla="*/ 0 h 2064"/>
              <a:gd name="T4" fmla="*/ 2147483647 w 960"/>
              <a:gd name="T5" fmla="*/ 2147483647 h 2064"/>
              <a:gd name="T6" fmla="*/ 0 w 960"/>
              <a:gd name="T7" fmla="*/ 2147483647 h 2064"/>
              <a:gd name="T8" fmla="*/ 0 w 960"/>
              <a:gd name="T9" fmla="*/ 0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2064"/>
              <a:gd name="T17" fmla="*/ 960 w 960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2064">
                <a:moveTo>
                  <a:pt x="0" y="0"/>
                </a:moveTo>
                <a:lnTo>
                  <a:pt x="960" y="0"/>
                </a:lnTo>
                <a:lnTo>
                  <a:pt x="960" y="1104"/>
                </a:lnTo>
                <a:lnTo>
                  <a:pt x="0" y="2064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 flipV="1">
            <a:off x="533400" y="1371600"/>
            <a:ext cx="1524000" cy="13716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57400" y="3505200"/>
            <a:ext cx="990600" cy="9906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33400" y="605472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V="1">
            <a:off x="533400" y="404813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533400" y="1939925"/>
            <a:ext cx="403860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4403725" y="1524000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MC=S</a:t>
            </a: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33400" y="1371600"/>
            <a:ext cx="525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860925" y="49530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Demand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533400" y="1406525"/>
            <a:ext cx="266700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3032125" y="64008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MR</a:t>
            </a:r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2057400" y="2778125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33400" y="2743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1749425" y="601980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r>
              <a:rPr lang="en-GB" b="1" baseline="30000"/>
              <a:t>M</a:t>
            </a:r>
            <a:endParaRPr lang="en-GB" b="1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0" y="2492375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  <a:r>
              <a:rPr lang="en-GB" b="1" baseline="30000"/>
              <a:t>M</a:t>
            </a:r>
            <a:endParaRPr lang="en-GB" b="1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533400" y="3505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17463" y="32131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  <a:r>
              <a:rPr lang="en-GB" b="1" baseline="30000"/>
              <a:t>C</a:t>
            </a:r>
            <a:endParaRPr lang="en-GB" b="1"/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>
            <a:off x="2971800" y="354012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3014663" y="6019800"/>
            <a:ext cx="56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r>
              <a:rPr lang="en-GB" b="1" baseline="30000"/>
              <a:t>C</a:t>
            </a:r>
            <a:endParaRPr lang="en-GB" b="1"/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1042988" y="2209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A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9906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B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109788" y="30480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C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822325" y="4038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2127250" y="3616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E</a:t>
            </a:r>
          </a:p>
        </p:txBody>
      </p:sp>
      <p:sp>
        <p:nvSpPr>
          <p:cNvPr id="562203" name="Text Box 27"/>
          <p:cNvSpPr txBox="1">
            <a:spLocks noChangeArrowheads="1"/>
          </p:cNvSpPr>
          <p:nvPr/>
        </p:nvSpPr>
        <p:spPr bwMode="auto">
          <a:xfrm>
            <a:off x="4267200" y="2971800"/>
            <a:ext cx="266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/>
              <a:t>DWL = C+E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2133600" y="304800"/>
            <a:ext cx="4787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/>
              <a:t>CS with monopoly: A  </a:t>
            </a:r>
          </a:p>
          <a:p>
            <a:r>
              <a:rPr lang="en-GB" sz="3600" b="1"/>
              <a:t>PS with monopoly:B+D</a:t>
            </a:r>
          </a:p>
        </p:txBody>
      </p:sp>
    </p:spTree>
    <p:extLst>
      <p:ext uri="{BB962C8B-B14F-4D97-AF65-F5344CB8AC3E}">
        <p14:creationId xmlns:p14="http://schemas.microsoft.com/office/powerpoint/2010/main" val="16797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8" grpId="0" animBg="1"/>
      <p:bldP spid="562181" grpId="0" animBg="1"/>
      <p:bldP spid="56220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6FD8-EC80-4457-93CF-5524811CF889}" type="slidenum">
              <a:rPr lang="en-CA"/>
              <a:pPr>
                <a:defRPr/>
              </a:pPr>
              <a:t>53</a:t>
            </a:fld>
            <a:endParaRPr lang="en-CA"/>
          </a:p>
        </p:txBody>
      </p:sp>
      <p:sp>
        <p:nvSpPr>
          <p:cNvPr id="8195" name="Freeform 2"/>
          <p:cNvSpPr>
            <a:spLocks/>
          </p:cNvSpPr>
          <p:nvPr/>
        </p:nvSpPr>
        <p:spPr bwMode="auto">
          <a:xfrm rot="-5400000">
            <a:off x="2133600" y="2667000"/>
            <a:ext cx="762000" cy="9144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533400" y="2743200"/>
            <a:ext cx="1524000" cy="3276600"/>
          </a:xfrm>
          <a:custGeom>
            <a:avLst/>
            <a:gdLst>
              <a:gd name="T0" fmla="*/ 0 w 960"/>
              <a:gd name="T1" fmla="*/ 0 h 2064"/>
              <a:gd name="T2" fmla="*/ 2147483647 w 960"/>
              <a:gd name="T3" fmla="*/ 0 h 2064"/>
              <a:gd name="T4" fmla="*/ 2147483647 w 960"/>
              <a:gd name="T5" fmla="*/ 2147483647 h 2064"/>
              <a:gd name="T6" fmla="*/ 0 w 960"/>
              <a:gd name="T7" fmla="*/ 2147483647 h 2064"/>
              <a:gd name="T8" fmla="*/ 0 w 960"/>
              <a:gd name="T9" fmla="*/ 0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2064"/>
              <a:gd name="T17" fmla="*/ 960 w 960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2064">
                <a:moveTo>
                  <a:pt x="0" y="0"/>
                </a:moveTo>
                <a:lnTo>
                  <a:pt x="960" y="0"/>
                </a:lnTo>
                <a:lnTo>
                  <a:pt x="960" y="1104"/>
                </a:lnTo>
                <a:lnTo>
                  <a:pt x="0" y="2064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 flipV="1">
            <a:off x="533400" y="1371600"/>
            <a:ext cx="1524000" cy="13716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2057400" y="3505200"/>
            <a:ext cx="990600" cy="990600"/>
          </a:xfrm>
          <a:custGeom>
            <a:avLst/>
            <a:gdLst>
              <a:gd name="T0" fmla="*/ 0 w 1584"/>
              <a:gd name="T1" fmla="*/ 0 h 1584"/>
              <a:gd name="T2" fmla="*/ 2147483647 w 1584"/>
              <a:gd name="T3" fmla="*/ 0 h 1584"/>
              <a:gd name="T4" fmla="*/ 0 w 1584"/>
              <a:gd name="T5" fmla="*/ 2147483647 h 1584"/>
              <a:gd name="T6" fmla="*/ 0 w 158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0"/>
                </a:moveTo>
                <a:lnTo>
                  <a:pt x="1584" y="0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33400" y="605472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533400" y="404813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V="1">
            <a:off x="533400" y="1939925"/>
            <a:ext cx="403860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403725" y="1524000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MC=S</a:t>
            </a:r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533400" y="1371600"/>
            <a:ext cx="525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4860925" y="49530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Demand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533400" y="1406525"/>
            <a:ext cx="266700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032125" y="64008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MR</a:t>
            </a: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2057400" y="2778125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33400" y="2743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1749425" y="601980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r>
              <a:rPr lang="en-GB" b="1" baseline="30000"/>
              <a:t>M</a:t>
            </a:r>
            <a:endParaRPr lang="en-GB" b="1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0" y="2492375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  <a:r>
              <a:rPr lang="en-GB" b="1" baseline="30000"/>
              <a:t>M</a:t>
            </a:r>
            <a:endParaRPr lang="en-GB" b="1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533400" y="3505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17463" y="32131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  <a:r>
              <a:rPr lang="en-GB" b="1" baseline="30000"/>
              <a:t>C</a:t>
            </a:r>
            <a:endParaRPr lang="en-GB" b="1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>
            <a:off x="2971800" y="354012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3014663" y="6019800"/>
            <a:ext cx="56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r>
              <a:rPr lang="en-GB" b="1" baseline="30000"/>
              <a:t>C</a:t>
            </a:r>
            <a:endParaRPr lang="en-GB" b="1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042988" y="2209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A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9906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B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109788" y="30480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C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22325" y="4038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2127250" y="3616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E</a:t>
            </a:r>
          </a:p>
        </p:txBody>
      </p:sp>
      <p:sp>
        <p:nvSpPr>
          <p:cNvPr id="563227" name="Text Box 27"/>
          <p:cNvSpPr txBox="1">
            <a:spLocks noChangeArrowheads="1"/>
          </p:cNvSpPr>
          <p:nvPr/>
        </p:nvSpPr>
        <p:spPr bwMode="auto">
          <a:xfrm>
            <a:off x="4267200" y="2752725"/>
            <a:ext cx="4727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5400" b="1"/>
              <a:t>DWL = ZERO!</a:t>
            </a:r>
          </a:p>
        </p:txBody>
      </p:sp>
      <p:sp>
        <p:nvSpPr>
          <p:cNvPr id="563228" name="Text Box 28"/>
          <p:cNvSpPr txBox="1">
            <a:spLocks noChangeArrowheads="1"/>
          </p:cNvSpPr>
          <p:nvPr/>
        </p:nvSpPr>
        <p:spPr bwMode="auto">
          <a:xfrm>
            <a:off x="914400" y="304800"/>
            <a:ext cx="7529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/>
              <a:t>CS with 1</a:t>
            </a:r>
            <a:r>
              <a:rPr lang="en-GB" sz="3600" b="1" baseline="30000"/>
              <a:t>st</a:t>
            </a:r>
            <a:r>
              <a:rPr lang="en-GB" sz="3600" b="1"/>
              <a:t> Degree Price Dis.: 0  </a:t>
            </a:r>
          </a:p>
          <a:p>
            <a:r>
              <a:rPr lang="en-GB" sz="3600" b="1"/>
              <a:t>PS with 1</a:t>
            </a:r>
            <a:r>
              <a:rPr lang="en-GB" sz="3600" b="1" baseline="30000"/>
              <a:t>ST</a:t>
            </a:r>
            <a:r>
              <a:rPr lang="en-GB" sz="3600" b="1"/>
              <a:t> Degree PD: A+B+C+D+E</a:t>
            </a:r>
          </a:p>
        </p:txBody>
      </p:sp>
    </p:spTree>
    <p:extLst>
      <p:ext uri="{BB962C8B-B14F-4D97-AF65-F5344CB8AC3E}">
        <p14:creationId xmlns:p14="http://schemas.microsoft.com/office/powerpoint/2010/main" val="5764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65276-1B57-4307-A09C-7C87D0DC5D32}" type="slidenum">
              <a:rPr lang="en-CA"/>
              <a:pPr>
                <a:defRPr/>
              </a:pPr>
              <a:t>54</a:t>
            </a:fld>
            <a:endParaRPr lang="en-CA"/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153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First Degree Price Discrimination ELIMINATES consumer surplus (each consumer pays their maximum amount)</a:t>
            </a:r>
          </a:p>
          <a:p>
            <a:pPr algn="just">
              <a:buFont typeface="Wingdings" pitchFamily="2" charset="2"/>
              <a:buChar char="Ø"/>
            </a:pPr>
            <a:endParaRPr lang="en-CA" sz="2800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First Degree Price Discrimination ELIMINATES deadweight loss (monopolists are able to provide goods to more consumers)</a:t>
            </a:r>
          </a:p>
          <a:p>
            <a:pPr algn="just">
              <a:buFont typeface="Wingdings" pitchFamily="2" charset="2"/>
              <a:buChar char="Ø"/>
            </a:pPr>
            <a:endParaRPr lang="en-CA" sz="2800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FDPD is hard to achieve and VERY weak to resale</a:t>
            </a:r>
          </a:p>
          <a:p>
            <a:pPr algn="ctr"/>
            <a:endParaRPr lang="en-CA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85E16-A5FC-4B10-B153-8E691AE0C565}" type="slidenum">
              <a:rPr lang="en-CA"/>
              <a:pPr>
                <a:defRPr/>
              </a:pPr>
              <a:t>55</a:t>
            </a:fld>
            <a:endParaRPr lang="en-CA"/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304800" y="1389063"/>
            <a:ext cx="8534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CA" dirty="0">
                <a:latin typeface="+mj-lt"/>
              </a:rPr>
              <a:t>Second degree price discrimination deals with price discounts:</a:t>
            </a:r>
          </a:p>
          <a:p>
            <a:pPr>
              <a:buFont typeface="Wingdings" pitchFamily="2" charset="2"/>
              <a:buNone/>
            </a:pPr>
            <a:r>
              <a:rPr lang="en-CA" dirty="0">
                <a:latin typeface="+mj-lt"/>
              </a:rPr>
              <a:t> 	-Selling at a discount price after a certain number of goods are purchased</a:t>
            </a:r>
          </a:p>
          <a:p>
            <a:pPr>
              <a:buFont typeface="Wingdings" pitchFamily="2" charset="2"/>
              <a:buNone/>
            </a:pPr>
            <a:endParaRPr lang="en-CA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CA" dirty="0">
                <a:latin typeface="+mj-lt"/>
              </a:rPr>
              <a:t>Second degree price discrimination also involves offering separate membership and per unit price plans that consumers CHOOSE between</a:t>
            </a:r>
          </a:p>
          <a:p>
            <a:pPr>
              <a:buFont typeface="Wingdings" pitchFamily="2" charset="2"/>
              <a:buNone/>
            </a:pPr>
            <a:r>
              <a:rPr lang="en-CA" dirty="0">
                <a:latin typeface="+mj-lt"/>
              </a:rPr>
              <a:t> 	-</a:t>
            </a:r>
            <a:r>
              <a:rPr lang="en-CA" dirty="0" err="1">
                <a:latin typeface="+mj-lt"/>
              </a:rPr>
              <a:t>ie</a:t>
            </a:r>
            <a:r>
              <a:rPr lang="en-CA" dirty="0">
                <a:latin typeface="+mj-lt"/>
              </a:rPr>
              <a:t>: Cell phones, club memberships, bus pass</a:t>
            </a:r>
          </a:p>
          <a:p>
            <a:pPr algn="ctr"/>
            <a:endParaRPr lang="en-CA" sz="3200" dirty="0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66800" y="3048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800" b="1" dirty="0">
                <a:solidFill>
                  <a:srgbClr val="FF0000"/>
                </a:solidFill>
                <a:latin typeface="+mj-lt"/>
              </a:rPr>
              <a:t>Second degree price discrimination </a:t>
            </a:r>
            <a:endParaRPr lang="tr-TR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8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92-06E0-41A9-8AD4-115E2E8A6254}" type="slidenum">
              <a:rPr lang="en-CA"/>
              <a:pPr>
                <a:defRPr/>
              </a:pPr>
              <a:t>56</a:t>
            </a:fld>
            <a:endParaRPr lang="en-CA"/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0" y="1389063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In block pricing the first “block” of goods is sold at a given price, and the next “block” of goods is sold at a lower price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A consumer pays P</a:t>
            </a:r>
            <a:r>
              <a:rPr lang="en-CA" sz="2800" baseline="-25000" dirty="0">
                <a:latin typeface="+mj-lt"/>
              </a:rPr>
              <a:t>1</a:t>
            </a:r>
            <a:r>
              <a:rPr lang="en-CA" sz="2800" dirty="0">
                <a:latin typeface="+mj-lt"/>
              </a:rPr>
              <a:t> for the first Q</a:t>
            </a:r>
            <a:r>
              <a:rPr lang="en-CA" sz="2800" baseline="-25000" dirty="0">
                <a:latin typeface="+mj-lt"/>
              </a:rPr>
              <a:t>1</a:t>
            </a:r>
            <a:r>
              <a:rPr lang="en-CA" sz="2800" dirty="0">
                <a:latin typeface="+mj-lt"/>
              </a:rPr>
              <a:t> good, then P</a:t>
            </a:r>
            <a:r>
              <a:rPr lang="en-CA" sz="2800" baseline="-25000" dirty="0">
                <a:latin typeface="+mj-lt"/>
              </a:rPr>
              <a:t>2</a:t>
            </a:r>
            <a:r>
              <a:rPr lang="en-CA" sz="2800" dirty="0">
                <a:latin typeface="+mj-lt"/>
              </a:rPr>
              <a:t> for any goods above Q</a:t>
            </a:r>
            <a:r>
              <a:rPr lang="en-CA" sz="2800" baseline="-25000" dirty="0">
                <a:latin typeface="+mj-lt"/>
              </a:rPr>
              <a:t>1</a:t>
            </a:r>
            <a:endParaRPr lang="en-CA" sz="2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CA" sz="2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There can be more than 2 different blocks of prices</a:t>
            </a:r>
          </a:p>
          <a:p>
            <a:pPr algn="ctr"/>
            <a:endParaRPr lang="en-CA" sz="3200" dirty="0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5800" y="381000"/>
            <a:ext cx="39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Block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Pricing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2CA59-149A-43D8-9182-BDAC8AE79A90}" type="slidenum">
              <a:rPr lang="en-CA"/>
              <a:pPr>
                <a:defRPr/>
              </a:pPr>
              <a:t>57</a:t>
            </a:fld>
            <a:endParaRPr lang="en-CA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685800" y="60198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685800" y="1524000"/>
            <a:ext cx="0" cy="449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413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0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65125" y="11842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794125" y="6061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endParaRPr lang="en-GB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685800" y="3124200"/>
            <a:ext cx="2895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>
            <a:off x="685800" y="5638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94" name="Text Box 17"/>
          <p:cNvSpPr txBox="1">
            <a:spLocks noChangeArrowheads="1"/>
          </p:cNvSpPr>
          <p:nvPr/>
        </p:nvSpPr>
        <p:spPr bwMode="auto">
          <a:xfrm>
            <a:off x="974725" y="3013075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Demand</a:t>
            </a: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590550" y="381000"/>
            <a:ext cx="283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/>
              <a:t>Block Pricing</a:t>
            </a:r>
          </a:p>
        </p:txBody>
      </p:sp>
      <p:sp>
        <p:nvSpPr>
          <p:cNvPr id="16396" name="Text Box 24"/>
          <p:cNvSpPr txBox="1">
            <a:spLocks noChangeArrowheads="1"/>
          </p:cNvSpPr>
          <p:nvPr/>
        </p:nvSpPr>
        <p:spPr bwMode="auto">
          <a:xfrm>
            <a:off x="2286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</a:t>
            </a:r>
          </a:p>
        </p:txBody>
      </p: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22860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40</a:t>
            </a:r>
          </a:p>
        </p:txBody>
      </p:sp>
      <p:sp>
        <p:nvSpPr>
          <p:cNvPr id="16398" name="Text Box 30"/>
          <p:cNvSpPr txBox="1">
            <a:spLocks noChangeArrowheads="1"/>
          </p:cNvSpPr>
          <p:nvPr/>
        </p:nvSpPr>
        <p:spPr bwMode="auto">
          <a:xfrm>
            <a:off x="228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70</a:t>
            </a:r>
          </a:p>
        </p:txBody>
      </p:sp>
      <p:sp>
        <p:nvSpPr>
          <p:cNvPr id="16399" name="Text Box 31"/>
          <p:cNvSpPr txBox="1">
            <a:spLocks noChangeArrowheads="1"/>
          </p:cNvSpPr>
          <p:nvPr/>
        </p:nvSpPr>
        <p:spPr bwMode="auto">
          <a:xfrm>
            <a:off x="0" y="29718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100</a:t>
            </a:r>
          </a:p>
        </p:txBody>
      </p:sp>
      <p:sp>
        <p:nvSpPr>
          <p:cNvPr id="16400" name="Line 32"/>
          <p:cNvSpPr>
            <a:spLocks noChangeShapeType="1"/>
          </p:cNvSpPr>
          <p:nvPr/>
        </p:nvSpPr>
        <p:spPr bwMode="auto">
          <a:xfrm>
            <a:off x="685800" y="4876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01" name="Line 33"/>
          <p:cNvSpPr>
            <a:spLocks noChangeShapeType="1"/>
          </p:cNvSpPr>
          <p:nvPr/>
        </p:nvSpPr>
        <p:spPr bwMode="auto">
          <a:xfrm>
            <a:off x="6858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02" name="Line 34"/>
          <p:cNvSpPr>
            <a:spLocks noChangeShapeType="1"/>
          </p:cNvSpPr>
          <p:nvPr/>
        </p:nvSpPr>
        <p:spPr bwMode="auto">
          <a:xfrm>
            <a:off x="1600200" y="4038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03" name="Line 35"/>
          <p:cNvSpPr>
            <a:spLocks noChangeShapeType="1"/>
          </p:cNvSpPr>
          <p:nvPr/>
        </p:nvSpPr>
        <p:spPr bwMode="auto">
          <a:xfrm>
            <a:off x="2438400" y="4876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04" name="Text Box 36"/>
          <p:cNvSpPr txBox="1">
            <a:spLocks noChangeArrowheads="1"/>
          </p:cNvSpPr>
          <p:nvPr/>
        </p:nvSpPr>
        <p:spPr bwMode="auto">
          <a:xfrm>
            <a:off x="1203325" y="598487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 30       60          100</a:t>
            </a:r>
          </a:p>
        </p:txBody>
      </p:sp>
      <p:sp>
        <p:nvSpPr>
          <p:cNvPr id="568364" name="Text Box 44"/>
          <p:cNvSpPr txBox="1">
            <a:spLocks noChangeArrowheads="1"/>
          </p:cNvSpPr>
          <p:nvPr/>
        </p:nvSpPr>
        <p:spPr bwMode="auto">
          <a:xfrm>
            <a:off x="3505200" y="1371600"/>
            <a:ext cx="5257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Here a price of 70 applies to the first 30 goods, followed by a price of 40 for the next 30 goods</a:t>
            </a:r>
          </a:p>
          <a:p>
            <a:pPr>
              <a:buFontTx/>
              <a:buChar char="•"/>
            </a:pPr>
            <a:endParaRPr lang="en-CA" sz="32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Note: P=100-Q</a:t>
            </a:r>
            <a:r>
              <a:rPr lang="en-CA" sz="3200" baseline="30000">
                <a:latin typeface="Tahoma" pitchFamily="34" charset="0"/>
              </a:rPr>
              <a:t>d</a:t>
            </a:r>
            <a:endParaRPr lang="en-CA" sz="3200">
              <a:latin typeface="Tahoma" pitchFamily="34" charset="0"/>
            </a:endParaRPr>
          </a:p>
          <a:p>
            <a:pPr>
              <a:buFontTx/>
              <a:buChar char="•"/>
            </a:pPr>
            <a:endParaRPr lang="en-CA" sz="3200">
              <a:latin typeface="Tahoma" pitchFamily="34" charset="0"/>
            </a:endParaRPr>
          </a:p>
        </p:txBody>
      </p:sp>
      <p:sp>
        <p:nvSpPr>
          <p:cNvPr id="16406" name="Text Box 24"/>
          <p:cNvSpPr txBox="1">
            <a:spLocks noChangeArrowheads="1"/>
          </p:cNvSpPr>
          <p:nvPr/>
        </p:nvSpPr>
        <p:spPr bwMode="auto">
          <a:xfrm>
            <a:off x="3505200" y="54102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MC</a:t>
            </a:r>
          </a:p>
        </p:txBody>
      </p:sp>
      <p:sp>
        <p:nvSpPr>
          <p:cNvPr id="16407" name="Line 13"/>
          <p:cNvSpPr>
            <a:spLocks noChangeShapeType="1"/>
          </p:cNvSpPr>
          <p:nvPr/>
        </p:nvSpPr>
        <p:spPr bwMode="auto">
          <a:xfrm>
            <a:off x="685800" y="56388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9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6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B723-4E64-4E94-BC5B-673C84757988}" type="slidenum">
              <a:rPr lang="en-CA"/>
              <a:pPr>
                <a:defRPr/>
              </a:pPr>
              <a:t>58</a:t>
            </a:fld>
            <a:endParaRPr lang="en-CA"/>
          </a:p>
        </p:txBody>
      </p:sp>
      <p:sp>
        <p:nvSpPr>
          <p:cNvPr id="17411" name="Freeform 50"/>
          <p:cNvSpPr>
            <a:spLocks/>
          </p:cNvSpPr>
          <p:nvPr/>
        </p:nvSpPr>
        <p:spPr bwMode="auto">
          <a:xfrm>
            <a:off x="685800" y="3124200"/>
            <a:ext cx="2514600" cy="25146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2" name="Freeform 49"/>
          <p:cNvSpPr>
            <a:spLocks/>
          </p:cNvSpPr>
          <p:nvPr/>
        </p:nvSpPr>
        <p:spPr bwMode="auto">
          <a:xfrm>
            <a:off x="2438400" y="4876800"/>
            <a:ext cx="762000" cy="7620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3" name="Freeform 45"/>
          <p:cNvSpPr>
            <a:spLocks/>
          </p:cNvSpPr>
          <p:nvPr/>
        </p:nvSpPr>
        <p:spPr bwMode="auto">
          <a:xfrm>
            <a:off x="1600200" y="4038600"/>
            <a:ext cx="838200" cy="8382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4" name="Freeform 44"/>
          <p:cNvSpPr>
            <a:spLocks/>
          </p:cNvSpPr>
          <p:nvPr/>
        </p:nvSpPr>
        <p:spPr bwMode="auto">
          <a:xfrm>
            <a:off x="685800" y="3124200"/>
            <a:ext cx="914400" cy="9144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05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u="sng">
                <a:latin typeface="Tahoma" pitchFamily="34" charset="0"/>
              </a:rPr>
              <a:t>Block Pricing and Surplus</a:t>
            </a:r>
            <a:endParaRPr lang="en-US" sz="360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>
              <a:latin typeface="Tahoma" pitchFamily="34" charset="0"/>
            </a:endParaRPr>
          </a:p>
        </p:txBody>
      </p:sp>
      <p:sp>
        <p:nvSpPr>
          <p:cNvPr id="17416" name="Line 3"/>
          <p:cNvSpPr>
            <a:spLocks noChangeShapeType="1"/>
          </p:cNvSpPr>
          <p:nvPr/>
        </p:nvSpPr>
        <p:spPr bwMode="auto">
          <a:xfrm>
            <a:off x="685800" y="60198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7" name="Line 4"/>
          <p:cNvSpPr>
            <a:spLocks noChangeShapeType="1"/>
          </p:cNvSpPr>
          <p:nvPr/>
        </p:nvSpPr>
        <p:spPr bwMode="auto">
          <a:xfrm flipV="1">
            <a:off x="685800" y="1524000"/>
            <a:ext cx="0" cy="449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4413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0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65125" y="11842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3794125" y="6061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85800" y="3124200"/>
            <a:ext cx="2895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685800" y="563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974725" y="3013075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Demand</a:t>
            </a:r>
          </a:p>
        </p:txBody>
      </p:sp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2286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</a:t>
            </a:r>
          </a:p>
        </p:txBody>
      </p:sp>
      <p:sp>
        <p:nvSpPr>
          <p:cNvPr id="17425" name="Text Box 29"/>
          <p:cNvSpPr txBox="1">
            <a:spLocks noChangeArrowheads="1"/>
          </p:cNvSpPr>
          <p:nvPr/>
        </p:nvSpPr>
        <p:spPr bwMode="auto">
          <a:xfrm>
            <a:off x="22860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40</a:t>
            </a:r>
          </a:p>
        </p:txBody>
      </p:sp>
      <p:sp>
        <p:nvSpPr>
          <p:cNvPr id="17426" name="Text Box 30"/>
          <p:cNvSpPr txBox="1">
            <a:spLocks noChangeArrowheads="1"/>
          </p:cNvSpPr>
          <p:nvPr/>
        </p:nvSpPr>
        <p:spPr bwMode="auto">
          <a:xfrm>
            <a:off x="228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70</a:t>
            </a:r>
          </a:p>
        </p:txBody>
      </p:sp>
      <p:sp>
        <p:nvSpPr>
          <p:cNvPr id="17427" name="Text Box 31"/>
          <p:cNvSpPr txBox="1">
            <a:spLocks noChangeArrowheads="1"/>
          </p:cNvSpPr>
          <p:nvPr/>
        </p:nvSpPr>
        <p:spPr bwMode="auto">
          <a:xfrm>
            <a:off x="0" y="29718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100</a:t>
            </a:r>
          </a:p>
        </p:txBody>
      </p:sp>
      <p:sp>
        <p:nvSpPr>
          <p:cNvPr id="17428" name="Line 32"/>
          <p:cNvSpPr>
            <a:spLocks noChangeShapeType="1"/>
          </p:cNvSpPr>
          <p:nvPr/>
        </p:nvSpPr>
        <p:spPr bwMode="auto">
          <a:xfrm>
            <a:off x="685800" y="4876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9" name="Line 33"/>
          <p:cNvSpPr>
            <a:spLocks noChangeShapeType="1"/>
          </p:cNvSpPr>
          <p:nvPr/>
        </p:nvSpPr>
        <p:spPr bwMode="auto">
          <a:xfrm>
            <a:off x="6858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30" name="Line 34"/>
          <p:cNvSpPr>
            <a:spLocks noChangeShapeType="1"/>
          </p:cNvSpPr>
          <p:nvPr/>
        </p:nvSpPr>
        <p:spPr bwMode="auto">
          <a:xfrm>
            <a:off x="1600200" y="4038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31" name="Line 35"/>
          <p:cNvSpPr>
            <a:spLocks noChangeShapeType="1"/>
          </p:cNvSpPr>
          <p:nvPr/>
        </p:nvSpPr>
        <p:spPr bwMode="auto">
          <a:xfrm>
            <a:off x="2438400" y="4876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32" name="Text Box 36"/>
          <p:cNvSpPr txBox="1">
            <a:spLocks noChangeArrowheads="1"/>
          </p:cNvSpPr>
          <p:nvPr/>
        </p:nvSpPr>
        <p:spPr bwMode="auto">
          <a:xfrm>
            <a:off x="1203325" y="598487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 30       60          100</a:t>
            </a:r>
          </a:p>
        </p:txBody>
      </p:sp>
      <p:sp>
        <p:nvSpPr>
          <p:cNvPr id="17433" name="Text Box 37"/>
          <p:cNvSpPr txBox="1">
            <a:spLocks noChangeArrowheads="1"/>
          </p:cNvSpPr>
          <p:nvPr/>
        </p:nvSpPr>
        <p:spPr bwMode="auto">
          <a:xfrm>
            <a:off x="685800" y="3505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450</a:t>
            </a:r>
          </a:p>
        </p:txBody>
      </p:sp>
      <p:sp>
        <p:nvSpPr>
          <p:cNvPr id="17434" name="Text Box 38"/>
          <p:cNvSpPr txBox="1">
            <a:spLocks noChangeArrowheads="1"/>
          </p:cNvSpPr>
          <p:nvPr/>
        </p:nvSpPr>
        <p:spPr bwMode="auto">
          <a:xfrm>
            <a:off x="1600200" y="44196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450</a:t>
            </a:r>
          </a:p>
        </p:txBody>
      </p:sp>
      <p:sp>
        <p:nvSpPr>
          <p:cNvPr id="17435" name="Text Box 39"/>
          <p:cNvSpPr txBox="1">
            <a:spLocks noChangeArrowheads="1"/>
          </p:cNvSpPr>
          <p:nvPr/>
        </p:nvSpPr>
        <p:spPr bwMode="auto">
          <a:xfrm>
            <a:off x="2362200" y="5257800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 450</a:t>
            </a:r>
          </a:p>
        </p:txBody>
      </p:sp>
      <p:sp>
        <p:nvSpPr>
          <p:cNvPr id="17436" name="Text Box 40"/>
          <p:cNvSpPr txBox="1">
            <a:spLocks noChangeArrowheads="1"/>
          </p:cNvSpPr>
          <p:nvPr/>
        </p:nvSpPr>
        <p:spPr bwMode="auto">
          <a:xfrm>
            <a:off x="762000" y="5029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900</a:t>
            </a:r>
          </a:p>
        </p:txBody>
      </p:sp>
      <p:sp>
        <p:nvSpPr>
          <p:cNvPr id="17437" name="Text Box 46"/>
          <p:cNvSpPr txBox="1">
            <a:spLocks noChangeArrowheads="1"/>
          </p:cNvSpPr>
          <p:nvPr/>
        </p:nvSpPr>
        <p:spPr bwMode="auto">
          <a:xfrm>
            <a:off x="762000" y="4267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900</a:t>
            </a:r>
          </a:p>
        </p:txBody>
      </p:sp>
      <p:sp>
        <p:nvSpPr>
          <p:cNvPr id="17438" name="Text Box 47"/>
          <p:cNvSpPr txBox="1">
            <a:spLocks noChangeArrowheads="1"/>
          </p:cNvSpPr>
          <p:nvPr/>
        </p:nvSpPr>
        <p:spPr bwMode="auto">
          <a:xfrm>
            <a:off x="1752600" y="50133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900</a:t>
            </a:r>
          </a:p>
        </p:txBody>
      </p:sp>
      <p:sp>
        <p:nvSpPr>
          <p:cNvPr id="569392" name="Text Box 48"/>
          <p:cNvSpPr txBox="1">
            <a:spLocks noChangeArrowheads="1"/>
          </p:cNvSpPr>
          <p:nvPr/>
        </p:nvSpPr>
        <p:spPr bwMode="auto">
          <a:xfrm>
            <a:off x="3505200" y="1371600"/>
            <a:ext cx="525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Consumer Surplus (Red) = 900</a:t>
            </a:r>
          </a:p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Producer Surplus (Blue) = 2700</a:t>
            </a:r>
          </a:p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Deadweight Loss (Gold) = 450</a:t>
            </a:r>
          </a:p>
          <a:p>
            <a:pPr>
              <a:buFontTx/>
              <a:buChar char="•"/>
            </a:pPr>
            <a:endParaRPr lang="en-CA" sz="3200">
              <a:latin typeface="Tahoma" pitchFamily="34" charset="0"/>
            </a:endParaRPr>
          </a:p>
        </p:txBody>
      </p:sp>
      <p:sp>
        <p:nvSpPr>
          <p:cNvPr id="17440" name="Line 13"/>
          <p:cNvSpPr>
            <a:spLocks noChangeShapeType="1"/>
          </p:cNvSpPr>
          <p:nvPr/>
        </p:nvSpPr>
        <p:spPr bwMode="auto">
          <a:xfrm>
            <a:off x="685800" y="5638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41" name="Text Box 24"/>
          <p:cNvSpPr txBox="1">
            <a:spLocks noChangeArrowheads="1"/>
          </p:cNvSpPr>
          <p:nvPr/>
        </p:nvSpPr>
        <p:spPr bwMode="auto">
          <a:xfrm>
            <a:off x="3810000" y="54102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28525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9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DB5E7-D1A0-4347-B8A7-A114B2095336}" type="slidenum">
              <a:rPr lang="en-CA"/>
              <a:pPr>
                <a:defRPr/>
              </a:pPr>
              <a:t>59</a:t>
            </a:fld>
            <a:endParaRPr lang="en-CA"/>
          </a:p>
        </p:txBody>
      </p:sp>
      <p:sp>
        <p:nvSpPr>
          <p:cNvPr id="18435" name="Freeform 46"/>
          <p:cNvSpPr>
            <a:spLocks/>
          </p:cNvSpPr>
          <p:nvPr/>
        </p:nvSpPr>
        <p:spPr bwMode="auto">
          <a:xfrm>
            <a:off x="4876800" y="3124200"/>
            <a:ext cx="2514600" cy="25146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6" name="Freeform 45"/>
          <p:cNvSpPr>
            <a:spLocks/>
          </p:cNvSpPr>
          <p:nvPr/>
        </p:nvSpPr>
        <p:spPr bwMode="auto">
          <a:xfrm>
            <a:off x="6248400" y="4495800"/>
            <a:ext cx="1143000" cy="11430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7" name="Freeform 44"/>
          <p:cNvSpPr>
            <a:spLocks/>
          </p:cNvSpPr>
          <p:nvPr/>
        </p:nvSpPr>
        <p:spPr bwMode="auto">
          <a:xfrm>
            <a:off x="4876800" y="3124200"/>
            <a:ext cx="1371600" cy="13716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2147483647 h 576"/>
              <a:gd name="T4" fmla="*/ 2147483647 w 576"/>
              <a:gd name="T5" fmla="*/ 2147483647 h 576"/>
              <a:gd name="T6" fmla="*/ 0 w 576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6"/>
              <a:gd name="T14" fmla="*/ 576 w 5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6">
                <a:moveTo>
                  <a:pt x="0" y="0"/>
                </a:moveTo>
                <a:lnTo>
                  <a:pt x="0" y="576"/>
                </a:lnTo>
                <a:lnTo>
                  <a:pt x="576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586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u="sng">
                <a:latin typeface="Tahoma" pitchFamily="34" charset="0"/>
              </a:rPr>
              <a:t>Normal Monopoly Surplus</a:t>
            </a:r>
            <a:endParaRPr lang="en-US" sz="360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>
              <a:latin typeface="Tahoma" pitchFamily="34" charset="0"/>
            </a:endParaRPr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4876800" y="6019800"/>
            <a:ext cx="403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 flipV="1">
            <a:off x="4876800" y="17526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556125" y="5832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0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56125" y="14128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P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8366125" y="59848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Q</a:t>
            </a: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4876800" y="3124200"/>
            <a:ext cx="2895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4876800" y="5638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7772400" y="52578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MC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5089525" y="3013075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Demand</a:t>
            </a:r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>
            <a:off x="4876800" y="3124200"/>
            <a:ext cx="17526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6537325" y="62134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MR</a:t>
            </a:r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 flipV="1">
            <a:off x="6248400" y="4419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 flipH="1">
            <a:off x="4876800" y="4495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4419600" y="4267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55</a:t>
            </a:r>
          </a:p>
        </p:txBody>
      </p:sp>
      <p:sp>
        <p:nvSpPr>
          <p:cNvPr id="18453" name="Text Box 26"/>
          <p:cNvSpPr txBox="1">
            <a:spLocks noChangeArrowheads="1"/>
          </p:cNvSpPr>
          <p:nvPr/>
        </p:nvSpPr>
        <p:spPr bwMode="auto">
          <a:xfrm>
            <a:off x="5943600" y="5943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45</a:t>
            </a:r>
          </a:p>
        </p:txBody>
      </p:sp>
      <p:sp>
        <p:nvSpPr>
          <p:cNvPr id="18454" name="Text Box 27"/>
          <p:cNvSpPr txBox="1">
            <a:spLocks noChangeArrowheads="1"/>
          </p:cNvSpPr>
          <p:nvPr/>
        </p:nvSpPr>
        <p:spPr bwMode="auto">
          <a:xfrm>
            <a:off x="7451725" y="59848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100</a:t>
            </a:r>
          </a:p>
        </p:txBody>
      </p:sp>
      <p:sp>
        <p:nvSpPr>
          <p:cNvPr id="18455" name="Text Box 28"/>
          <p:cNvSpPr txBox="1">
            <a:spLocks noChangeArrowheads="1"/>
          </p:cNvSpPr>
          <p:nvPr/>
        </p:nvSpPr>
        <p:spPr bwMode="auto">
          <a:xfrm>
            <a:off x="4267200" y="28956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/>
              <a:t>100</a:t>
            </a:r>
          </a:p>
        </p:txBody>
      </p:sp>
      <p:sp>
        <p:nvSpPr>
          <p:cNvPr id="18456" name="Text Box 41"/>
          <p:cNvSpPr txBox="1">
            <a:spLocks noChangeArrowheads="1"/>
          </p:cNvSpPr>
          <p:nvPr/>
        </p:nvSpPr>
        <p:spPr bwMode="auto">
          <a:xfrm>
            <a:off x="5105400" y="50292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2025</a:t>
            </a:r>
          </a:p>
        </p:txBody>
      </p:sp>
      <p:sp>
        <p:nvSpPr>
          <p:cNvPr id="18457" name="Text Box 42"/>
          <p:cNvSpPr txBox="1">
            <a:spLocks noChangeArrowheads="1"/>
          </p:cNvSpPr>
          <p:nvPr/>
        </p:nvSpPr>
        <p:spPr bwMode="auto">
          <a:xfrm>
            <a:off x="4953000" y="3962400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1012.5</a:t>
            </a:r>
          </a:p>
        </p:txBody>
      </p:sp>
      <p:sp>
        <p:nvSpPr>
          <p:cNvPr id="18458" name="Text Box 43"/>
          <p:cNvSpPr txBox="1">
            <a:spLocks noChangeArrowheads="1"/>
          </p:cNvSpPr>
          <p:nvPr/>
        </p:nvSpPr>
        <p:spPr bwMode="auto">
          <a:xfrm>
            <a:off x="6172200" y="5181600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/>
              <a:t>1012.5</a:t>
            </a:r>
          </a:p>
        </p:txBody>
      </p:sp>
      <p:sp>
        <p:nvSpPr>
          <p:cNvPr id="570415" name="Text Box 47"/>
          <p:cNvSpPr txBox="1">
            <a:spLocks noChangeArrowheads="1"/>
          </p:cNvSpPr>
          <p:nvPr/>
        </p:nvSpPr>
        <p:spPr bwMode="auto">
          <a:xfrm>
            <a:off x="304800" y="1676400"/>
            <a:ext cx="39624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Consumer Surplus (Red) = 1012.5</a:t>
            </a:r>
          </a:p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Producer Surplus (Blue) = 2025</a:t>
            </a:r>
          </a:p>
          <a:p>
            <a:pPr>
              <a:buFontTx/>
              <a:buChar char="•"/>
            </a:pPr>
            <a:r>
              <a:rPr lang="en-CA" sz="3200">
                <a:latin typeface="Tahoma" pitchFamily="34" charset="0"/>
              </a:rPr>
              <a:t>Deadweight Loss (Gold) = 1012.5</a:t>
            </a:r>
          </a:p>
          <a:p>
            <a:pPr>
              <a:buFontTx/>
              <a:buChar char="•"/>
            </a:pPr>
            <a:endParaRPr lang="en-CA" sz="3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35593" y="4572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b="1" dirty="0"/>
              <a:t>Exclusive Control over Important Inputs</a:t>
            </a:r>
            <a:r>
              <a:rPr lang="tr-TR" sz="2000" b="1" dirty="0"/>
              <a:t>:</a:t>
            </a:r>
          </a:p>
          <a:p>
            <a:pPr algn="just"/>
            <a:endParaRPr lang="tr-TR" sz="2000" b="1" dirty="0"/>
          </a:p>
          <a:p>
            <a:pPr algn="just"/>
            <a:r>
              <a:rPr lang="en-US" sz="2000" dirty="0"/>
              <a:t>The Perrier Corporation of France</a:t>
            </a:r>
            <a:r>
              <a:rPr lang="tr-TR" sz="2000" dirty="0"/>
              <a:t> </a:t>
            </a:r>
            <a:r>
              <a:rPr lang="en-US" sz="2000" dirty="0"/>
              <a:t>sells bottled mineral water. It spends millions of dollars each year advertising the</a:t>
            </a:r>
            <a:r>
              <a:rPr lang="tr-TR" sz="2000" dirty="0"/>
              <a:t> </a:t>
            </a:r>
            <a:r>
              <a:rPr lang="en-US" sz="2000" dirty="0"/>
              <a:t>unique properties of this water, which are the result, it says, of a once-in-eternity</a:t>
            </a:r>
            <a:r>
              <a:rPr lang="tr-TR" sz="2000" dirty="0"/>
              <a:t> </a:t>
            </a:r>
            <a:r>
              <a:rPr lang="en-US" sz="2000" dirty="0"/>
              <a:t>union of geological factors that created their mineral spring.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In New York</a:t>
            </a:r>
            <a:r>
              <a:rPr lang="tr-TR" sz="2000" dirty="0"/>
              <a:t> </a:t>
            </a:r>
            <a:r>
              <a:rPr lang="en-US" sz="2000" dirty="0"/>
              <a:t>State, the Adirondack Soft Drink Company offers a product that is essentially tap</a:t>
            </a:r>
            <a:r>
              <a:rPr lang="tr-TR" sz="2000" dirty="0"/>
              <a:t> </a:t>
            </a:r>
            <a:r>
              <a:rPr lang="en-US" sz="2000" dirty="0"/>
              <a:t>water saturated with carbon dioxide gas. I am unable to tell the difference between</a:t>
            </a:r>
            <a:r>
              <a:rPr lang="tr-TR" sz="2000" dirty="0"/>
              <a:t> </a:t>
            </a:r>
            <a:r>
              <a:rPr lang="en-US" sz="2000" dirty="0"/>
              <a:t>Adirondack Seltzer and Perrier.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But others feel differently, and for many of them</a:t>
            </a:r>
            <a:r>
              <a:rPr lang="tr-TR" sz="2000" dirty="0"/>
              <a:t> </a:t>
            </a:r>
            <a:r>
              <a:rPr lang="en-US" sz="2000" dirty="0"/>
              <a:t>there is simply no satisfactory substitute for Perrier.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Perrier’s monopoly position</a:t>
            </a:r>
            <a:r>
              <a:rPr lang="tr-TR" sz="2000" dirty="0"/>
              <a:t> </a:t>
            </a:r>
            <a:r>
              <a:rPr lang="en-US" sz="2000" dirty="0"/>
              <a:t>with respect to these buyers is the result of its exclusive control over an input that</a:t>
            </a:r>
            <a:r>
              <a:rPr lang="tr-TR" sz="2000" dirty="0"/>
              <a:t> can not </a:t>
            </a:r>
            <a:r>
              <a:rPr lang="tr-TR" sz="2000" dirty="0" err="1"/>
              <a:t>easily</a:t>
            </a:r>
            <a:r>
              <a:rPr lang="tr-TR" sz="2000" dirty="0"/>
              <a:t> be </a:t>
            </a:r>
            <a:r>
              <a:rPr lang="tr-TR" sz="2000" dirty="0" err="1"/>
              <a:t>duplicated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429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809CB-8EB5-4176-AED4-182F3F2EDA45}" type="slidenum">
              <a:rPr lang="en-CA"/>
              <a:pPr>
                <a:defRPr/>
              </a:pPr>
              <a:t>60</a:t>
            </a:fld>
            <a:endParaRPr lang="en-CA"/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0" y="1389063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In this example quantity discounts increased producer surplus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Since the quantity sold on the market also increased, DWL decreased compared to the typical monopoly</a:t>
            </a:r>
          </a:p>
          <a:p>
            <a:pPr algn="just">
              <a:buFont typeface="Wingdings" pitchFamily="2" charset="2"/>
              <a:buChar char="Ø"/>
            </a:pPr>
            <a:endParaRPr lang="en-CA" sz="2800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Note that if prices decrease due to a decreasing MC, this is </a:t>
            </a:r>
            <a:r>
              <a:rPr lang="en-CA" sz="2800" u="sng" dirty="0">
                <a:latin typeface="+mj-lt"/>
              </a:rPr>
              <a:t>not</a:t>
            </a:r>
            <a:r>
              <a:rPr lang="en-CA" sz="2800" dirty="0">
                <a:latin typeface="+mj-lt"/>
              </a:rPr>
              <a:t> considered price discrimination</a:t>
            </a:r>
          </a:p>
          <a:p>
            <a:pPr algn="ctr"/>
            <a:endParaRPr lang="en-CA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" y="914400"/>
            <a:ext cx="8923604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30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B1430-980C-47A2-8F8A-C550DD2AE7B4}" type="slidenum">
              <a:rPr lang="en-CA"/>
              <a:pPr>
                <a:defRPr/>
              </a:pPr>
              <a:t>62</a:t>
            </a:fld>
            <a:endParaRPr lang="en-CA"/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381000" y="1389063"/>
            <a:ext cx="86106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Third degree price discrimination charges different prices to different consumer groups, or segments of society (each with different demand schedules)</a:t>
            </a:r>
          </a:p>
          <a:p>
            <a:pPr>
              <a:buFont typeface="Wingdings" pitchFamily="2" charset="2"/>
              <a:buNone/>
            </a:pPr>
            <a:endParaRPr lang="en-CA" sz="2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+mj-lt"/>
              </a:rPr>
              <a:t>Examples:</a:t>
            </a:r>
          </a:p>
          <a:p>
            <a:pPr>
              <a:buFont typeface="Wingdings" pitchFamily="2" charset="2"/>
              <a:buNone/>
            </a:pPr>
            <a:r>
              <a:rPr lang="en-CA" sz="2800" dirty="0">
                <a:latin typeface="+mj-lt"/>
              </a:rPr>
              <a:t> 		-Student and seniors movie prices</a:t>
            </a:r>
          </a:p>
          <a:p>
            <a:pPr>
              <a:buFont typeface="Wingdings" pitchFamily="2" charset="2"/>
              <a:buNone/>
            </a:pPr>
            <a:r>
              <a:rPr lang="en-CA" sz="2800" dirty="0">
                <a:latin typeface="+mj-lt"/>
              </a:rPr>
              <a:t>		-Regular and farm gasoline</a:t>
            </a:r>
          </a:p>
          <a:p>
            <a:pPr>
              <a:buFont typeface="Wingdings" pitchFamily="2" charset="2"/>
              <a:buNone/>
            </a:pPr>
            <a:r>
              <a:rPr lang="en-CA" sz="2800" dirty="0">
                <a:latin typeface="+mj-lt"/>
              </a:rPr>
              <a:t>		-Bus passes</a:t>
            </a:r>
          </a:p>
          <a:p>
            <a:pPr>
              <a:buFont typeface="Wingdings" pitchFamily="2" charset="2"/>
              <a:buNone/>
            </a:pPr>
            <a:r>
              <a:rPr lang="en-CA" sz="2800" dirty="0">
                <a:latin typeface="+mj-lt"/>
              </a:rPr>
              <a:t>		-Tuesday deals at restaurants</a:t>
            </a:r>
          </a:p>
          <a:p>
            <a:pPr algn="ctr"/>
            <a:endParaRPr lang="en-CA" sz="3200" dirty="0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76400" y="457200"/>
            <a:ext cx="6264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Third degree price discrimination 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35F1C-B438-42E4-8117-754971F3AE51}" type="slidenum">
              <a:rPr lang="en-CA"/>
              <a:pPr>
                <a:defRPr/>
              </a:pPr>
              <a:t>63</a:t>
            </a:fld>
            <a:endParaRPr lang="en-CA"/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sz="2800" dirty="0">
                <a:latin typeface="+mj-lt"/>
              </a:rPr>
              <a:t>First Degree</a:t>
            </a:r>
          </a:p>
          <a:p>
            <a:r>
              <a:rPr lang="en-CA" sz="2800" dirty="0">
                <a:latin typeface="+mj-lt"/>
              </a:rPr>
              <a:t>	-Each consumer pays their maximum willingness to pay</a:t>
            </a:r>
          </a:p>
          <a:p>
            <a:r>
              <a:rPr lang="en-CA" sz="2800" dirty="0">
                <a:latin typeface="+mj-lt"/>
              </a:rPr>
              <a:t>Second Degree</a:t>
            </a:r>
          </a:p>
          <a:p>
            <a:r>
              <a:rPr lang="en-CA" sz="2800" dirty="0">
                <a:latin typeface="+mj-lt"/>
              </a:rPr>
              <a:t>	-Consumers sort themselves into different price categories (quantity discounts or plans)</a:t>
            </a:r>
          </a:p>
          <a:p>
            <a:r>
              <a:rPr lang="en-CA" sz="2800" dirty="0">
                <a:latin typeface="+mj-lt"/>
              </a:rPr>
              <a:t>Third Degree</a:t>
            </a:r>
          </a:p>
          <a:p>
            <a:r>
              <a:rPr lang="en-CA" sz="2800" dirty="0">
                <a:latin typeface="+mj-lt"/>
              </a:rPr>
              <a:t>	-Firms sort consumers into different price categories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357465" y="597932"/>
            <a:ext cx="3774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CA" sz="2800" b="1" dirty="0">
                <a:solidFill>
                  <a:srgbClr val="FF0000"/>
                </a:solidFill>
                <a:latin typeface="+mj-lt"/>
              </a:rPr>
              <a:t>PR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b="1" dirty="0">
                <a:solidFill>
                  <a:srgbClr val="FF0000"/>
                </a:solidFill>
                <a:latin typeface="+mj-lt"/>
              </a:rPr>
              <a:t>CE D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b="1" dirty="0">
                <a:solidFill>
                  <a:srgbClr val="FF0000"/>
                </a:solidFill>
                <a:latin typeface="+mj-lt"/>
              </a:rPr>
              <a:t>SCR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b="1" dirty="0">
                <a:solidFill>
                  <a:srgbClr val="FF0000"/>
                </a:solidFill>
                <a:latin typeface="+mj-lt"/>
              </a:rPr>
              <a:t>NAT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b="1" dirty="0">
                <a:solidFill>
                  <a:srgbClr val="FF0000"/>
                </a:solidFill>
                <a:latin typeface="+mj-lt"/>
              </a:rPr>
              <a:t>ON </a:t>
            </a:r>
            <a:endParaRPr lang="tr-TR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3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609600" y="550069"/>
            <a:ext cx="767397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+mj-lt"/>
              </a:rPr>
              <a:t>Refer to the figure below.  How much is the amount of profit when the firm serves six subscribers per month?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a.	(42 – 27)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b.	(42 – 30)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c.	(30 – 27)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d.	$42.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900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266243" name="Picture 3" descr="OSG_fig14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41" y="2209800"/>
            <a:ext cx="50969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1486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1000" y="1341438"/>
            <a:ext cx="851217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+mj-lt"/>
              </a:rPr>
              <a:t>Refer to the figure below.  How much is the amount of profit when the firm serves six subscribers per month?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a.	(42 – 27)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FF0000"/>
                </a:solidFill>
                <a:latin typeface="Arial" charset="0"/>
              </a:rPr>
              <a:t>b.	</a:t>
            </a:r>
            <a:r>
              <a:rPr lang="en-US" sz="2600" u="sng" dirty="0">
                <a:solidFill>
                  <a:srgbClr val="FF0000"/>
                </a:solidFill>
                <a:latin typeface="Arial" charset="0"/>
              </a:rPr>
              <a:t>(42 – 30)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c.	(30 – 27) x 6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d.	$42.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900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268291" name="Picture 3" descr="OSG_fig14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3822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8778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533400" y="838200"/>
            <a:ext cx="767397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+mj-lt"/>
              </a:rPr>
              <a:t>Refer to the figure below.  Which area shows the reduction in consumer surplus from the existence of monopoly?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a.	Area A.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b.	Area B + C.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c.	Area A + B.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d.	None of the areas </a:t>
            </a:r>
          </a:p>
          <a:p>
            <a:pPr marL="609600" indent="-609600" algn="l"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	indicated on the graph.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i="1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900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270339" name="Picture 3" descr="OSG_fig14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034787" cy="38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8404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65760" y="706121"/>
            <a:ext cx="835977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+mj-lt"/>
              </a:rPr>
              <a:t>Refer to the figure below.  Which area shows the reduction in consumer surplus from the existence of monopoly?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a.	Area A.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b.	Area B + C.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FF0000"/>
                </a:solidFill>
                <a:latin typeface="Arial" charset="0"/>
              </a:rPr>
              <a:t>c.	</a:t>
            </a:r>
            <a:r>
              <a:rPr lang="en-US" sz="2600" u="sng" dirty="0">
                <a:solidFill>
                  <a:srgbClr val="FF0000"/>
                </a:solidFill>
                <a:latin typeface="Arial" charset="0"/>
              </a:rPr>
              <a:t>Area A + B.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d.	None of the areas 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</a:pPr>
            <a:r>
              <a:rPr lang="en-US" sz="2600" dirty="0">
                <a:solidFill>
                  <a:srgbClr val="111111"/>
                </a:solidFill>
                <a:latin typeface="Arial" charset="0"/>
              </a:rPr>
              <a:t>	indicated on the graph.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2600" dirty="0">
              <a:solidFill>
                <a:srgbClr val="111111"/>
              </a:solidFill>
              <a:latin typeface="Arial" charset="0"/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75000"/>
              <a:buFont typeface="Wingdings" pitchFamily="2" charset="2"/>
              <a:buChar char="§"/>
            </a:pPr>
            <a:endParaRPr lang="en-US" sz="900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272387" name="Picture 3" descr="OSG_fig14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1"/>
            <a:ext cx="3950173" cy="37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1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1371600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A similar monopoly position has resulted from the </a:t>
            </a:r>
            <a:r>
              <a:rPr lang="en-US" sz="2200" dirty="0" err="1"/>
              <a:t>deBeers</a:t>
            </a:r>
            <a:r>
              <a:rPr lang="en-US" sz="2200" dirty="0"/>
              <a:t> Diamond Mines’</a:t>
            </a:r>
            <a:r>
              <a:rPr lang="tr-TR" sz="2200" dirty="0"/>
              <a:t> </a:t>
            </a:r>
            <a:r>
              <a:rPr lang="en-US" sz="2200" dirty="0"/>
              <a:t>exclusive control over most of the world’s supply of raw diamonds.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Synthetic diamonds</a:t>
            </a:r>
            <a:r>
              <a:rPr lang="tr-TR" sz="2200" dirty="0"/>
              <a:t> </a:t>
            </a:r>
            <a:r>
              <a:rPr lang="en-US" sz="2200" dirty="0"/>
              <a:t>have now risen in quality to the point where they can occasionally fool even</a:t>
            </a:r>
            <a:r>
              <a:rPr lang="tr-TR" sz="2200" dirty="0"/>
              <a:t> </a:t>
            </a:r>
            <a:r>
              <a:rPr lang="en-US" sz="2200" dirty="0"/>
              <a:t>an experienced jeweler. But for many buyers, the preference for a stone that was</a:t>
            </a:r>
            <a:r>
              <a:rPr lang="tr-TR" sz="2200" dirty="0"/>
              <a:t> </a:t>
            </a:r>
            <a:r>
              <a:rPr lang="en-US" sz="2200" dirty="0"/>
              <a:t>mined from the earth is not a simple matter of greater hardness and refractive brilliance.</a:t>
            </a:r>
            <a:r>
              <a:rPr lang="tr-TR" sz="2200" dirty="0"/>
              <a:t> </a:t>
            </a:r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They want </a:t>
            </a:r>
            <a:r>
              <a:rPr lang="en-US" sz="2200" i="1" dirty="0"/>
              <a:t>real </a:t>
            </a:r>
            <a:r>
              <a:rPr lang="en-US" sz="2200" dirty="0"/>
              <a:t>diamonds, and </a:t>
            </a:r>
            <a:r>
              <a:rPr lang="en-US" sz="2200" dirty="0" err="1"/>
              <a:t>deBeers</a:t>
            </a:r>
            <a:r>
              <a:rPr lang="en-US" sz="2200" dirty="0"/>
              <a:t> is the company that has them.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28319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60960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Exclusive control of key inputs is not a guarantee of permanent monopoly</a:t>
            </a:r>
            <a:r>
              <a:rPr lang="tr-TR" sz="2200" dirty="0"/>
              <a:t> </a:t>
            </a:r>
            <a:r>
              <a:rPr lang="en-US" sz="2200" dirty="0"/>
              <a:t>power. The preference for having a real diamond, for example, is based largely on</a:t>
            </a:r>
            <a:r>
              <a:rPr lang="tr-TR" sz="2200" dirty="0"/>
              <a:t> </a:t>
            </a:r>
            <a:r>
              <a:rPr lang="en-US" sz="2200" dirty="0"/>
              <a:t>the fact that mined diamonds have historically been honestly superior to synthetic</a:t>
            </a:r>
            <a:r>
              <a:rPr lang="tr-TR" sz="2200" dirty="0"/>
              <a:t> </a:t>
            </a:r>
            <a:r>
              <a:rPr lang="en-US" sz="2200" dirty="0"/>
              <a:t>ones.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But assuming that synthetic diamonds eventually do become completely indistinguishable</a:t>
            </a:r>
            <a:r>
              <a:rPr lang="tr-TR" sz="2200" dirty="0"/>
              <a:t> </a:t>
            </a:r>
            <a:r>
              <a:rPr lang="en-US" sz="2200" dirty="0"/>
              <a:t>from real ones, there will no longer be any basis for this preference.</a:t>
            </a:r>
            <a:r>
              <a:rPr lang="tr-TR" sz="2200" dirty="0"/>
              <a:t> </a:t>
            </a:r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And as a result, </a:t>
            </a:r>
            <a:r>
              <a:rPr lang="en-US" sz="2200" dirty="0" err="1"/>
              <a:t>deBeers</a:t>
            </a:r>
            <a:r>
              <a:rPr lang="en-US" sz="2200" dirty="0"/>
              <a:t>’ control over the supply of mined diamonds will cease to</a:t>
            </a:r>
            <a:r>
              <a:rPr lang="tr-TR" sz="2200" dirty="0"/>
              <a:t> </a:t>
            </a:r>
            <a:r>
              <a:rPr lang="en-US" sz="2200" dirty="0"/>
              <a:t>confer monopoly power. </a:t>
            </a:r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New ways are constantly being devised of producing existing</a:t>
            </a:r>
            <a:r>
              <a:rPr lang="tr-TR" sz="2200" dirty="0"/>
              <a:t> </a:t>
            </a:r>
            <a:r>
              <a:rPr lang="en-US" sz="2200" dirty="0"/>
              <a:t>products, and the exclusive input that generates today’s monopoly is likely to</a:t>
            </a:r>
            <a:r>
              <a:rPr lang="tr-TR" sz="2200" dirty="0"/>
              <a:t> </a:t>
            </a:r>
            <a:r>
              <a:rPr lang="tr-TR" sz="2200" dirty="0" err="1"/>
              <a:t>become</a:t>
            </a:r>
            <a:r>
              <a:rPr lang="tr-TR" sz="2200" dirty="0"/>
              <a:t> </a:t>
            </a:r>
            <a:r>
              <a:rPr lang="tr-TR" sz="2200" dirty="0" err="1"/>
              <a:t>obsolete</a:t>
            </a:r>
            <a:r>
              <a:rPr lang="tr-TR" sz="2200" dirty="0"/>
              <a:t> </a:t>
            </a:r>
            <a:r>
              <a:rPr lang="tr-TR" sz="2200" dirty="0" err="1"/>
              <a:t>tomorrow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33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43840" y="228600"/>
            <a:ext cx="838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2. Economies of Scale </a:t>
            </a:r>
            <a:r>
              <a:rPr lang="en-US" sz="2200" dirty="0"/>
              <a:t>When the long-run average cost curve (given fixed input</a:t>
            </a:r>
            <a:r>
              <a:rPr lang="tr-TR" sz="2200" dirty="0"/>
              <a:t> </a:t>
            </a:r>
            <a:r>
              <a:rPr lang="en-US" sz="2200" dirty="0"/>
              <a:t>prices) is downward sloping, the least costly way to serve the market is to concentrate</a:t>
            </a:r>
            <a:r>
              <a:rPr lang="tr-TR" sz="2200" dirty="0"/>
              <a:t> </a:t>
            </a:r>
            <a:r>
              <a:rPr lang="en-US" sz="2200" dirty="0"/>
              <a:t>production in the hands of a single firm. In Figure 11.1, for example, note</a:t>
            </a:r>
            <a:r>
              <a:rPr lang="tr-TR" sz="2200" dirty="0"/>
              <a:t> </a:t>
            </a:r>
            <a:r>
              <a:rPr lang="en-US" sz="2200" dirty="0"/>
              <a:t>that a single firm can produce an industry output of </a:t>
            </a:r>
            <a:r>
              <a:rPr lang="en-US" sz="2200" i="1" dirty="0"/>
              <a:t>Q</a:t>
            </a:r>
            <a:r>
              <a:rPr lang="en-US" sz="2200" dirty="0"/>
              <a:t>* at an average cost of</a:t>
            </a:r>
            <a:r>
              <a:rPr lang="tr-TR" sz="2200" dirty="0"/>
              <a:t> </a:t>
            </a:r>
            <a:r>
              <a:rPr lang="en-US" sz="2200" dirty="0"/>
              <a:t>LAC</a:t>
            </a:r>
            <a:r>
              <a:rPr lang="en-US" sz="2200" i="1" dirty="0"/>
              <a:t>Q</a:t>
            </a:r>
            <a:r>
              <a:rPr lang="en-US" sz="2200" dirty="0"/>
              <a:t>*, while with two firms sharing the same market, average cost rises to</a:t>
            </a:r>
            <a:r>
              <a:rPr lang="tr-TR" sz="2200" dirty="0"/>
              <a:t> </a:t>
            </a:r>
            <a:r>
              <a:rPr lang="en-US" sz="2200" dirty="0"/>
              <a:t>LACQ*</a:t>
            </a:r>
            <a:r>
              <a:rPr lang="tr-TR" sz="2200" dirty="0"/>
              <a:t>/</a:t>
            </a:r>
            <a:r>
              <a:rPr lang="en-US" sz="2200" dirty="0"/>
              <a:t>2. A market that is most cheaply served by a single firm is called a natural</a:t>
            </a:r>
            <a:r>
              <a:rPr lang="tr-TR" sz="2200" dirty="0"/>
              <a:t> </a:t>
            </a:r>
            <a:r>
              <a:rPr lang="en-US" sz="2200" dirty="0"/>
              <a:t>monopoly. A frequently cited example is the provision of local telephone landlines.</a:t>
            </a:r>
            <a:endParaRPr lang="tr-T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675400"/>
            <a:ext cx="7892995" cy="28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4994</Words>
  <Application>Microsoft Office PowerPoint</Application>
  <PresentationFormat>Ekran Gösterisi (4:3)</PresentationFormat>
  <Paragraphs>598</Paragraphs>
  <Slides>67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3" baseType="lpstr">
      <vt:lpstr>Arial</vt:lpstr>
      <vt:lpstr>Calibri</vt:lpstr>
      <vt:lpstr>Tahoma</vt:lpstr>
      <vt:lpstr>Times New Roman</vt:lpstr>
      <vt:lpstr>Wingdings</vt:lpstr>
      <vt:lpstr>Office Theme</vt:lpstr>
      <vt:lpstr>Chapter 11 </vt:lpstr>
      <vt:lpstr>Defining Monopoly</vt:lpstr>
      <vt:lpstr>PowerPoint Sunusu</vt:lpstr>
      <vt:lpstr>PowerPoint Sunusu</vt:lpstr>
      <vt:lpstr>Five Sources Of Monopoly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Figure 11.3 Demand, Total Revenue, and Elasticity</vt:lpstr>
      <vt:lpstr>Monopoly vs. Competition:  Demand Curves</vt:lpstr>
      <vt:lpstr>Monopoly vs. Competition:  Demand Curves</vt:lpstr>
      <vt:lpstr>PowerPoint Sunusu</vt:lpstr>
      <vt:lpstr>PowerPoint Sunusu</vt:lpstr>
      <vt:lpstr>PowerPoint Sunusu</vt:lpstr>
      <vt:lpstr>Understanding the Monopolist’s MR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Profit-Maximization</vt:lpstr>
      <vt:lpstr>The Monopolist’s Profit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 Monopoly Does Not Have an S Curve</vt:lpstr>
      <vt:lpstr>The Welfare Cost of Monopoly</vt:lpstr>
      <vt:lpstr>The Welfare Cost of Monopoly</vt:lpstr>
      <vt:lpstr>The inefficiency of monopoly</vt:lpstr>
      <vt:lpstr>PowerPoint Sunusu</vt:lpstr>
      <vt:lpstr>What happens if a perfectly competitive industry becomes a monopoly? </vt:lpstr>
      <vt:lpstr>PowerPoint Sunusu</vt:lpstr>
      <vt:lpstr>Examples of Price Discrimination</vt:lpstr>
      <vt:lpstr>Examples of Price Discrimination</vt:lpstr>
      <vt:lpstr>PowerPoint Sunusu</vt:lpstr>
      <vt:lpstr>PowerPoint Sunusu</vt:lpstr>
      <vt:lpstr>Single Price Monopoly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Dilek Temiz</cp:lastModifiedBy>
  <cp:revision>117</cp:revision>
  <dcterms:created xsi:type="dcterms:W3CDTF">2014-05-02T19:44:44Z</dcterms:created>
  <dcterms:modified xsi:type="dcterms:W3CDTF">2023-12-11T08:28:35Z</dcterms:modified>
</cp:coreProperties>
</file>