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7"/>
  </p:notesMasterIdLst>
  <p:sldIdLst>
    <p:sldId id="256" r:id="rId2"/>
    <p:sldId id="387" r:id="rId3"/>
    <p:sldId id="388" r:id="rId4"/>
    <p:sldId id="322" r:id="rId5"/>
    <p:sldId id="323" r:id="rId6"/>
    <p:sldId id="324" r:id="rId7"/>
    <p:sldId id="325" r:id="rId8"/>
    <p:sldId id="326" r:id="rId9"/>
    <p:sldId id="328" r:id="rId10"/>
    <p:sldId id="329" r:id="rId11"/>
    <p:sldId id="331" r:id="rId12"/>
    <p:sldId id="332" r:id="rId13"/>
    <p:sldId id="333" r:id="rId14"/>
    <p:sldId id="334" r:id="rId15"/>
    <p:sldId id="335" r:id="rId16"/>
    <p:sldId id="336" r:id="rId17"/>
    <p:sldId id="337" r:id="rId18"/>
    <p:sldId id="339" r:id="rId19"/>
    <p:sldId id="340" r:id="rId20"/>
    <p:sldId id="342" r:id="rId21"/>
    <p:sldId id="343" r:id="rId22"/>
    <p:sldId id="344" r:id="rId23"/>
    <p:sldId id="345" r:id="rId24"/>
    <p:sldId id="346" r:id="rId25"/>
    <p:sldId id="348" r:id="rId26"/>
    <p:sldId id="349" r:id="rId27"/>
    <p:sldId id="350" r:id="rId28"/>
    <p:sldId id="351" r:id="rId29"/>
    <p:sldId id="352" r:id="rId30"/>
    <p:sldId id="313" r:id="rId31"/>
    <p:sldId id="276" r:id="rId32"/>
    <p:sldId id="392" r:id="rId33"/>
    <p:sldId id="315" r:id="rId34"/>
    <p:sldId id="391" r:id="rId35"/>
    <p:sldId id="316" r:id="rId36"/>
    <p:sldId id="271" r:id="rId37"/>
    <p:sldId id="393" r:id="rId38"/>
    <p:sldId id="272" r:id="rId39"/>
    <p:sldId id="317" r:id="rId40"/>
    <p:sldId id="318" r:id="rId41"/>
    <p:sldId id="273" r:id="rId42"/>
    <p:sldId id="319" r:id="rId43"/>
    <p:sldId id="274"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71" r:id="rId61"/>
    <p:sldId id="389" r:id="rId62"/>
    <p:sldId id="390" r:id="rId63"/>
    <p:sldId id="372" r:id="rId64"/>
    <p:sldId id="373" r:id="rId65"/>
    <p:sldId id="374" r:id="rId66"/>
    <p:sldId id="375" r:id="rId67"/>
    <p:sldId id="376" r:id="rId68"/>
    <p:sldId id="378" r:id="rId69"/>
    <p:sldId id="380" r:id="rId70"/>
    <p:sldId id="379" r:id="rId71"/>
    <p:sldId id="381" r:id="rId72"/>
    <p:sldId id="382" r:id="rId73"/>
    <p:sldId id="383" r:id="rId74"/>
    <p:sldId id="384" r:id="rId75"/>
    <p:sldId id="385" r:id="rId76"/>
    <p:sldId id="386" r:id="rId77"/>
    <p:sldId id="286" r:id="rId78"/>
    <p:sldId id="278" r:id="rId79"/>
    <p:sldId id="320" r:id="rId80"/>
    <p:sldId id="279" r:id="rId81"/>
    <p:sldId id="280" r:id="rId82"/>
    <p:sldId id="281" r:id="rId83"/>
    <p:sldId id="282" r:id="rId84"/>
    <p:sldId id="283" r:id="rId85"/>
    <p:sldId id="32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4" d="100"/>
          <a:sy n="64"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9/11/2023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597038-FEE1-4C15-9F6E-C710A678DBB4}" type="slidenum">
              <a:rPr lang="en-CA" altLang="tr-TR" sz="1200">
                <a:latin typeface="Tahoma" pitchFamily="34" charset="0"/>
                <a:cs typeface="Arial" pitchFamily="34" charset="0"/>
              </a:rPr>
              <a:pPr eaLnBrk="1" hangingPunct="1"/>
              <a:t>4</a:t>
            </a:fld>
            <a:endParaRPr lang="en-CA" altLang="tr-TR" sz="1200">
              <a:latin typeface="Tahoma" pitchFamily="34" charset="0"/>
              <a:cs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pPr>
            <a:endParaRPr lang="en-GB" altLang="tr-TR" sz="1200" dirty="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3A57130-095B-41EE-AE02-8EDDECC3E46A}" type="slidenum">
              <a:rPr lang="en-CA" altLang="tr-TR" sz="1200">
                <a:latin typeface="Tahoma" pitchFamily="34" charset="0"/>
                <a:cs typeface="Arial" pitchFamily="34" charset="0"/>
              </a:rPr>
              <a:pPr eaLnBrk="1" hangingPunct="1"/>
              <a:t>13</a:t>
            </a:fld>
            <a:endParaRPr lang="en-CA" altLang="tr-TR" sz="1200">
              <a:latin typeface="Tahoma" pitchFamily="34" charset="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F0B059-1575-4B6F-8A03-C9BDB1141E8E}" type="slidenum">
              <a:rPr lang="en-CA" altLang="tr-TR" sz="1200">
                <a:latin typeface="Tahoma" pitchFamily="34" charset="0"/>
                <a:cs typeface="Arial" pitchFamily="34" charset="0"/>
              </a:rPr>
              <a:pPr eaLnBrk="1" hangingPunct="1"/>
              <a:t>14</a:t>
            </a:fld>
            <a:endParaRPr lang="en-CA" altLang="tr-TR" sz="1200">
              <a:latin typeface="Tahoma" pitchFamily="34" charset="0"/>
              <a:cs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2D39AAE-B30B-4F68-AAD2-772442E8136F}" type="slidenum">
              <a:rPr lang="en-CA" altLang="tr-TR" sz="1200">
                <a:latin typeface="Tahoma" pitchFamily="34" charset="0"/>
                <a:cs typeface="Arial" pitchFamily="34" charset="0"/>
              </a:rPr>
              <a:pPr eaLnBrk="1" hangingPunct="1"/>
              <a:t>15</a:t>
            </a:fld>
            <a:endParaRPr lang="en-CA" altLang="tr-TR" sz="1200">
              <a:latin typeface="Tahoma" pitchFamily="34" charset="0"/>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pPr>
            <a:endParaRPr lang="en-GB" altLang="tr-TR" sz="1000" dirty="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B5C9494-F7E7-43D9-AC27-1BFD39D8D254}" type="slidenum">
              <a:rPr lang="en-CA" altLang="tr-TR" sz="1200">
                <a:latin typeface="Tahoma" pitchFamily="34" charset="0"/>
                <a:cs typeface="Arial" pitchFamily="34" charset="0"/>
              </a:rPr>
              <a:pPr eaLnBrk="1" hangingPunct="1"/>
              <a:t>16</a:t>
            </a:fld>
            <a:endParaRPr lang="en-CA" altLang="tr-TR" sz="1200">
              <a:latin typeface="Tahoma"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BBB9F6-2FCA-4890-A9BF-788F92CBA485}" type="slidenum">
              <a:rPr lang="en-CA" altLang="tr-TR" sz="1200">
                <a:latin typeface="Tahoma" pitchFamily="34" charset="0"/>
                <a:cs typeface="Arial" pitchFamily="34" charset="0"/>
              </a:rPr>
              <a:pPr eaLnBrk="1" hangingPunct="1"/>
              <a:t>17</a:t>
            </a:fld>
            <a:endParaRPr lang="en-CA" altLang="tr-TR" sz="1200">
              <a:latin typeface="Tahoma"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1E2181-20D5-42BF-A3CA-8A97FC70AD2E}" type="slidenum">
              <a:rPr lang="en-CA" altLang="tr-TR" sz="1200">
                <a:latin typeface="Tahoma" pitchFamily="34" charset="0"/>
                <a:cs typeface="Arial" pitchFamily="34" charset="0"/>
              </a:rPr>
              <a:pPr eaLnBrk="1" hangingPunct="1"/>
              <a:t>18</a:t>
            </a:fld>
            <a:endParaRPr lang="en-CA" altLang="tr-TR" sz="1200">
              <a:latin typeface="Tahoma" pitchFamily="34" charset="0"/>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B2F906-C418-4041-B658-F9DBA9A89E89}" type="slidenum">
              <a:rPr lang="en-CA" altLang="tr-TR" sz="1200">
                <a:latin typeface="Tahoma" pitchFamily="34" charset="0"/>
                <a:cs typeface="Arial" pitchFamily="34" charset="0"/>
              </a:rPr>
              <a:pPr eaLnBrk="1" hangingPunct="1"/>
              <a:t>19</a:t>
            </a:fld>
            <a:endParaRPr lang="en-CA" altLang="tr-TR" sz="1200">
              <a:latin typeface="Tahoma" pitchFamily="34" charset="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6C58F8-ECDC-4BD1-A680-1CFF03FF62DE}" type="slidenum">
              <a:rPr lang="en-CA" altLang="tr-TR" sz="1200">
                <a:latin typeface="Tahoma" pitchFamily="34" charset="0"/>
                <a:cs typeface="Arial" pitchFamily="34" charset="0"/>
              </a:rPr>
              <a:pPr eaLnBrk="1" hangingPunct="1"/>
              <a:t>20</a:t>
            </a:fld>
            <a:endParaRPr lang="en-CA" altLang="tr-TR" sz="1200">
              <a:latin typeface="Tahoma" pitchFamily="34" charset="0"/>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EC87035-5A22-4B4D-8A4D-0C3B60D12514}" type="slidenum">
              <a:rPr lang="en-CA" altLang="tr-TR" sz="1200">
                <a:latin typeface="Tahoma" pitchFamily="34" charset="0"/>
                <a:cs typeface="Arial" pitchFamily="34" charset="0"/>
              </a:rPr>
              <a:pPr eaLnBrk="1" hangingPunct="1"/>
              <a:t>21</a:t>
            </a:fld>
            <a:endParaRPr lang="en-CA" altLang="tr-TR" sz="1200">
              <a:latin typeface="Tahoma" pitchFamily="34" charset="0"/>
              <a:cs typeface="Arial" pitchFamily="34" charset="0"/>
            </a:endParaRPr>
          </a:p>
        </p:txBody>
      </p:sp>
      <p:sp>
        <p:nvSpPr>
          <p:cNvPr id="131075" name="Rectangle 2"/>
          <p:cNvSpPr>
            <a:spLocks noGrp="1" noRot="1" noChangeAspect="1" noChangeArrowheads="1" noTextEdit="1"/>
          </p:cNvSpPr>
          <p:nvPr>
            <p:ph type="sldImg"/>
          </p:nvPr>
        </p:nvSpPr>
        <p:spPr>
          <a:xfrm>
            <a:off x="465138" y="204788"/>
            <a:ext cx="5929312" cy="4446587"/>
          </a:xfrm>
          <a:ln/>
        </p:spPr>
      </p:sp>
      <p:sp>
        <p:nvSpPr>
          <p:cNvPr id="131076" name="Rectangle 3"/>
          <p:cNvSpPr>
            <a:spLocks noGrp="1" noChangeArrowheads="1"/>
          </p:cNvSpPr>
          <p:nvPr>
            <p:ph type="body" idx="1"/>
          </p:nvPr>
        </p:nvSpPr>
        <p:spPr>
          <a:xfrm>
            <a:off x="762000" y="4838700"/>
            <a:ext cx="5029200"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endParaRPr lang="en-US" altLang="tr-TR" noProof="1">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9C0AE2-DC44-4DEB-B7BB-63052034DDB7}" type="slidenum">
              <a:rPr lang="en-CA" altLang="tr-TR" sz="1200">
                <a:latin typeface="Tahoma" pitchFamily="34" charset="0"/>
                <a:cs typeface="Arial" pitchFamily="34" charset="0"/>
              </a:rPr>
              <a:pPr eaLnBrk="1" hangingPunct="1"/>
              <a:t>22</a:t>
            </a:fld>
            <a:endParaRPr lang="en-CA" altLang="tr-TR" sz="1200">
              <a:latin typeface="Tahoma" pitchFamily="34" charset="0"/>
              <a:cs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F13E8-A56B-4C2F-A1D6-6D09F091DFC5}" type="slidenum">
              <a:rPr lang="en-CA" altLang="tr-TR" sz="1200">
                <a:latin typeface="Tahoma" pitchFamily="34" charset="0"/>
                <a:cs typeface="Arial" pitchFamily="34" charset="0"/>
              </a:rPr>
              <a:pPr eaLnBrk="1" hangingPunct="1"/>
              <a:t>5</a:t>
            </a:fld>
            <a:endParaRPr lang="en-CA" altLang="tr-TR" sz="1200">
              <a:latin typeface="Tahoma" pitchFamily="34" charset="0"/>
              <a:cs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pPr>
            <a:endParaRPr lang="en-GB" altLang="tr-TR" sz="1200" dirty="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41FAB5-508D-48D6-BC8D-5750FB1AAEF3}" type="slidenum">
              <a:rPr lang="en-CA" altLang="tr-TR" sz="1200">
                <a:latin typeface="Tahoma" pitchFamily="34" charset="0"/>
                <a:cs typeface="Arial" pitchFamily="34" charset="0"/>
              </a:rPr>
              <a:pPr eaLnBrk="1" hangingPunct="1"/>
              <a:t>23</a:t>
            </a:fld>
            <a:endParaRPr lang="en-CA" altLang="tr-TR" sz="1200">
              <a:latin typeface="Tahoma" pitchFamily="34" charset="0"/>
              <a:cs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62888A-95B9-4170-BEF7-336F5E170BAD}" type="slidenum">
              <a:rPr lang="en-CA" altLang="tr-TR" sz="1200">
                <a:latin typeface="Tahoma" pitchFamily="34" charset="0"/>
                <a:cs typeface="Arial" pitchFamily="34" charset="0"/>
              </a:rPr>
              <a:pPr eaLnBrk="1" hangingPunct="1"/>
              <a:t>24</a:t>
            </a:fld>
            <a:endParaRPr lang="en-CA" altLang="tr-TR" sz="1200">
              <a:latin typeface="Tahoma" pitchFamily="34" charset="0"/>
              <a:cs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D77F1A-BA03-49B3-98F5-46A0091DB74C}" type="slidenum">
              <a:rPr lang="en-CA" altLang="tr-TR" sz="1200">
                <a:latin typeface="Tahoma" pitchFamily="34" charset="0"/>
                <a:cs typeface="Arial" pitchFamily="34" charset="0"/>
              </a:rPr>
              <a:pPr eaLnBrk="1" hangingPunct="1"/>
              <a:t>25</a:t>
            </a:fld>
            <a:endParaRPr lang="en-CA" altLang="tr-TR" sz="1200">
              <a:latin typeface="Tahoma" pitchFamily="34" charset="0"/>
              <a:cs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pPr>
            <a:endParaRPr lang="en-GB" altLang="tr-TR" sz="1600" dirty="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B9495AD-01C6-408C-AE4B-243ECE02971B}" type="slidenum">
              <a:rPr lang="en-CA" altLang="tr-TR" sz="1200">
                <a:latin typeface="Tahoma" pitchFamily="34" charset="0"/>
                <a:cs typeface="Arial" pitchFamily="34" charset="0"/>
              </a:rPr>
              <a:pPr eaLnBrk="1" hangingPunct="1"/>
              <a:t>26</a:t>
            </a:fld>
            <a:endParaRPr lang="en-CA" altLang="tr-TR" sz="1200">
              <a:latin typeface="Tahoma" pitchFamily="34" charset="0"/>
              <a:cs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pPr>
            <a:endParaRPr lang="en-GB" altLang="tr-TR" sz="1400" dirty="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AF5547-6B8E-4841-AACB-6F5A402E3225}" type="slidenum">
              <a:rPr lang="en-CA" altLang="tr-TR" sz="1200">
                <a:latin typeface="Tahoma" pitchFamily="34" charset="0"/>
                <a:cs typeface="Arial" pitchFamily="34" charset="0"/>
              </a:rPr>
              <a:pPr eaLnBrk="1" hangingPunct="1"/>
              <a:t>27</a:t>
            </a:fld>
            <a:endParaRPr lang="en-CA" altLang="tr-TR" sz="1200">
              <a:latin typeface="Tahoma" pitchFamily="34" charset="0"/>
              <a:cs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B140D3-E4EB-4E21-BC56-07491C651773}" type="slidenum">
              <a:rPr lang="en-CA" altLang="tr-TR" sz="1200">
                <a:latin typeface="Tahoma" pitchFamily="34" charset="0"/>
                <a:cs typeface="Arial" pitchFamily="34" charset="0"/>
              </a:rPr>
              <a:pPr eaLnBrk="1" hangingPunct="1"/>
              <a:t>28</a:t>
            </a:fld>
            <a:endParaRPr lang="en-CA" altLang="tr-TR" sz="1200">
              <a:latin typeface="Tahoma" pitchFamily="34" charset="0"/>
              <a:cs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E5418A-921E-46FE-B2FA-7A8A2B3ED567}" type="slidenum">
              <a:rPr lang="en-CA" altLang="tr-TR" sz="1200">
                <a:latin typeface="Tahoma" pitchFamily="34" charset="0"/>
                <a:cs typeface="Arial" pitchFamily="34" charset="0"/>
              </a:rPr>
              <a:pPr eaLnBrk="1" hangingPunct="1"/>
              <a:t>29</a:t>
            </a:fld>
            <a:endParaRPr lang="en-CA" altLang="tr-TR" sz="1200">
              <a:latin typeface="Tahoma" pitchFamily="34" charset="0"/>
              <a:cs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DD52550-3995-4F2B-8DB8-BFD4C67C7799}" type="slidenum">
              <a:rPr lang="en-CA" altLang="en-US" sz="1200" smtClean="0">
                <a:latin typeface="Tahoma" pitchFamily="34" charset="0"/>
              </a:rPr>
              <a:pPr eaLnBrk="1" hangingPunct="1">
                <a:defRPr/>
              </a:pPr>
              <a:t>44</a:t>
            </a:fld>
            <a:endParaRPr lang="en-CA" altLang="en-US" sz="1200">
              <a:latin typeface="Tahoma"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46F0869-9312-4CA2-A917-56F118381FBD}" type="slidenum">
              <a:rPr lang="en-CA" altLang="en-US" sz="1200" smtClean="0">
                <a:latin typeface="Tahoma" pitchFamily="34" charset="0"/>
              </a:rPr>
              <a:pPr eaLnBrk="1" hangingPunct="1">
                <a:defRPr/>
              </a:pPr>
              <a:t>45</a:t>
            </a:fld>
            <a:endParaRPr lang="en-CA" altLang="en-US" sz="1200">
              <a:latin typeface="Tahoma"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endParaRPr lang="en-GB" altLang="en-US" sz="1400"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1AB03C1-7842-44FC-88D2-3726A48BB292}" type="slidenum">
              <a:rPr lang="en-CA" altLang="en-US" sz="1200" smtClean="0">
                <a:latin typeface="Tahoma" pitchFamily="34" charset="0"/>
              </a:rPr>
              <a:pPr eaLnBrk="1" hangingPunct="1">
                <a:defRPr/>
              </a:pPr>
              <a:t>46</a:t>
            </a:fld>
            <a:endParaRPr lang="en-CA" altLang="en-US" sz="1200">
              <a:latin typeface="Tahoma" pitchFamily="34" charset="0"/>
            </a:endParaRPr>
          </a:p>
        </p:txBody>
      </p:sp>
      <p:sp>
        <p:nvSpPr>
          <p:cNvPr id="87043" name="Rectangle 2"/>
          <p:cNvSpPr>
            <a:spLocks noGrp="1" noRot="1" noChangeAspect="1" noChangeArrowheads="1" noTextEdit="1"/>
          </p:cNvSpPr>
          <p:nvPr>
            <p:ph type="sldImg"/>
          </p:nvPr>
        </p:nvSpPr>
        <p:spPr>
          <a:xfrm>
            <a:off x="465138" y="204788"/>
            <a:ext cx="5929312" cy="4446587"/>
          </a:xfrm>
          <a:ln/>
        </p:spPr>
      </p:sp>
      <p:sp>
        <p:nvSpPr>
          <p:cNvPr id="8704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6390F9-6272-4C63-A0E2-069DE3B74586}" type="slidenum">
              <a:rPr lang="en-CA" altLang="tr-TR" sz="1200">
                <a:latin typeface="Tahoma" pitchFamily="34" charset="0"/>
                <a:cs typeface="Arial" pitchFamily="34" charset="0"/>
              </a:rPr>
              <a:pPr eaLnBrk="1" hangingPunct="1"/>
              <a:t>6</a:t>
            </a:fld>
            <a:endParaRPr lang="en-CA" altLang="tr-TR" sz="1200">
              <a:latin typeface="Tahoma" pitchFamily="34" charset="0"/>
              <a:cs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pPr>
            <a:endParaRPr lang="en-GB" altLang="tr-TR" sz="1200" dirty="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930931D-6CBE-47E0-8C58-22E29218D38D}" type="slidenum">
              <a:rPr lang="en-CA" altLang="en-US" sz="1200" smtClean="0">
                <a:latin typeface="Tahoma" pitchFamily="34" charset="0"/>
              </a:rPr>
              <a:pPr eaLnBrk="1" hangingPunct="1">
                <a:defRPr/>
              </a:pPr>
              <a:t>47</a:t>
            </a:fld>
            <a:endParaRPr lang="en-CA" altLang="en-US" sz="1200">
              <a:latin typeface="Tahoma"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B189A8-76EA-4256-9AFE-A0F97D0BEDD8}" type="slidenum">
              <a:rPr lang="en-CA" altLang="en-US" sz="1200" smtClean="0">
                <a:latin typeface="Tahoma" pitchFamily="34" charset="0"/>
              </a:rPr>
              <a:pPr eaLnBrk="1" hangingPunct="1">
                <a:defRPr/>
              </a:pPr>
              <a:t>48</a:t>
            </a:fld>
            <a:endParaRPr lang="en-CA" altLang="en-US" sz="1200">
              <a:latin typeface="Tahoma" pitchFamily="34" charset="0"/>
            </a:endParaRPr>
          </a:p>
        </p:txBody>
      </p:sp>
      <p:sp>
        <p:nvSpPr>
          <p:cNvPr id="89091" name="Rectangle 2"/>
          <p:cNvSpPr>
            <a:spLocks noGrp="1" noRot="1" noChangeAspect="1" noChangeArrowheads="1" noTextEdit="1"/>
          </p:cNvSpPr>
          <p:nvPr>
            <p:ph type="sldImg"/>
          </p:nvPr>
        </p:nvSpPr>
        <p:spPr>
          <a:xfrm>
            <a:off x="465138" y="204788"/>
            <a:ext cx="5929312" cy="4446587"/>
          </a:xfrm>
          <a:ln/>
        </p:spPr>
      </p:sp>
      <p:sp>
        <p:nvSpPr>
          <p:cNvPr id="8909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lnSpc>
                <a:spcPct val="90000"/>
              </a:lnSpc>
              <a:defRPr/>
            </a:pPr>
            <a:endParaRPr lang="en-GB" altLang="en-US" noProof="1">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E7B9326-4262-49F6-8092-022BA5DF9F03}" type="slidenum">
              <a:rPr lang="en-CA" altLang="en-US" sz="1200" smtClean="0">
                <a:latin typeface="Tahoma" pitchFamily="34" charset="0"/>
              </a:rPr>
              <a:pPr eaLnBrk="1" hangingPunct="1">
                <a:defRPr/>
              </a:pPr>
              <a:t>49</a:t>
            </a:fld>
            <a:endParaRPr lang="en-CA" altLang="en-US" sz="1200">
              <a:latin typeface="Tahoma"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3133898-5E4A-408E-A7C3-967850CC4EE1}" type="slidenum">
              <a:rPr lang="en-CA" altLang="en-US" sz="1200" smtClean="0">
                <a:latin typeface="Tahoma" pitchFamily="34" charset="0"/>
              </a:rPr>
              <a:pPr eaLnBrk="1" hangingPunct="1">
                <a:defRPr/>
              </a:pPr>
              <a:t>50</a:t>
            </a:fld>
            <a:endParaRPr lang="en-CA" altLang="en-US" sz="1200">
              <a:latin typeface="Tahoma"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0DEF877-3852-4681-8FEB-D582DAFEB09A}" type="slidenum">
              <a:rPr lang="en-CA" altLang="en-US" sz="1200" smtClean="0">
                <a:latin typeface="Tahoma" pitchFamily="34" charset="0"/>
              </a:rPr>
              <a:pPr eaLnBrk="1" hangingPunct="1">
                <a:defRPr/>
              </a:pPr>
              <a:t>51</a:t>
            </a:fld>
            <a:endParaRPr lang="en-CA" altLang="en-US" sz="1200">
              <a:latin typeface="Tahoma" pitchFamily="34" charset="0"/>
            </a:endParaRPr>
          </a:p>
        </p:txBody>
      </p:sp>
      <p:sp>
        <p:nvSpPr>
          <p:cNvPr id="92163" name="Rectangle 2"/>
          <p:cNvSpPr>
            <a:spLocks noGrp="1" noRot="1" noChangeAspect="1" noChangeArrowheads="1" noTextEdit="1"/>
          </p:cNvSpPr>
          <p:nvPr>
            <p:ph type="sldImg"/>
          </p:nvPr>
        </p:nvSpPr>
        <p:spPr>
          <a:xfrm>
            <a:off x="465138" y="204788"/>
            <a:ext cx="5929312" cy="4446587"/>
          </a:xfrm>
          <a:ln/>
        </p:spPr>
      </p:sp>
      <p:sp>
        <p:nvSpPr>
          <p:cNvPr id="9216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3879BE3-CAC7-4B76-B0CF-7CAA30D683C3}" type="slidenum">
              <a:rPr lang="en-CA" altLang="en-US" sz="1200" smtClean="0">
                <a:latin typeface="Tahoma" pitchFamily="34" charset="0"/>
              </a:rPr>
              <a:pPr eaLnBrk="1" hangingPunct="1">
                <a:defRPr/>
              </a:pPr>
              <a:t>52</a:t>
            </a:fld>
            <a:endParaRPr lang="en-CA" altLang="en-US" sz="1200">
              <a:latin typeface="Tahoma"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435E84A-40D6-446C-B8CC-533E50433280}" type="slidenum">
              <a:rPr lang="en-CA" altLang="en-US" sz="1200" smtClean="0">
                <a:latin typeface="Tahoma" pitchFamily="34" charset="0"/>
              </a:rPr>
              <a:pPr eaLnBrk="1" hangingPunct="1">
                <a:defRPr/>
              </a:pPr>
              <a:t>53</a:t>
            </a:fld>
            <a:endParaRPr lang="en-CA" altLang="en-US" sz="1200">
              <a:latin typeface="Tahoma" pitchFamily="34" charset="0"/>
            </a:endParaRPr>
          </a:p>
        </p:txBody>
      </p:sp>
      <p:sp>
        <p:nvSpPr>
          <p:cNvPr id="94211" name="Rectangle 2"/>
          <p:cNvSpPr>
            <a:spLocks noGrp="1" noRot="1" noChangeAspect="1" noChangeArrowheads="1" noTextEdit="1"/>
          </p:cNvSpPr>
          <p:nvPr>
            <p:ph type="sldImg"/>
          </p:nvPr>
        </p:nvSpPr>
        <p:spPr>
          <a:xfrm>
            <a:off x="465138" y="204788"/>
            <a:ext cx="5929312" cy="4446587"/>
          </a:xfrm>
          <a:ln/>
        </p:spPr>
      </p:sp>
      <p:sp>
        <p:nvSpPr>
          <p:cNvPr id="9421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7FC96C4-8BBA-4616-9406-300E8241F793}" type="slidenum">
              <a:rPr lang="en-CA" altLang="en-US" sz="1200" smtClean="0">
                <a:latin typeface="Tahoma" pitchFamily="34" charset="0"/>
              </a:rPr>
              <a:pPr eaLnBrk="1" hangingPunct="1">
                <a:defRPr/>
              </a:pPr>
              <a:t>54</a:t>
            </a:fld>
            <a:endParaRPr lang="en-CA" altLang="en-US" sz="1200">
              <a:latin typeface="Tahoma"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C8183FD-89F1-4096-A83F-BD4D965440F3}" type="slidenum">
              <a:rPr lang="en-CA" altLang="en-US" sz="1200" smtClean="0">
                <a:latin typeface="Tahoma" pitchFamily="34" charset="0"/>
              </a:rPr>
              <a:pPr eaLnBrk="1" hangingPunct="1">
                <a:defRPr/>
              </a:pPr>
              <a:t>55</a:t>
            </a:fld>
            <a:endParaRPr lang="en-CA" altLang="en-US" sz="1200">
              <a:latin typeface="Tahoma" pitchFamily="34" charset="0"/>
            </a:endParaRPr>
          </a:p>
        </p:txBody>
      </p:sp>
      <p:sp>
        <p:nvSpPr>
          <p:cNvPr id="96259" name="Rectangle 2"/>
          <p:cNvSpPr>
            <a:spLocks noGrp="1" noRot="1" noChangeAspect="1" noChangeArrowheads="1" noTextEdit="1"/>
          </p:cNvSpPr>
          <p:nvPr>
            <p:ph type="sldImg"/>
          </p:nvPr>
        </p:nvSpPr>
        <p:spPr>
          <a:xfrm>
            <a:off x="465138" y="204788"/>
            <a:ext cx="5929312" cy="4446587"/>
          </a:xfrm>
          <a:ln/>
        </p:spPr>
      </p:sp>
      <p:sp>
        <p:nvSpPr>
          <p:cNvPr id="96260"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6858395-8C08-4BC8-A421-601E3D4C1621}" type="slidenum">
              <a:rPr lang="en-CA" altLang="en-US" sz="1200" smtClean="0">
                <a:latin typeface="Tahoma" pitchFamily="34" charset="0"/>
              </a:rPr>
              <a:pPr eaLnBrk="1" hangingPunct="1">
                <a:defRPr/>
              </a:pPr>
              <a:t>56</a:t>
            </a:fld>
            <a:endParaRPr lang="en-CA" altLang="en-US" sz="1200">
              <a:latin typeface="Tahoma"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307436-44E7-48DC-A9CA-4DF2668C3443}" type="slidenum">
              <a:rPr lang="en-CA" altLang="tr-TR" sz="1200">
                <a:latin typeface="Tahoma" pitchFamily="34" charset="0"/>
                <a:cs typeface="Arial" pitchFamily="34" charset="0"/>
              </a:rPr>
              <a:pPr eaLnBrk="1" hangingPunct="1"/>
              <a:t>7</a:t>
            </a:fld>
            <a:endParaRPr lang="en-CA" altLang="tr-TR" sz="1200">
              <a:latin typeface="Tahoma" pitchFamily="34" charset="0"/>
              <a:cs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36280D3-343B-4532-AEF3-154968B698C8}" type="slidenum">
              <a:rPr lang="en-CA" altLang="en-US" sz="1200" smtClean="0">
                <a:latin typeface="Tahoma" pitchFamily="34" charset="0"/>
              </a:rPr>
              <a:pPr eaLnBrk="1" hangingPunct="1">
                <a:defRPr/>
              </a:pPr>
              <a:t>57</a:t>
            </a:fld>
            <a:endParaRPr lang="en-CA" altLang="en-US" sz="1200">
              <a:latin typeface="Tahoma" pitchFamily="34" charset="0"/>
            </a:endParaRPr>
          </a:p>
        </p:txBody>
      </p:sp>
      <p:sp>
        <p:nvSpPr>
          <p:cNvPr id="98307" name="Rectangle 2"/>
          <p:cNvSpPr>
            <a:spLocks noGrp="1" noRot="1" noChangeAspect="1" noChangeArrowheads="1" noTextEdit="1"/>
          </p:cNvSpPr>
          <p:nvPr>
            <p:ph type="sldImg"/>
          </p:nvPr>
        </p:nvSpPr>
        <p:spPr>
          <a:xfrm>
            <a:off x="465138" y="204788"/>
            <a:ext cx="5929312" cy="4446587"/>
          </a:xfrm>
          <a:ln/>
        </p:spPr>
      </p:sp>
      <p:sp>
        <p:nvSpPr>
          <p:cNvPr id="98308"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26D0635-4FEF-491F-A11F-8589B5B5E418}" type="slidenum">
              <a:rPr lang="en-CA" altLang="en-US" sz="1200" smtClean="0">
                <a:latin typeface="Tahoma" pitchFamily="34" charset="0"/>
              </a:rPr>
              <a:pPr eaLnBrk="1" hangingPunct="1">
                <a:defRPr/>
              </a:pPr>
              <a:t>58</a:t>
            </a:fld>
            <a:endParaRPr lang="en-CA" altLang="en-US" sz="1200">
              <a:latin typeface="Tahoma"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8A7F5B6-1153-4845-A7F3-FF12E98496D8}" type="slidenum">
              <a:rPr lang="en-CA" altLang="en-US" sz="1200" smtClean="0">
                <a:latin typeface="Tahoma" pitchFamily="34" charset="0"/>
              </a:rPr>
              <a:pPr eaLnBrk="1" hangingPunct="1">
                <a:defRPr/>
              </a:pPr>
              <a:t>59</a:t>
            </a:fld>
            <a:endParaRPr lang="en-CA" altLang="en-US" sz="1200">
              <a:latin typeface="Tahoma" pitchFamily="34" charset="0"/>
            </a:endParaRPr>
          </a:p>
        </p:txBody>
      </p:sp>
      <p:sp>
        <p:nvSpPr>
          <p:cNvPr id="100355" name="Rectangle 2"/>
          <p:cNvSpPr>
            <a:spLocks noGrp="1" noRot="1" noChangeAspect="1" noChangeArrowheads="1" noTextEdit="1"/>
          </p:cNvSpPr>
          <p:nvPr>
            <p:ph type="sldImg"/>
          </p:nvPr>
        </p:nvSpPr>
        <p:spPr>
          <a:xfrm>
            <a:off x="465138" y="204788"/>
            <a:ext cx="5929312" cy="4446587"/>
          </a:xfrm>
          <a:ln/>
        </p:spPr>
      </p:sp>
      <p:sp>
        <p:nvSpPr>
          <p:cNvPr id="100356"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E69DEF7-4554-4923-8DEC-227CCE0D27CD}" type="slidenum">
              <a:rPr lang="en-CA" altLang="en-US" sz="1200" smtClean="0">
                <a:latin typeface="Tahoma" pitchFamily="34" charset="0"/>
              </a:rPr>
              <a:pPr eaLnBrk="1" hangingPunct="1">
                <a:defRPr/>
              </a:pPr>
              <a:t>60</a:t>
            </a:fld>
            <a:endParaRPr lang="en-CA" altLang="en-US" sz="1200">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4419AF6-6046-4AD8-A807-8EA8BD0EB4A9}" type="slidenum">
              <a:rPr lang="en-CA" altLang="en-US" sz="1200" smtClean="0">
                <a:latin typeface="Tahoma" pitchFamily="34" charset="0"/>
              </a:rPr>
              <a:pPr eaLnBrk="1" hangingPunct="1">
                <a:defRPr/>
              </a:pPr>
              <a:t>63</a:t>
            </a:fld>
            <a:endParaRPr lang="en-CA" altLang="en-US" sz="1200">
              <a:latin typeface="Tahoma" pitchFamily="34" charset="0"/>
            </a:endParaRPr>
          </a:p>
        </p:txBody>
      </p:sp>
      <p:sp>
        <p:nvSpPr>
          <p:cNvPr id="104451" name="Rectangle 2"/>
          <p:cNvSpPr>
            <a:spLocks noGrp="1" noRot="1" noChangeAspect="1" noChangeArrowheads="1" noTextEdit="1"/>
          </p:cNvSpPr>
          <p:nvPr>
            <p:ph type="sldImg"/>
          </p:nvPr>
        </p:nvSpPr>
        <p:spPr>
          <a:xfrm>
            <a:off x="465138" y="204788"/>
            <a:ext cx="5929312" cy="4446587"/>
          </a:xfrm>
          <a:ln/>
        </p:spPr>
      </p:sp>
      <p:sp>
        <p:nvSpPr>
          <p:cNvPr id="10445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0BC5B41-6EE3-42F4-AF97-1DBE75ABE31B}" type="slidenum">
              <a:rPr lang="en-CA" altLang="en-US" sz="1200" smtClean="0">
                <a:latin typeface="Tahoma" pitchFamily="34" charset="0"/>
              </a:rPr>
              <a:pPr eaLnBrk="1" hangingPunct="1">
                <a:defRPr/>
              </a:pPr>
              <a:t>64</a:t>
            </a:fld>
            <a:endParaRPr lang="en-CA" altLang="en-US" sz="1200">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519D13E-ECD8-45DF-BF8D-94C726F4C861}" type="slidenum">
              <a:rPr lang="en-CA" altLang="en-US" sz="1200" smtClean="0">
                <a:latin typeface="Tahoma" pitchFamily="34" charset="0"/>
              </a:rPr>
              <a:pPr eaLnBrk="1" hangingPunct="1">
                <a:defRPr/>
              </a:pPr>
              <a:t>65</a:t>
            </a:fld>
            <a:endParaRPr lang="en-CA" altLang="en-US" sz="1200">
              <a:latin typeface="Tahoma"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35DF60F-09A1-402F-B0AC-CB8F7A177908}" type="slidenum">
              <a:rPr lang="en-CA" altLang="en-US" sz="1200" smtClean="0">
                <a:latin typeface="Tahoma" pitchFamily="34" charset="0"/>
              </a:rPr>
              <a:pPr eaLnBrk="1" hangingPunct="1">
                <a:defRPr/>
              </a:pPr>
              <a:t>66</a:t>
            </a:fld>
            <a:endParaRPr lang="en-CA" altLang="en-US" sz="1200">
              <a:latin typeface="Tahoma" pitchFamily="34" charset="0"/>
            </a:endParaRPr>
          </a:p>
        </p:txBody>
      </p:sp>
      <p:sp>
        <p:nvSpPr>
          <p:cNvPr id="107523" name="Rectangle 2"/>
          <p:cNvSpPr>
            <a:spLocks noGrp="1" noRot="1" noChangeAspect="1" noChangeArrowheads="1" noTextEdit="1"/>
          </p:cNvSpPr>
          <p:nvPr>
            <p:ph type="sldImg"/>
          </p:nvPr>
        </p:nvSpPr>
        <p:spPr>
          <a:xfrm>
            <a:off x="465138" y="204788"/>
            <a:ext cx="5929312" cy="4446587"/>
          </a:xfrm>
          <a:ln/>
        </p:spPr>
      </p:sp>
      <p:sp>
        <p:nvSpPr>
          <p:cNvPr id="10752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B7773F4-7A43-4383-B744-7C32BA163753}" type="slidenum">
              <a:rPr lang="en-CA" altLang="en-US" sz="1200" smtClean="0">
                <a:latin typeface="Tahoma" pitchFamily="34" charset="0"/>
              </a:rPr>
              <a:pPr eaLnBrk="1" hangingPunct="1">
                <a:defRPr/>
              </a:pPr>
              <a:t>67</a:t>
            </a:fld>
            <a:endParaRPr lang="en-CA" altLang="en-US" sz="1200">
              <a:latin typeface="Tahoma"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D5BB22E-287C-49B8-B9AA-AB02444A1BF2}" type="slidenum">
              <a:rPr lang="en-CA" altLang="en-US" sz="1200" smtClean="0">
                <a:latin typeface="Tahoma" pitchFamily="34" charset="0"/>
              </a:rPr>
              <a:pPr eaLnBrk="1" hangingPunct="1">
                <a:defRPr/>
              </a:pPr>
              <a:t>68</a:t>
            </a:fld>
            <a:endParaRPr lang="en-CA" altLang="en-US" sz="1200">
              <a:latin typeface="Tahoma" pitchFamily="34" charset="0"/>
            </a:endParaRPr>
          </a:p>
        </p:txBody>
      </p:sp>
      <p:sp>
        <p:nvSpPr>
          <p:cNvPr id="110595" name="Rectangle 2"/>
          <p:cNvSpPr>
            <a:spLocks noGrp="1" noRot="1" noChangeAspect="1" noChangeArrowheads="1" noTextEdit="1"/>
          </p:cNvSpPr>
          <p:nvPr>
            <p:ph type="sldImg"/>
          </p:nvPr>
        </p:nvSpPr>
        <p:spPr>
          <a:xfrm>
            <a:off x="465138" y="204788"/>
            <a:ext cx="5929312" cy="4446587"/>
          </a:xfrm>
          <a:ln/>
        </p:spPr>
      </p:sp>
      <p:sp>
        <p:nvSpPr>
          <p:cNvPr id="110596"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008614-19AE-4BF8-AD80-982C6AC7F223}" type="slidenum">
              <a:rPr lang="en-CA" altLang="tr-TR" sz="1200">
                <a:latin typeface="Tahoma" pitchFamily="34" charset="0"/>
                <a:cs typeface="Arial" pitchFamily="34" charset="0"/>
              </a:rPr>
              <a:pPr eaLnBrk="1" hangingPunct="1"/>
              <a:t>8</a:t>
            </a:fld>
            <a:endParaRPr lang="en-CA" altLang="tr-TR" sz="1200">
              <a:latin typeface="Tahoma" pitchFamily="34" charset="0"/>
              <a:cs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DD8223F-79BF-47CE-BB61-0B10867EC53B}" type="slidenum">
              <a:rPr lang="en-CA" altLang="en-US" sz="1200" smtClean="0">
                <a:latin typeface="Tahoma" pitchFamily="34" charset="0"/>
              </a:rPr>
              <a:pPr eaLnBrk="1" hangingPunct="1">
                <a:defRPr/>
              </a:pPr>
              <a:t>69</a:t>
            </a:fld>
            <a:endParaRPr lang="en-CA" altLang="en-US" sz="1200">
              <a:latin typeface="Tahoma" pitchFamily="34" charset="0"/>
            </a:endParaRPr>
          </a:p>
        </p:txBody>
      </p:sp>
      <p:sp>
        <p:nvSpPr>
          <p:cNvPr id="112643" name="Rectangle 2"/>
          <p:cNvSpPr>
            <a:spLocks noGrp="1" noRot="1" noChangeAspect="1" noChangeArrowheads="1" noTextEdit="1"/>
          </p:cNvSpPr>
          <p:nvPr>
            <p:ph type="sldImg"/>
          </p:nvPr>
        </p:nvSpPr>
        <p:spPr>
          <a:xfrm>
            <a:off x="465138" y="204788"/>
            <a:ext cx="5929312" cy="4446587"/>
          </a:xfrm>
          <a:ln/>
        </p:spPr>
      </p:sp>
      <p:sp>
        <p:nvSpPr>
          <p:cNvPr id="11264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106D115-F7A4-422A-8921-BEF2352B8244}" type="slidenum">
              <a:rPr lang="en-CA" altLang="en-US" sz="1200" smtClean="0">
                <a:latin typeface="Tahoma" pitchFamily="34" charset="0"/>
              </a:rPr>
              <a:pPr eaLnBrk="1" hangingPunct="1">
                <a:defRPr/>
              </a:pPr>
              <a:t>70</a:t>
            </a:fld>
            <a:endParaRPr lang="en-CA" altLang="en-US" sz="1200">
              <a:latin typeface="Tahoma"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460658A-3F1E-4012-A52A-615A7BF0F21F}" type="slidenum">
              <a:rPr lang="en-CA" altLang="en-US" sz="1200" smtClean="0">
                <a:latin typeface="Tahoma" pitchFamily="34" charset="0"/>
              </a:rPr>
              <a:pPr eaLnBrk="1" hangingPunct="1">
                <a:defRPr/>
              </a:pPr>
              <a:t>71</a:t>
            </a:fld>
            <a:endParaRPr lang="en-CA" altLang="en-US" sz="1200">
              <a:latin typeface="Tahoma"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BA275A7-EDD0-440E-9AEA-FFB1B0CFC9FF}" type="slidenum">
              <a:rPr lang="en-CA" altLang="en-US" sz="1200" smtClean="0">
                <a:latin typeface="Tahoma" pitchFamily="34" charset="0"/>
              </a:rPr>
              <a:pPr eaLnBrk="1" hangingPunct="1">
                <a:defRPr/>
              </a:pPr>
              <a:t>72</a:t>
            </a:fld>
            <a:endParaRPr lang="en-CA" altLang="en-US" sz="1200">
              <a:latin typeface="Tahoma" pitchFamily="34" charset="0"/>
            </a:endParaRPr>
          </a:p>
        </p:txBody>
      </p:sp>
      <p:sp>
        <p:nvSpPr>
          <p:cNvPr id="114691" name="Rectangle 2"/>
          <p:cNvSpPr>
            <a:spLocks noGrp="1" noRot="1" noChangeAspect="1" noChangeArrowheads="1" noTextEdit="1"/>
          </p:cNvSpPr>
          <p:nvPr>
            <p:ph type="sldImg"/>
          </p:nvPr>
        </p:nvSpPr>
        <p:spPr>
          <a:xfrm>
            <a:off x="465138" y="204788"/>
            <a:ext cx="5929312" cy="4446587"/>
          </a:xfrm>
          <a:ln/>
        </p:spPr>
      </p:sp>
      <p:sp>
        <p:nvSpPr>
          <p:cNvPr id="11469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056F1FE-293F-458E-BEC0-B7D82E383ADF}" type="slidenum">
              <a:rPr lang="en-CA" altLang="en-US" sz="1200" smtClean="0">
                <a:latin typeface="Tahoma" pitchFamily="34" charset="0"/>
              </a:rPr>
              <a:pPr eaLnBrk="1" hangingPunct="1">
                <a:defRPr/>
              </a:pPr>
              <a:t>73</a:t>
            </a:fld>
            <a:endParaRPr lang="en-CA" altLang="en-US" sz="1200">
              <a:latin typeface="Tahoma"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6720C26-F530-42D2-8DB9-B25082E4028B}" type="slidenum">
              <a:rPr lang="en-CA" altLang="en-US" sz="1200" smtClean="0">
                <a:latin typeface="Tahoma" pitchFamily="34" charset="0"/>
              </a:rPr>
              <a:pPr eaLnBrk="1" hangingPunct="1">
                <a:defRPr/>
              </a:pPr>
              <a:t>74</a:t>
            </a:fld>
            <a:endParaRPr lang="en-CA" altLang="en-US" sz="1200">
              <a:latin typeface="Tahoma" pitchFamily="34" charset="0"/>
            </a:endParaRPr>
          </a:p>
        </p:txBody>
      </p:sp>
      <p:sp>
        <p:nvSpPr>
          <p:cNvPr id="116739" name="Rectangle 2"/>
          <p:cNvSpPr>
            <a:spLocks noGrp="1" noRot="1" noChangeAspect="1" noChangeArrowheads="1" noTextEdit="1"/>
          </p:cNvSpPr>
          <p:nvPr>
            <p:ph type="sldImg"/>
          </p:nvPr>
        </p:nvSpPr>
        <p:spPr>
          <a:xfrm>
            <a:off x="465138" y="204788"/>
            <a:ext cx="5929312" cy="4446587"/>
          </a:xfrm>
          <a:ln/>
        </p:spPr>
      </p:sp>
      <p:sp>
        <p:nvSpPr>
          <p:cNvPr id="116740"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56250D7-8F20-450F-83FD-9C67D7EE5124}" type="slidenum">
              <a:rPr lang="en-CA" altLang="en-US" sz="1200" smtClean="0">
                <a:latin typeface="Tahoma" pitchFamily="34" charset="0"/>
              </a:rPr>
              <a:pPr eaLnBrk="1" hangingPunct="1">
                <a:defRPr/>
              </a:pPr>
              <a:t>75</a:t>
            </a:fld>
            <a:endParaRPr lang="en-CA" altLang="en-US" sz="1200">
              <a:latin typeface="Tahoma"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D9A18FB-ECAF-4E15-A7B1-8EEF73DD2362}" type="slidenum">
              <a:rPr lang="en-CA" altLang="en-US" sz="1200" smtClean="0">
                <a:latin typeface="Tahoma" pitchFamily="34" charset="0"/>
              </a:rPr>
              <a:pPr eaLnBrk="1" hangingPunct="1">
                <a:defRPr/>
              </a:pPr>
              <a:t>76</a:t>
            </a:fld>
            <a:endParaRPr lang="en-CA" altLang="en-US" sz="1200">
              <a:latin typeface="Tahoma" pitchFamily="34" charset="0"/>
            </a:endParaRPr>
          </a:p>
        </p:txBody>
      </p:sp>
      <p:sp>
        <p:nvSpPr>
          <p:cNvPr id="118787" name="Rectangle 2"/>
          <p:cNvSpPr>
            <a:spLocks noGrp="1" noRot="1" noChangeAspect="1" noChangeArrowheads="1" noTextEdit="1"/>
          </p:cNvSpPr>
          <p:nvPr>
            <p:ph type="sldImg"/>
          </p:nvPr>
        </p:nvSpPr>
        <p:spPr>
          <a:xfrm>
            <a:off x="465138" y="204788"/>
            <a:ext cx="5929312" cy="4446587"/>
          </a:xfrm>
          <a:ln/>
        </p:spPr>
      </p:sp>
      <p:sp>
        <p:nvSpPr>
          <p:cNvPr id="118788"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75A7A3-8AED-465B-8128-611084855EBB}" type="slidenum">
              <a:rPr lang="en-CA" altLang="tr-TR" sz="1200">
                <a:latin typeface="Tahoma" pitchFamily="34" charset="0"/>
                <a:cs typeface="Arial" pitchFamily="34" charset="0"/>
              </a:rPr>
              <a:pPr eaLnBrk="1" hangingPunct="1"/>
              <a:t>9</a:t>
            </a:fld>
            <a:endParaRPr lang="en-CA" altLang="tr-TR" sz="1200">
              <a:latin typeface="Tahoma" pitchFamily="34" charset="0"/>
              <a:cs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622EE12-09E7-425B-B971-8B17D608A0F7}" type="slidenum">
              <a:rPr lang="en-CA" altLang="tr-TR" sz="1200">
                <a:latin typeface="Tahoma" pitchFamily="34" charset="0"/>
                <a:cs typeface="Arial" pitchFamily="34" charset="0"/>
              </a:rPr>
              <a:pPr eaLnBrk="1" hangingPunct="1"/>
              <a:t>10</a:t>
            </a:fld>
            <a:endParaRPr lang="en-CA" altLang="tr-TR" sz="1200">
              <a:latin typeface="Tahoma" pitchFamily="34" charset="0"/>
              <a:cs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A3F425-F89A-4F75-BB5F-160E9CE4E5A4}" type="slidenum">
              <a:rPr lang="en-CA" altLang="tr-TR" sz="1200">
                <a:latin typeface="Tahoma" pitchFamily="34" charset="0"/>
                <a:cs typeface="Arial" pitchFamily="34" charset="0"/>
              </a:rPr>
              <a:pPr eaLnBrk="1" hangingPunct="1"/>
              <a:t>11</a:t>
            </a:fld>
            <a:endParaRPr lang="en-CA" altLang="tr-TR" sz="1200">
              <a:latin typeface="Tahoma" pitchFamily="34" charset="0"/>
              <a:cs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59BF0EA-03A8-4D99-9E0F-FEE962E8C2F9}" type="slidenum">
              <a:rPr lang="en-CA" altLang="tr-TR" sz="1200">
                <a:latin typeface="Tahoma" pitchFamily="34" charset="0"/>
                <a:cs typeface="Arial" pitchFamily="34" charset="0"/>
              </a:rPr>
              <a:pPr eaLnBrk="1" hangingPunct="1"/>
              <a:t>12</a:t>
            </a:fld>
            <a:endParaRPr lang="en-CA" altLang="tr-TR" sz="1200">
              <a:latin typeface="Tahoma"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1D337F1-C340-4EE9-B4D7-5897EED79BD2}"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55606859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1D337F1-C340-4EE9-B4D7-5897EED79BD2}"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54455944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1D337F1-C340-4EE9-B4D7-5897EED79BD2}"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6468830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1D337F1-C340-4EE9-B4D7-5897EED79BD2}"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00138058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1D337F1-C340-4EE9-B4D7-5897EED79BD2}"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5315908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1D337F1-C340-4EE9-B4D7-5897EED79BD2}" type="datetimeFigureOut">
              <a:rPr lang="tr-TR" smtClean="0"/>
              <a:t>11.09.2023</a:t>
            </a:fld>
            <a:endParaRPr lang="tr-TR"/>
          </a:p>
        </p:txBody>
      </p:sp>
      <p:sp>
        <p:nvSpPr>
          <p:cNvPr id="6" name="Altbilgi Yer Tutucusu 5"/>
          <p:cNvSpPr>
            <a:spLocks noGrp="1"/>
          </p:cNvSpPr>
          <p:nvPr>
            <p:ph type="ftr" sz="quarter" idx="11"/>
          </p:nvPr>
        </p:nvSpPr>
        <p:spPr/>
        <p:txBody>
          <a:bodyPr/>
          <a:lstStyle/>
          <a:p>
            <a:r>
              <a:rPr lang="en-US"/>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12588161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1D337F1-C340-4EE9-B4D7-5897EED79BD2}" type="datetimeFigureOut">
              <a:rPr lang="tr-TR" smtClean="0"/>
              <a:t>11.09.2023</a:t>
            </a:fld>
            <a:endParaRPr lang="tr-TR"/>
          </a:p>
        </p:txBody>
      </p:sp>
      <p:sp>
        <p:nvSpPr>
          <p:cNvPr id="8" name="Altbilgi Yer Tutucusu 7"/>
          <p:cNvSpPr>
            <a:spLocks noGrp="1"/>
          </p:cNvSpPr>
          <p:nvPr>
            <p:ph type="ftr" sz="quarter" idx="11"/>
          </p:nvPr>
        </p:nvSpPr>
        <p:spPr/>
        <p:txBody>
          <a:bodyPr/>
          <a:lstStyle/>
          <a:p>
            <a:r>
              <a:rPr lang="en-US"/>
              <a:t>©2015 McGraw-Hill Education. All Rights Reserved.</a:t>
            </a:r>
            <a:endParaRPr lang="en-US" dirty="0"/>
          </a:p>
        </p:txBody>
      </p:sp>
      <p:sp>
        <p:nvSpPr>
          <p:cNvPr id="9" name="Slayt Numarası Yer Tutucusu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33424400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1D337F1-C340-4EE9-B4D7-5897EED79BD2}" type="datetimeFigureOut">
              <a:rPr lang="tr-TR" smtClean="0"/>
              <a:t>11.09.2023</a:t>
            </a:fld>
            <a:endParaRPr lang="tr-TR"/>
          </a:p>
        </p:txBody>
      </p:sp>
      <p:sp>
        <p:nvSpPr>
          <p:cNvPr id="4" name="Altbilgi Yer Tutucusu 3"/>
          <p:cNvSpPr>
            <a:spLocks noGrp="1"/>
          </p:cNvSpPr>
          <p:nvPr>
            <p:ph type="ftr" sz="quarter" idx="11"/>
          </p:nvPr>
        </p:nvSpPr>
        <p:spPr/>
        <p:txBody>
          <a:bodyPr/>
          <a:lstStyle/>
          <a:p>
            <a:r>
              <a:rPr lang="en-US"/>
              <a:t>©2015 McGraw-Hill Education. All Rights Reserved.</a:t>
            </a:r>
            <a:endParaRPr lang="en-US" dirty="0"/>
          </a:p>
        </p:txBody>
      </p:sp>
      <p:sp>
        <p:nvSpPr>
          <p:cNvPr id="5" name="Slayt Numarası Yer Tutucusu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23428246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1D337F1-C340-4EE9-B4D7-5897EED79BD2}" type="datetimeFigureOut">
              <a:rPr lang="tr-TR" smtClean="0"/>
              <a:t>11.09.2023</a:t>
            </a:fld>
            <a:endParaRPr lang="tr-TR"/>
          </a:p>
        </p:txBody>
      </p:sp>
      <p:sp>
        <p:nvSpPr>
          <p:cNvPr id="3" name="Altbilgi Yer Tutucusu 2"/>
          <p:cNvSpPr>
            <a:spLocks noGrp="1"/>
          </p:cNvSpPr>
          <p:nvPr>
            <p:ph type="ftr" sz="quarter" idx="11"/>
          </p:nvPr>
        </p:nvSpPr>
        <p:spPr/>
        <p:txBody>
          <a:bodyPr/>
          <a:lstStyle/>
          <a:p>
            <a:r>
              <a:rPr lang="en-US"/>
              <a:t>©2015 McGraw-Hill Education. All Rights Reserved.</a:t>
            </a:r>
            <a:endParaRPr lang="en-US" dirty="0"/>
          </a:p>
        </p:txBody>
      </p:sp>
      <p:sp>
        <p:nvSpPr>
          <p:cNvPr id="4" name="Slayt Numarası Yer Tutucusu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7006672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1D337F1-C340-4EE9-B4D7-5897EED79BD2}" type="datetimeFigureOut">
              <a:rPr lang="tr-TR" smtClean="0"/>
              <a:t>11.09.2023</a:t>
            </a:fld>
            <a:endParaRPr lang="tr-TR"/>
          </a:p>
        </p:txBody>
      </p:sp>
      <p:sp>
        <p:nvSpPr>
          <p:cNvPr id="6" name="Altbilgi Yer Tutucusu 5"/>
          <p:cNvSpPr>
            <a:spLocks noGrp="1"/>
          </p:cNvSpPr>
          <p:nvPr>
            <p:ph type="ftr" sz="quarter" idx="11"/>
          </p:nvPr>
        </p:nvSpPr>
        <p:spPr/>
        <p:txBody>
          <a:bodyPr/>
          <a:lstStyle/>
          <a:p>
            <a:r>
              <a:rPr lang="en-US"/>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04779637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1D337F1-C340-4EE9-B4D7-5897EED79BD2}" type="datetimeFigureOut">
              <a:rPr lang="tr-TR" smtClean="0"/>
              <a:t>11.09.2023</a:t>
            </a:fld>
            <a:endParaRPr lang="tr-TR"/>
          </a:p>
        </p:txBody>
      </p:sp>
      <p:sp>
        <p:nvSpPr>
          <p:cNvPr id="6" name="Altbilgi Yer Tutucusu 5"/>
          <p:cNvSpPr>
            <a:spLocks noGrp="1"/>
          </p:cNvSpPr>
          <p:nvPr>
            <p:ph type="ftr" sz="quarter" idx="11"/>
          </p:nvPr>
        </p:nvSpPr>
        <p:spPr/>
        <p:txBody>
          <a:bodyPr/>
          <a:lstStyle/>
          <a:p>
            <a:r>
              <a:rPr lang="en-US"/>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2004300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337F1-C340-4EE9-B4D7-5897EED79BD2}" type="datetimeFigureOut">
              <a:rPr lang="tr-TR" smtClean="0"/>
              <a:t>11.09.2023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©2015 McGraw-Hill Education. All Rights Reserved.</a:t>
            </a:r>
            <a:endParaRPr lang="en-US"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Tree>
    <p:extLst>
      <p:ext uri="{BB962C8B-B14F-4D97-AF65-F5344CB8AC3E}">
        <p14:creationId xmlns:p14="http://schemas.microsoft.com/office/powerpoint/2010/main" val="388330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5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7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7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b="1" dirty="0"/>
              <a:t>Chapter 2</a:t>
            </a:r>
            <a:r>
              <a:rPr lang="en-US" dirty="0"/>
              <a:t>	</a:t>
            </a:r>
          </a:p>
        </p:txBody>
      </p:sp>
      <p:sp>
        <p:nvSpPr>
          <p:cNvPr id="3" name="Subtitle 2"/>
          <p:cNvSpPr>
            <a:spLocks noGrp="1"/>
          </p:cNvSpPr>
          <p:nvPr>
            <p:ph type="subTitle" idx="1"/>
          </p:nvPr>
        </p:nvSpPr>
        <p:spPr>
          <a:xfrm>
            <a:off x="1371600" y="2133600"/>
            <a:ext cx="6400800" cy="3048000"/>
          </a:xfrm>
        </p:spPr>
        <p:txBody>
          <a:bodyPr/>
          <a:lstStyle/>
          <a:p>
            <a:r>
              <a:rPr lang="en-US" b="1" dirty="0">
                <a:solidFill>
                  <a:schemeClr val="tx1"/>
                </a:solidFill>
              </a:rPr>
              <a:t>Supply and Demand</a:t>
            </a:r>
            <a:endParaRPr lang="tr-TR" b="1" dirty="0">
              <a:solidFill>
                <a:schemeClr val="tx1"/>
              </a:solidFill>
            </a:endParaRPr>
          </a:p>
          <a:p>
            <a:endParaRPr lang="tr-TR" b="1" dirty="0">
              <a:solidFill>
                <a:schemeClr val="tx1"/>
              </a:solidFill>
            </a:endParaRPr>
          </a:p>
          <a:p>
            <a:r>
              <a:rPr lang="tr-TR" sz="2400" b="1" dirty="0">
                <a:solidFill>
                  <a:schemeClr val="tx1"/>
                </a:solidFill>
              </a:rPr>
              <a:t>Prof. Dr. Dilek TEMİZ </a:t>
            </a:r>
          </a:p>
          <a:p>
            <a:r>
              <a:rPr lang="tr-TR" sz="2400" b="1" dirty="0" err="1">
                <a:solidFill>
                  <a:schemeClr val="tx1"/>
                </a:solidFill>
              </a:rPr>
              <a:t>Lecture</a:t>
            </a:r>
            <a:r>
              <a:rPr lang="tr-TR" sz="2400" b="1" dirty="0">
                <a:solidFill>
                  <a:schemeClr val="tx1"/>
                </a:solidFill>
              </a:rPr>
              <a:t> </a:t>
            </a:r>
            <a:r>
              <a:rPr lang="tr-TR" sz="2400" b="1" dirty="0" err="1">
                <a:solidFill>
                  <a:schemeClr val="tx1"/>
                </a:solidFill>
              </a:rPr>
              <a:t>Notes</a:t>
            </a:r>
            <a:r>
              <a:rPr lang="tr-TR" sz="2400" b="1" dirty="0">
                <a:solidFill>
                  <a:schemeClr val="tx1"/>
                </a:solidFill>
              </a:rPr>
              <a:t> </a:t>
            </a:r>
          </a:p>
          <a:p>
            <a:endParaRPr lang="en-US" sz="2400" b="1" dirty="0">
              <a:solidFill>
                <a:schemeClr val="tx1"/>
              </a:solidFill>
            </a:endParaRPr>
          </a:p>
        </p:txBody>
      </p:sp>
    </p:spTree>
    <p:extLst>
      <p:ext uri="{BB962C8B-B14F-4D97-AF65-F5344CB8AC3E}">
        <p14:creationId xmlns:p14="http://schemas.microsoft.com/office/powerpoint/2010/main" val="19459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defRPr/>
            </a:pPr>
            <a:r>
              <a:rPr lang="en-US" dirty="0">
                <a:cs typeface="+mj-cs"/>
              </a:rPr>
              <a:t>DEMAND</a:t>
            </a:r>
          </a:p>
        </p:txBody>
      </p:sp>
      <p:pic>
        <p:nvPicPr>
          <p:cNvPr id="35842" name="Picture 11" descr="fig0402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2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2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2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402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402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402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402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2151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defRPr/>
            </a:pPr>
            <a:r>
              <a:rPr lang="en-US" dirty="0">
                <a:cs typeface="+mj-cs"/>
              </a:rPr>
              <a:t>DEMAND</a:t>
            </a:r>
          </a:p>
        </p:txBody>
      </p:sp>
      <p:sp>
        <p:nvSpPr>
          <p:cNvPr id="199683" name="Rectangle 1027"/>
          <p:cNvSpPr>
            <a:spLocks noGrp="1" noChangeArrowheads="1"/>
          </p:cNvSpPr>
          <p:nvPr>
            <p:ph idx="1"/>
          </p:nvPr>
        </p:nvSpPr>
        <p:spPr/>
        <p:txBody>
          <a:bodyPr/>
          <a:lstStyle/>
          <a:p>
            <a:pPr eaLnBrk="1" hangingPunct="1">
              <a:buFont typeface="Webdings" charset="0"/>
              <a:buChar char="&lt;"/>
              <a:defRPr/>
            </a:pPr>
            <a:r>
              <a:rPr lang="en-US">
                <a:cs typeface="+mn-cs"/>
              </a:rPr>
              <a:t>Changes in Demand</a:t>
            </a:r>
            <a:r>
              <a:rPr lang="en-US" sz="2400">
                <a:solidFill>
                  <a:schemeClr val="tx1"/>
                </a:solidFill>
                <a:cs typeface="+mn-cs"/>
              </a:rPr>
              <a:t> </a:t>
            </a:r>
          </a:p>
          <a:p>
            <a:pPr marL="577850" lvl="1" eaLnBrk="1" hangingPunct="1">
              <a:defRPr/>
            </a:pPr>
            <a:r>
              <a:rPr lang="en-US" sz="2600" b="1">
                <a:solidFill>
                  <a:srgbClr val="FF0000"/>
                </a:solidFill>
              </a:rPr>
              <a:t>Change in demand </a:t>
            </a:r>
            <a:r>
              <a:rPr lang="en-US"/>
              <a:t>is a change in the quantity that people plan to buy when any influence other than the price of the good changes.</a:t>
            </a:r>
          </a:p>
          <a:p>
            <a:pPr marL="577850" lvl="1" eaLnBrk="1" hangingPunct="1">
              <a:defRPr/>
            </a:pPr>
            <a:r>
              <a:rPr lang="en-US"/>
              <a:t>A change in demand means that there is a new demand schedule and a new demand curve.</a:t>
            </a:r>
          </a:p>
        </p:txBody>
      </p:sp>
    </p:spTree>
    <p:extLst>
      <p:ext uri="{BB962C8B-B14F-4D97-AF65-F5344CB8AC3E}">
        <p14:creationId xmlns:p14="http://schemas.microsoft.com/office/powerpoint/2010/main" val="12828366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83">
                                            <p:txEl>
                                              <p:pRg st="1" end="1"/>
                                            </p:txEl>
                                          </p:spTgt>
                                        </p:tgtEl>
                                        <p:attrNameLst>
                                          <p:attrName>style.visibility</p:attrName>
                                        </p:attrNameLst>
                                      </p:cBhvr>
                                      <p:to>
                                        <p:strVal val="visible"/>
                                      </p:to>
                                    </p:set>
                                    <p:animEffect transition="in" filter="wipe(left)">
                                      <p:cBhvr>
                                        <p:cTn id="7" dur="500"/>
                                        <p:tgtEl>
                                          <p:spTgt spid="199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683">
                                            <p:txEl>
                                              <p:pRg st="2" end="2"/>
                                            </p:txEl>
                                          </p:spTgt>
                                        </p:tgtEl>
                                        <p:attrNameLst>
                                          <p:attrName>style.visibility</p:attrName>
                                        </p:attrNameLst>
                                      </p:cBhvr>
                                      <p:to>
                                        <p:strVal val="visible"/>
                                      </p:to>
                                    </p:set>
                                    <p:animEffect transition="in" filter="wipe(left)">
                                      <p:cBhvr>
                                        <p:cTn id="12" dur="500"/>
                                        <p:tgtEl>
                                          <p:spTgt spid="199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defRPr/>
            </a:pPr>
            <a:r>
              <a:rPr lang="en-US" dirty="0">
                <a:cs typeface="+mj-cs"/>
              </a:rPr>
              <a:t>DEMAND</a:t>
            </a:r>
          </a:p>
        </p:txBody>
      </p:sp>
      <p:sp>
        <p:nvSpPr>
          <p:cNvPr id="24579" name="Rectangle 1027"/>
          <p:cNvSpPr>
            <a:spLocks noGrp="1" noChangeArrowheads="1"/>
          </p:cNvSpPr>
          <p:nvPr>
            <p:ph idx="1"/>
          </p:nvPr>
        </p:nvSpPr>
        <p:spPr>
          <a:xfrm>
            <a:off x="228600" y="1752600"/>
            <a:ext cx="3200400" cy="1143000"/>
          </a:xfrm>
        </p:spPr>
        <p:txBody>
          <a:bodyPr/>
          <a:lstStyle/>
          <a:p>
            <a:pPr eaLnBrk="1" hangingPunct="1">
              <a:spcBef>
                <a:spcPct val="0"/>
              </a:spcBef>
              <a:buClrTx/>
              <a:buFontTx/>
              <a:buNone/>
              <a:defRPr/>
            </a:pPr>
            <a:r>
              <a:rPr lang="en-US" sz="2400" b="0" dirty="0">
                <a:solidFill>
                  <a:schemeClr val="tx1"/>
                </a:solidFill>
                <a:cs typeface="+mn-cs"/>
              </a:rPr>
              <a:t>Figure </a:t>
            </a:r>
            <a:r>
              <a:rPr lang="tr-TR" sz="2400" dirty="0"/>
              <a:t> 1 </a:t>
            </a:r>
            <a:r>
              <a:rPr lang="en-US" sz="2400" b="0" dirty="0">
                <a:solidFill>
                  <a:schemeClr val="tx1"/>
                </a:solidFill>
                <a:cs typeface="+mn-cs"/>
              </a:rPr>
              <a:t>shows</a:t>
            </a:r>
          </a:p>
          <a:p>
            <a:pPr eaLnBrk="1" hangingPunct="1">
              <a:spcBef>
                <a:spcPct val="0"/>
              </a:spcBef>
              <a:buClrTx/>
              <a:buFontTx/>
              <a:buNone/>
              <a:defRPr/>
            </a:pPr>
            <a:r>
              <a:rPr lang="en-US" sz="2400" b="0" dirty="0">
                <a:solidFill>
                  <a:schemeClr val="tx1"/>
                </a:solidFill>
                <a:cs typeface="+mn-cs"/>
              </a:rPr>
              <a:t>changes in demand.</a:t>
            </a:r>
            <a:endParaRPr lang="en-US" dirty="0">
              <a:cs typeface="+mn-cs"/>
            </a:endParaRPr>
          </a:p>
        </p:txBody>
      </p:sp>
      <p:sp>
        <p:nvSpPr>
          <p:cNvPr id="391172" name="Rectangle 1028"/>
          <p:cNvSpPr>
            <a:spLocks noChangeArrowheads="1"/>
          </p:cNvSpPr>
          <p:nvPr/>
        </p:nvSpPr>
        <p:spPr bwMode="auto">
          <a:xfrm>
            <a:off x="228600" y="2667000"/>
            <a:ext cx="381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1.</a:t>
            </a:r>
            <a:r>
              <a:rPr lang="en-US">
                <a:latin typeface="Arial" charset="0"/>
                <a:ea typeface="ＭＳ Ｐゴシック" charset="0"/>
              </a:rPr>
              <a:t>	When demand decreases, the demand curve shifts leftward from </a:t>
            </a:r>
            <a:r>
              <a:rPr lang="en-US" i="1">
                <a:latin typeface="Arial" charset="0"/>
                <a:ea typeface="ＭＳ Ｐゴシック" charset="0"/>
              </a:rPr>
              <a:t>D</a:t>
            </a:r>
            <a:r>
              <a:rPr lang="en-US" baseline="-25000">
                <a:latin typeface="Arial" charset="0"/>
                <a:ea typeface="ＭＳ Ｐゴシック" charset="0"/>
              </a:rPr>
              <a:t>0</a:t>
            </a:r>
            <a:r>
              <a:rPr lang="en-US">
                <a:latin typeface="Arial" charset="0"/>
                <a:ea typeface="ＭＳ Ｐゴシック" charset="0"/>
              </a:rPr>
              <a:t> to </a:t>
            </a:r>
            <a:r>
              <a:rPr lang="en-US" i="1">
                <a:latin typeface="Arial" charset="0"/>
                <a:ea typeface="ＭＳ Ｐゴシック" charset="0"/>
              </a:rPr>
              <a:t>D</a:t>
            </a:r>
            <a:r>
              <a:rPr lang="en-US" baseline="-25000">
                <a:latin typeface="Arial" charset="0"/>
                <a:ea typeface="ＭＳ Ｐゴシック" charset="0"/>
              </a:rPr>
              <a:t>1</a:t>
            </a:r>
            <a:r>
              <a:rPr lang="en-US">
                <a:latin typeface="Arial" charset="0"/>
                <a:ea typeface="ＭＳ Ｐゴシック" charset="0"/>
              </a:rPr>
              <a:t>.</a:t>
            </a:r>
          </a:p>
        </p:txBody>
      </p:sp>
      <p:sp>
        <p:nvSpPr>
          <p:cNvPr id="391173" name="Rectangle 1029"/>
          <p:cNvSpPr>
            <a:spLocks noChangeArrowheads="1"/>
          </p:cNvSpPr>
          <p:nvPr/>
        </p:nvSpPr>
        <p:spPr bwMode="auto">
          <a:xfrm>
            <a:off x="228600" y="4724400"/>
            <a:ext cx="381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When demand increases, the demand curve shifts rightward from </a:t>
            </a:r>
            <a:r>
              <a:rPr lang="en-US" i="1">
                <a:latin typeface="Arial" charset="0"/>
                <a:ea typeface="ＭＳ Ｐゴシック" charset="0"/>
              </a:rPr>
              <a:t>D</a:t>
            </a:r>
            <a:r>
              <a:rPr lang="en-US" baseline="-25000">
                <a:latin typeface="Arial" charset="0"/>
                <a:ea typeface="ＭＳ Ｐゴシック" charset="0"/>
              </a:rPr>
              <a:t>0</a:t>
            </a:r>
            <a:r>
              <a:rPr lang="en-US">
                <a:latin typeface="Arial" charset="0"/>
                <a:ea typeface="ＭＳ Ｐゴシック" charset="0"/>
              </a:rPr>
              <a:t> to </a:t>
            </a:r>
            <a:r>
              <a:rPr lang="en-US" i="1">
                <a:latin typeface="Arial" charset="0"/>
                <a:ea typeface="ＭＳ Ｐゴシック" charset="0"/>
              </a:rPr>
              <a:t>D</a:t>
            </a:r>
            <a:r>
              <a:rPr lang="en-US" baseline="-25000">
                <a:latin typeface="Arial" charset="0"/>
                <a:ea typeface="ＭＳ Ｐゴシック" charset="0"/>
              </a:rPr>
              <a:t>2</a:t>
            </a:r>
            <a:r>
              <a:rPr lang="en-US">
                <a:latin typeface="Arial" charset="0"/>
                <a:ea typeface="ＭＳ Ｐゴシック" charset="0"/>
              </a:rPr>
              <a:t>.</a:t>
            </a:r>
            <a:endParaRPr lang="en-US" sz="2800" b="1">
              <a:solidFill>
                <a:srgbClr val="00468F"/>
              </a:solidFill>
              <a:latin typeface="Arial" charset="0"/>
              <a:ea typeface="ＭＳ Ｐゴシック" charset="0"/>
            </a:endParaRPr>
          </a:p>
        </p:txBody>
      </p:sp>
      <p:pic>
        <p:nvPicPr>
          <p:cNvPr id="41989" name="Picture 10" descr="fig0403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33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3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4833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3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676400"/>
            <a:ext cx="4833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2209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500"/>
                                        <p:tgtEl>
                                          <p:spTgt spid="39117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10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1173"/>
                                        </p:tgtEl>
                                        <p:attrNameLst>
                                          <p:attrName>style.visibility</p:attrName>
                                        </p:attrNameLst>
                                      </p:cBhvr>
                                      <p:to>
                                        <p:strVal val="visible"/>
                                      </p:to>
                                    </p:set>
                                    <p:animEffect transition="in" filter="wipe(left)">
                                      <p:cBhvr>
                                        <p:cTn id="16" dur="500"/>
                                        <p:tgtEl>
                                          <p:spTgt spid="391173"/>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P spid="39117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3" name="Picture 4" descr="fig0403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56864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0403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
            <a:ext cx="56864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403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
            <a:ext cx="56864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8208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43000"/>
          </a:xfrm>
        </p:spPr>
        <p:txBody>
          <a:bodyPr/>
          <a:lstStyle/>
          <a:p>
            <a:pPr eaLnBrk="1" hangingPunct="1">
              <a:defRPr/>
            </a:pPr>
            <a:r>
              <a:rPr lang="en-US" dirty="0">
                <a:cs typeface="+mj-cs"/>
              </a:rPr>
              <a:t>SUPPLY</a:t>
            </a:r>
          </a:p>
        </p:txBody>
      </p:sp>
      <p:sp>
        <p:nvSpPr>
          <p:cNvPr id="36867" name="Rectangle 3"/>
          <p:cNvSpPr>
            <a:spLocks noGrp="1" noChangeArrowheads="1"/>
          </p:cNvSpPr>
          <p:nvPr>
            <p:ph idx="1"/>
          </p:nvPr>
        </p:nvSpPr>
        <p:spPr>
          <a:xfrm>
            <a:off x="304800" y="1143000"/>
            <a:ext cx="8153400" cy="5105400"/>
          </a:xfrm>
        </p:spPr>
        <p:txBody>
          <a:bodyPr>
            <a:normAutofit fontScale="85000" lnSpcReduction="20000"/>
          </a:bodyPr>
          <a:lstStyle/>
          <a:p>
            <a:pPr marL="0" indent="0" algn="just">
              <a:buNone/>
              <a:defRPr/>
            </a:pPr>
            <a:r>
              <a:rPr lang="en-US" sz="2800" b="1" dirty="0">
                <a:solidFill>
                  <a:srgbClr val="FF0000"/>
                </a:solidFill>
              </a:rPr>
              <a:t>Quantity supplied </a:t>
            </a:r>
            <a:r>
              <a:rPr lang="en-US" sz="2800" b="0" dirty="0">
                <a:solidFill>
                  <a:schemeClr val="tx1"/>
                </a:solidFill>
              </a:rPr>
              <a:t>is the amount of a good, service, or resource that people are willing and able to sell during a specified period at a specified price</a:t>
            </a:r>
            <a:r>
              <a:rPr lang="en-US" sz="2800" dirty="0"/>
              <a:t>. </a:t>
            </a:r>
            <a:endParaRPr lang="tr-TR" sz="2800" dirty="0"/>
          </a:p>
          <a:p>
            <a:pPr marL="0" indent="0" algn="just">
              <a:buNone/>
              <a:defRPr/>
            </a:pPr>
            <a:endParaRPr lang="tr-TR" sz="2800" dirty="0"/>
          </a:p>
          <a:p>
            <a:pPr marL="0" indent="0" algn="just">
              <a:buNone/>
              <a:defRPr/>
            </a:pPr>
            <a:r>
              <a:rPr lang="tr-TR" sz="2800" b="1" dirty="0">
                <a:solidFill>
                  <a:srgbClr val="FF0000"/>
                </a:solidFill>
              </a:rPr>
              <a:t>S</a:t>
            </a:r>
            <a:r>
              <a:rPr lang="en-US" sz="2800" b="1" dirty="0" err="1">
                <a:solidFill>
                  <a:srgbClr val="FF0000"/>
                </a:solidFill>
              </a:rPr>
              <a:t>upply</a:t>
            </a:r>
            <a:r>
              <a:rPr lang="en-US" sz="2800" b="1" dirty="0">
                <a:solidFill>
                  <a:srgbClr val="FF0000"/>
                </a:solidFill>
              </a:rPr>
              <a:t> curve </a:t>
            </a:r>
            <a:r>
              <a:rPr lang="tr-TR" sz="2800" b="1" dirty="0">
                <a:solidFill>
                  <a:srgbClr val="FF0000"/>
                </a:solidFill>
              </a:rPr>
              <a:t> </a:t>
            </a:r>
            <a:r>
              <a:rPr lang="tr-TR" sz="2800" dirty="0"/>
              <a:t>is </a:t>
            </a:r>
            <a:r>
              <a:rPr lang="tr-TR" sz="2800" dirty="0" err="1"/>
              <a:t>the</a:t>
            </a:r>
            <a:r>
              <a:rPr lang="tr-TR" sz="2800" dirty="0"/>
              <a:t> r</a:t>
            </a:r>
            <a:r>
              <a:rPr lang="en-US" sz="2800" dirty="0" err="1"/>
              <a:t>elationship</a:t>
            </a:r>
            <a:r>
              <a:rPr lang="tr-TR" sz="2800" dirty="0"/>
              <a:t> </a:t>
            </a:r>
            <a:r>
              <a:rPr lang="en-US" sz="2800" dirty="0"/>
              <a:t>between the quantity of a good</a:t>
            </a:r>
          </a:p>
          <a:p>
            <a:pPr marL="533400" indent="-533400" algn="just">
              <a:buNone/>
              <a:defRPr/>
            </a:pPr>
            <a:r>
              <a:rPr lang="en-US" sz="2800" dirty="0"/>
              <a:t>that producers are willing to sell</a:t>
            </a:r>
            <a:r>
              <a:rPr lang="tr-TR" sz="2800" dirty="0"/>
              <a:t> </a:t>
            </a:r>
            <a:r>
              <a:rPr lang="en-US" sz="2800" dirty="0"/>
              <a:t>and the price of the good.</a:t>
            </a:r>
            <a:endParaRPr lang="en-US" sz="2800" b="0" dirty="0"/>
          </a:p>
          <a:p>
            <a:pPr marL="533400" indent="-533400" algn="just" eaLnBrk="1" hangingPunct="1">
              <a:buFont typeface="Webdings" charset="0"/>
              <a:buNone/>
              <a:defRPr/>
            </a:pPr>
            <a:endParaRPr lang="en-US" sz="2800" b="0" dirty="0"/>
          </a:p>
          <a:p>
            <a:pPr marL="533400" indent="-533400" algn="just" eaLnBrk="1" hangingPunct="1">
              <a:buFont typeface="Webdings" charset="0"/>
              <a:buChar char="&lt;"/>
              <a:defRPr/>
            </a:pPr>
            <a:r>
              <a:rPr lang="en-US" sz="2800" b="1" dirty="0"/>
              <a:t>The Law of Supply </a:t>
            </a:r>
          </a:p>
          <a:p>
            <a:pPr marL="533400" indent="-533400" algn="just" eaLnBrk="1" hangingPunct="1">
              <a:buFont typeface="Webdings" charset="0"/>
              <a:buNone/>
              <a:defRPr/>
            </a:pPr>
            <a:r>
              <a:rPr lang="en-US" sz="2800" b="0" dirty="0">
                <a:solidFill>
                  <a:schemeClr val="tx1"/>
                </a:solidFill>
              </a:rPr>
              <a:t>	Other things remaining the same,</a:t>
            </a:r>
          </a:p>
          <a:p>
            <a:pPr marL="735013" lvl="2" indent="238125" algn="just" eaLnBrk="1" hangingPunct="1">
              <a:defRPr/>
            </a:pPr>
            <a:r>
              <a:rPr lang="en-US" sz="2800" dirty="0"/>
              <a:t>If the price of a good rises, the quantity supplied 	of that good increases.</a:t>
            </a:r>
          </a:p>
          <a:p>
            <a:pPr marL="735013" lvl="2" indent="238125" algn="just" eaLnBrk="1" hangingPunct="1">
              <a:spcBef>
                <a:spcPct val="75000"/>
              </a:spcBef>
              <a:defRPr/>
            </a:pPr>
            <a:r>
              <a:rPr lang="en-US" sz="2800" dirty="0"/>
              <a:t>If the price of a good falls, the quantity supplied of 	that good decreases.</a:t>
            </a:r>
          </a:p>
          <a:p>
            <a:pPr marL="533400" indent="-533400" eaLnBrk="1" hangingPunct="1">
              <a:buFont typeface="Webdings" charset="0"/>
              <a:buNone/>
              <a:defRPr/>
            </a:pPr>
            <a:endParaRPr lang="en-US" sz="2400" dirty="0">
              <a:cs typeface="+mn-cs"/>
            </a:endParaRPr>
          </a:p>
        </p:txBody>
      </p:sp>
    </p:spTree>
    <p:extLst>
      <p:ext uri="{BB962C8B-B14F-4D97-AF65-F5344CB8AC3E}">
        <p14:creationId xmlns:p14="http://schemas.microsoft.com/office/powerpoint/2010/main" val="366980272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cs typeface="+mj-cs"/>
              </a:rPr>
              <a:t>SUPPLY</a:t>
            </a:r>
          </a:p>
        </p:txBody>
      </p:sp>
      <p:sp>
        <p:nvSpPr>
          <p:cNvPr id="211971" name="Rectangle 3"/>
          <p:cNvSpPr>
            <a:spLocks noGrp="1" noChangeArrowheads="1"/>
          </p:cNvSpPr>
          <p:nvPr>
            <p:ph idx="1"/>
          </p:nvPr>
        </p:nvSpPr>
        <p:spPr/>
        <p:txBody>
          <a:bodyPr/>
          <a:lstStyle/>
          <a:p>
            <a:pPr marL="0" indent="0" eaLnBrk="1" hangingPunct="1">
              <a:buFont typeface="Webdings" charset="0"/>
              <a:buChar char="&lt;"/>
              <a:defRPr/>
            </a:pPr>
            <a:r>
              <a:rPr lang="en-US">
                <a:cs typeface="+mn-cs"/>
              </a:rPr>
              <a:t>Supply Schedule and Supply Curve</a:t>
            </a:r>
            <a:endParaRPr lang="en-US" b="0">
              <a:solidFill>
                <a:schemeClr val="tx1"/>
              </a:solidFill>
              <a:cs typeface="+mn-cs"/>
            </a:endParaRPr>
          </a:p>
          <a:p>
            <a:pPr marL="401638" lvl="1" indent="-4763" eaLnBrk="1" hangingPunct="1">
              <a:defRPr/>
            </a:pPr>
            <a:r>
              <a:rPr lang="en-US" sz="2600" b="1">
                <a:solidFill>
                  <a:srgbClr val="FF0000"/>
                </a:solidFill>
              </a:rPr>
              <a:t>Supply </a:t>
            </a:r>
            <a:r>
              <a:rPr lang="en-US"/>
              <a:t>is the relationship between the quantity supplied of a good and the price of the good when all other influences on selling plans remain the same.</a:t>
            </a:r>
          </a:p>
          <a:p>
            <a:pPr marL="401638" lvl="1" indent="-4763" eaLnBrk="1" hangingPunct="1">
              <a:defRPr/>
            </a:pPr>
            <a:r>
              <a:rPr lang="en-US"/>
              <a:t>Supply is illustrated by a supply schedule and a supply curve.</a:t>
            </a:r>
          </a:p>
          <a:p>
            <a:pPr marL="401638" lvl="1" indent="-4763" eaLnBrk="1" hangingPunct="1">
              <a:defRPr/>
            </a:pPr>
            <a:endParaRPr lang="en-US" b="1"/>
          </a:p>
        </p:txBody>
      </p:sp>
    </p:spTree>
    <p:extLst>
      <p:ext uri="{BB962C8B-B14F-4D97-AF65-F5344CB8AC3E}">
        <p14:creationId xmlns:p14="http://schemas.microsoft.com/office/powerpoint/2010/main" val="22123107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1">
                                            <p:txEl>
                                              <p:pRg st="1" end="1"/>
                                            </p:txEl>
                                          </p:spTgt>
                                        </p:tgtEl>
                                        <p:attrNameLst>
                                          <p:attrName>style.visibility</p:attrName>
                                        </p:attrNameLst>
                                      </p:cBhvr>
                                      <p:to>
                                        <p:strVal val="visible"/>
                                      </p:to>
                                    </p:set>
                                    <p:animEffect transition="in" filter="wipe(left)">
                                      <p:cBhvr>
                                        <p:cTn id="7" dur="500"/>
                                        <p:tgtEl>
                                          <p:spTgt spid="2119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1971">
                                            <p:txEl>
                                              <p:pRg st="2" end="2"/>
                                            </p:txEl>
                                          </p:spTgt>
                                        </p:tgtEl>
                                        <p:attrNameLst>
                                          <p:attrName>style.visibility</p:attrName>
                                        </p:attrNameLst>
                                      </p:cBhvr>
                                      <p:to>
                                        <p:strVal val="visible"/>
                                      </p:to>
                                    </p:set>
                                    <p:animEffect transition="in" filter="wipe(left)">
                                      <p:cBhvr>
                                        <p:cTn id="12" dur="500"/>
                                        <p:tgtEl>
                                          <p:spTgt spid="211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hangingPunct="1">
              <a:defRPr/>
            </a:pPr>
            <a:r>
              <a:rPr lang="en-US" dirty="0">
                <a:cs typeface="+mj-cs"/>
              </a:rPr>
              <a:t>SUPPLY</a:t>
            </a:r>
          </a:p>
        </p:txBody>
      </p:sp>
      <p:sp>
        <p:nvSpPr>
          <p:cNvPr id="284675" name="Rectangle 1027"/>
          <p:cNvSpPr>
            <a:spLocks noGrp="1" noChangeArrowheads="1"/>
          </p:cNvSpPr>
          <p:nvPr>
            <p:ph idx="1"/>
          </p:nvPr>
        </p:nvSpPr>
        <p:spPr/>
        <p:txBody>
          <a:bodyPr/>
          <a:lstStyle/>
          <a:p>
            <a:pPr marL="854075" indent="0" eaLnBrk="1" hangingPunct="1">
              <a:buFont typeface="Webdings" charset="0"/>
              <a:buNone/>
              <a:defRPr/>
            </a:pPr>
            <a:r>
              <a:rPr lang="en-US" sz="2400" b="0">
                <a:solidFill>
                  <a:schemeClr val="tx1"/>
                </a:solidFill>
                <a:cs typeface="+mn-cs"/>
              </a:rPr>
              <a:t>A </a:t>
            </a:r>
            <a:r>
              <a:rPr lang="en-US" sz="2600">
                <a:solidFill>
                  <a:srgbClr val="FF0000"/>
                </a:solidFill>
                <a:cs typeface="+mn-cs"/>
              </a:rPr>
              <a:t>supply schedule </a:t>
            </a:r>
            <a:r>
              <a:rPr lang="en-US" sz="2400" b="0">
                <a:solidFill>
                  <a:schemeClr val="tx1"/>
                </a:solidFill>
                <a:cs typeface="+mn-cs"/>
              </a:rPr>
              <a:t>is a list of the quantities supplied at each different price when all other influences on selling plans remain the same.</a:t>
            </a:r>
          </a:p>
          <a:p>
            <a:pPr marL="854075" indent="0" eaLnBrk="1" hangingPunct="1">
              <a:spcBef>
                <a:spcPct val="50000"/>
              </a:spcBef>
              <a:buFont typeface="Webdings" charset="0"/>
              <a:buNone/>
              <a:defRPr/>
            </a:pPr>
            <a:endParaRPr lang="en-US" sz="2400" b="0">
              <a:solidFill>
                <a:schemeClr val="tx1"/>
              </a:solidFill>
              <a:cs typeface="+mn-cs"/>
            </a:endParaRPr>
          </a:p>
          <a:p>
            <a:pPr marL="854075" indent="0" eaLnBrk="1" hangingPunct="1">
              <a:spcBef>
                <a:spcPct val="50000"/>
              </a:spcBef>
              <a:buFont typeface="Webdings" charset="0"/>
              <a:buNone/>
              <a:defRPr/>
            </a:pPr>
            <a:r>
              <a:rPr lang="en-US" sz="2400" b="0">
                <a:solidFill>
                  <a:schemeClr val="tx1"/>
                </a:solidFill>
                <a:cs typeface="+mn-cs"/>
              </a:rPr>
              <a:t>A </a:t>
            </a:r>
            <a:r>
              <a:rPr lang="en-US" sz="2600">
                <a:solidFill>
                  <a:srgbClr val="FF0000"/>
                </a:solidFill>
                <a:cs typeface="+mn-cs"/>
              </a:rPr>
              <a:t>supply curve</a:t>
            </a:r>
            <a:r>
              <a:rPr lang="en-US" sz="2600">
                <a:solidFill>
                  <a:srgbClr val="E50030"/>
                </a:solidFill>
                <a:cs typeface="+mn-cs"/>
              </a:rPr>
              <a:t> </a:t>
            </a:r>
            <a:r>
              <a:rPr lang="en-US" sz="2400" b="0">
                <a:solidFill>
                  <a:schemeClr val="tx1"/>
                </a:solidFill>
                <a:cs typeface="+mn-cs"/>
              </a:rPr>
              <a:t>is a graph of the relationship between the quantity supplied and the price of the good when all other influences on 	selling plans remain the same.</a:t>
            </a:r>
          </a:p>
          <a:p>
            <a:pPr marL="854075" indent="0" eaLnBrk="1" hangingPunct="1">
              <a:spcBef>
                <a:spcPct val="50000"/>
              </a:spcBef>
              <a:buFont typeface="Webdings" charset="0"/>
              <a:buNone/>
              <a:defRPr/>
            </a:pPr>
            <a:endParaRPr lang="en-US" sz="2400" b="0">
              <a:solidFill>
                <a:schemeClr val="tx1"/>
              </a:solidFill>
              <a:cs typeface="+mn-cs"/>
            </a:endParaRPr>
          </a:p>
        </p:txBody>
      </p:sp>
    </p:spTree>
    <p:extLst>
      <p:ext uri="{BB962C8B-B14F-4D97-AF65-F5344CB8AC3E}">
        <p14:creationId xmlns:p14="http://schemas.microsoft.com/office/powerpoint/2010/main" val="2044075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5">
                                            <p:txEl>
                                              <p:pRg st="2" end="2"/>
                                            </p:txEl>
                                          </p:spTgt>
                                        </p:tgtEl>
                                        <p:attrNameLst>
                                          <p:attrName>style.visibility</p:attrName>
                                        </p:attrNameLst>
                                      </p:cBhvr>
                                      <p:to>
                                        <p:strVal val="visible"/>
                                      </p:to>
                                    </p:set>
                                    <p:animEffect transition="in" filter="wipe(left)">
                                      <p:cBhvr>
                                        <p:cTn id="7" dur="500"/>
                                        <p:tgtEl>
                                          <p:spTgt spid="284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a:cs typeface="+mj-cs"/>
              </a:rPr>
              <a:t>SUPPLY</a:t>
            </a:r>
          </a:p>
        </p:txBody>
      </p:sp>
      <p:pic>
        <p:nvPicPr>
          <p:cNvPr id="72706" name="Picture 9" descr="fig0405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63713"/>
            <a:ext cx="7278688"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05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63713"/>
            <a:ext cx="7278688"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5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63713"/>
            <a:ext cx="7278688"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5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763713"/>
            <a:ext cx="7278688"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5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763713"/>
            <a:ext cx="7278688"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5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1763713"/>
            <a:ext cx="7278688"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3720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a:cs typeface="+mj-cs"/>
              </a:rPr>
              <a:t>SUPPLY</a:t>
            </a:r>
          </a:p>
        </p:txBody>
      </p:sp>
      <p:sp>
        <p:nvSpPr>
          <p:cNvPr id="215043" name="Rectangle 3"/>
          <p:cNvSpPr>
            <a:spLocks noGrp="1" noChangeArrowheads="1"/>
          </p:cNvSpPr>
          <p:nvPr>
            <p:ph idx="1"/>
          </p:nvPr>
        </p:nvSpPr>
        <p:spPr/>
        <p:txBody>
          <a:bodyPr/>
          <a:lstStyle/>
          <a:p>
            <a:pPr marL="0" indent="0" eaLnBrk="1" hangingPunct="1">
              <a:buFont typeface="Webdings" charset="0"/>
              <a:buChar char="&lt;"/>
              <a:defRPr/>
            </a:pPr>
            <a:r>
              <a:rPr lang="en-US" dirty="0">
                <a:cs typeface="+mn-cs"/>
              </a:rPr>
              <a:t>Individual Supply and Market Supply</a:t>
            </a:r>
            <a:endParaRPr lang="en-US" dirty="0">
              <a:solidFill>
                <a:schemeClr val="tx1"/>
              </a:solidFill>
              <a:cs typeface="+mn-cs"/>
            </a:endParaRPr>
          </a:p>
          <a:p>
            <a:pPr lvl="1" eaLnBrk="1" hangingPunct="1">
              <a:defRPr/>
            </a:pPr>
            <a:r>
              <a:rPr lang="en-US" sz="2600" b="1" i="1" dirty="0"/>
              <a:t>Market supply </a:t>
            </a:r>
            <a:r>
              <a:rPr lang="en-US" dirty="0"/>
              <a:t>is the sum of the supplies of all sellers in a market.</a:t>
            </a:r>
          </a:p>
          <a:p>
            <a:pPr lvl="1" eaLnBrk="1" hangingPunct="1">
              <a:defRPr/>
            </a:pPr>
            <a:r>
              <a:rPr lang="en-US" dirty="0"/>
              <a:t>The market supply curve is the horizontal sum of the supply curves of all the sellers in the market.</a:t>
            </a:r>
          </a:p>
        </p:txBody>
      </p:sp>
    </p:spTree>
    <p:extLst>
      <p:ext uri="{BB962C8B-B14F-4D97-AF65-F5344CB8AC3E}">
        <p14:creationId xmlns:p14="http://schemas.microsoft.com/office/powerpoint/2010/main" val="39474758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wipe(left)">
                                      <p:cBhvr>
                                        <p:cTn id="7" dur="5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wipe(left)">
                                      <p:cBhvr>
                                        <p:cTn id="12" dur="500"/>
                                        <p:tgtEl>
                                          <p:spTgt spid="215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a:cs typeface="+mj-cs"/>
              </a:rPr>
              <a:t>SUPPLY</a:t>
            </a:r>
          </a:p>
        </p:txBody>
      </p:sp>
      <p:pic>
        <p:nvPicPr>
          <p:cNvPr id="78850" name="Picture 11" descr="fig0406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6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6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6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406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406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406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406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7207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1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2</a:t>
            </a:fld>
            <a:endParaRPr lang="en-US"/>
          </a:p>
        </p:txBody>
      </p:sp>
      <p:sp>
        <p:nvSpPr>
          <p:cNvPr id="4" name="Dikdörtgen 3"/>
          <p:cNvSpPr/>
          <p:nvPr/>
        </p:nvSpPr>
        <p:spPr>
          <a:xfrm>
            <a:off x="356461" y="1066800"/>
            <a:ext cx="8305800" cy="3970318"/>
          </a:xfrm>
          <a:prstGeom prst="rect">
            <a:avLst/>
          </a:prstGeom>
        </p:spPr>
        <p:txBody>
          <a:bodyPr wrap="square">
            <a:spAutoFit/>
          </a:bodyPr>
          <a:lstStyle/>
          <a:p>
            <a:pPr algn="just"/>
            <a:r>
              <a:rPr lang="en-US" sz="2800" dirty="0"/>
              <a:t>The basic model of supply and demand is the pillar of microeconomics. It</a:t>
            </a:r>
            <a:r>
              <a:rPr lang="tr-TR" sz="2800" dirty="0"/>
              <a:t> </a:t>
            </a:r>
            <a:r>
              <a:rPr lang="en-US" sz="2800" dirty="0"/>
              <a:t>helps us understand why and how prices change, and what happens when the</a:t>
            </a:r>
            <a:r>
              <a:rPr lang="tr-TR" sz="2800" dirty="0"/>
              <a:t> </a:t>
            </a:r>
            <a:r>
              <a:rPr lang="en-US" sz="2800" dirty="0"/>
              <a:t>government intervenes in a market. </a:t>
            </a:r>
            <a:endParaRPr lang="tr-TR" sz="2800" dirty="0"/>
          </a:p>
          <a:p>
            <a:pPr algn="just"/>
            <a:endParaRPr lang="tr-TR" sz="2800" dirty="0"/>
          </a:p>
          <a:p>
            <a:pPr algn="just"/>
            <a:r>
              <a:rPr lang="en-US" sz="2800" dirty="0"/>
              <a:t>The supply-demand model combines two</a:t>
            </a:r>
            <a:r>
              <a:rPr lang="tr-TR" sz="2800" dirty="0"/>
              <a:t> </a:t>
            </a:r>
            <a:r>
              <a:rPr lang="en-US" sz="2800" dirty="0"/>
              <a:t>important concepts: a </a:t>
            </a:r>
            <a:r>
              <a:rPr lang="en-US" sz="2800" i="1" dirty="0"/>
              <a:t>supply curve </a:t>
            </a:r>
            <a:r>
              <a:rPr lang="en-US" sz="2800" dirty="0"/>
              <a:t>and a </a:t>
            </a:r>
            <a:r>
              <a:rPr lang="en-US" sz="2800" i="1" dirty="0"/>
              <a:t>demand curve</a:t>
            </a:r>
            <a:r>
              <a:rPr lang="en-US" sz="2800" dirty="0"/>
              <a:t>. It is important to understand</a:t>
            </a:r>
            <a:r>
              <a:rPr lang="tr-TR" sz="2800" dirty="0"/>
              <a:t> </a:t>
            </a:r>
            <a:r>
              <a:rPr lang="en-US" sz="2800" dirty="0"/>
              <a:t>precisely what these curves represent.</a:t>
            </a:r>
            <a:endParaRPr lang="tr-TR" sz="2800" dirty="0"/>
          </a:p>
        </p:txBody>
      </p:sp>
    </p:spTree>
    <p:extLst>
      <p:ext uri="{BB962C8B-B14F-4D97-AF65-F5344CB8AC3E}">
        <p14:creationId xmlns:p14="http://schemas.microsoft.com/office/powerpoint/2010/main" val="60849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a:cs typeface="+mj-cs"/>
              </a:rPr>
              <a:t>SUPPLY</a:t>
            </a:r>
          </a:p>
        </p:txBody>
      </p:sp>
      <p:sp>
        <p:nvSpPr>
          <p:cNvPr id="216067" name="Rectangle 3"/>
          <p:cNvSpPr>
            <a:spLocks noGrp="1" noChangeArrowheads="1"/>
          </p:cNvSpPr>
          <p:nvPr>
            <p:ph idx="1"/>
          </p:nvPr>
        </p:nvSpPr>
        <p:spPr/>
        <p:txBody>
          <a:bodyPr/>
          <a:lstStyle/>
          <a:p>
            <a:pPr eaLnBrk="1" hangingPunct="1">
              <a:buFont typeface="Webdings" charset="0"/>
              <a:buChar char="&lt;"/>
              <a:defRPr/>
            </a:pPr>
            <a:r>
              <a:rPr lang="en-US">
                <a:cs typeface="+mn-cs"/>
              </a:rPr>
              <a:t>Changes in Supply</a:t>
            </a:r>
          </a:p>
          <a:p>
            <a:pPr marL="577850" lvl="1" eaLnBrk="1" hangingPunct="1">
              <a:defRPr/>
            </a:pPr>
            <a:r>
              <a:rPr lang="en-US"/>
              <a:t>A </a:t>
            </a:r>
            <a:r>
              <a:rPr lang="en-US" sz="2600" b="1">
                <a:solidFill>
                  <a:srgbClr val="FF0000"/>
                </a:solidFill>
              </a:rPr>
              <a:t>change in supply</a:t>
            </a:r>
            <a:r>
              <a:rPr lang="en-US" sz="2600">
                <a:solidFill>
                  <a:srgbClr val="FF0000"/>
                </a:solidFill>
              </a:rPr>
              <a:t> </a:t>
            </a:r>
            <a:r>
              <a:rPr lang="en-US"/>
              <a:t>is a change in the quantity that suppliers plan to sell when any influence on selling plans other than the price of the good changes.</a:t>
            </a:r>
          </a:p>
          <a:p>
            <a:pPr marL="577850" lvl="1" eaLnBrk="1" hangingPunct="1">
              <a:defRPr/>
            </a:pPr>
            <a:r>
              <a:rPr lang="en-US"/>
              <a:t>A change in supply means that there is a new supply schedule and a new supply curve.</a:t>
            </a:r>
          </a:p>
          <a:p>
            <a:pPr marL="577850" lvl="1" eaLnBrk="1" hangingPunct="1">
              <a:defRPr/>
            </a:pPr>
            <a:endParaRPr lang="en-US">
              <a:latin typeface="Charcoal" charset="0"/>
            </a:endParaRPr>
          </a:p>
        </p:txBody>
      </p:sp>
    </p:spTree>
    <p:extLst>
      <p:ext uri="{BB962C8B-B14F-4D97-AF65-F5344CB8AC3E}">
        <p14:creationId xmlns:p14="http://schemas.microsoft.com/office/powerpoint/2010/main" val="37036273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067">
                                            <p:txEl>
                                              <p:pRg st="1" end="1"/>
                                            </p:txEl>
                                          </p:spTgt>
                                        </p:tgtEl>
                                        <p:attrNameLst>
                                          <p:attrName>style.visibility</p:attrName>
                                        </p:attrNameLst>
                                      </p:cBhvr>
                                      <p:to>
                                        <p:strVal val="visible"/>
                                      </p:to>
                                    </p:set>
                                    <p:animEffect transition="in" filter="wipe(left)">
                                      <p:cBhvr>
                                        <p:cTn id="7" dur="500"/>
                                        <p:tgtEl>
                                          <p:spTgt spid="2160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7">
                                            <p:txEl>
                                              <p:pRg st="2" end="2"/>
                                            </p:txEl>
                                          </p:spTgt>
                                        </p:tgtEl>
                                        <p:attrNameLst>
                                          <p:attrName>style.visibility</p:attrName>
                                        </p:attrNameLst>
                                      </p:cBhvr>
                                      <p:to>
                                        <p:strVal val="visible"/>
                                      </p:to>
                                    </p:set>
                                    <p:animEffect transition="in" filter="wipe(left)">
                                      <p:cBhvr>
                                        <p:cTn id="12" dur="500"/>
                                        <p:tgtEl>
                                          <p:spTgt spid="216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2" name="Text Box 6"/>
          <p:cNvSpPr txBox="1">
            <a:spLocks noChangeArrowheads="1"/>
          </p:cNvSpPr>
          <p:nvPr/>
        </p:nvSpPr>
        <p:spPr bwMode="auto">
          <a:xfrm>
            <a:off x="152400" y="45720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2.</a:t>
            </a:r>
            <a:r>
              <a:rPr lang="en-US"/>
              <a:t>	When supply increases, the supply curve shifts rightward from </a:t>
            </a:r>
            <a:r>
              <a:rPr lang="en-US" i="1"/>
              <a:t>S</a:t>
            </a:r>
            <a:r>
              <a:rPr lang="en-US" baseline="-25000"/>
              <a:t>0</a:t>
            </a:r>
            <a:r>
              <a:rPr lang="en-US"/>
              <a:t> to </a:t>
            </a:r>
            <a:r>
              <a:rPr lang="en-US" i="1"/>
              <a:t>S</a:t>
            </a:r>
            <a:r>
              <a:rPr lang="en-US" baseline="-25000"/>
              <a:t>2</a:t>
            </a:r>
            <a:r>
              <a:rPr lang="en-US"/>
              <a:t>.</a:t>
            </a:r>
          </a:p>
        </p:txBody>
      </p:sp>
      <p:sp>
        <p:nvSpPr>
          <p:cNvPr id="367623" name="Text Box 7"/>
          <p:cNvSpPr txBox="1">
            <a:spLocks noChangeArrowheads="1"/>
          </p:cNvSpPr>
          <p:nvPr/>
        </p:nvSpPr>
        <p:spPr bwMode="auto">
          <a:xfrm>
            <a:off x="228600" y="2667000"/>
            <a:ext cx="358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1.</a:t>
            </a:r>
            <a:r>
              <a:rPr lang="en-US"/>
              <a:t>	When supply decreases, the supply curve shifts leftward from </a:t>
            </a:r>
            <a:r>
              <a:rPr lang="en-US" i="1"/>
              <a:t>S</a:t>
            </a:r>
            <a:r>
              <a:rPr lang="en-US" baseline="-25000"/>
              <a:t>0</a:t>
            </a:r>
            <a:r>
              <a:rPr lang="en-US"/>
              <a:t> to </a:t>
            </a:r>
            <a:r>
              <a:rPr lang="en-US" i="1"/>
              <a:t>S</a:t>
            </a:r>
            <a:r>
              <a:rPr lang="en-US" baseline="-25000"/>
              <a:t>1</a:t>
            </a:r>
            <a:r>
              <a:rPr lang="en-US"/>
              <a:t>.</a:t>
            </a:r>
          </a:p>
        </p:txBody>
      </p:sp>
      <p:sp>
        <p:nvSpPr>
          <p:cNvPr id="46085" name="Text Box 8"/>
          <p:cNvSpPr txBox="1">
            <a:spLocks noChangeArrowheads="1"/>
          </p:cNvSpPr>
          <p:nvPr/>
        </p:nvSpPr>
        <p:spPr bwMode="auto">
          <a:xfrm>
            <a:off x="288925" y="1676400"/>
            <a:ext cx="321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t>Figure 4.7 shows changes in supply.</a:t>
            </a:r>
          </a:p>
        </p:txBody>
      </p:sp>
      <p:pic>
        <p:nvPicPr>
          <p:cNvPr id="84998" name="Picture 4" descr="fig0407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1647825"/>
            <a:ext cx="48609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0407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1613" y="1647825"/>
            <a:ext cx="48609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407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1613" y="1647825"/>
            <a:ext cx="48609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8931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7623"/>
                                        </p:tgtEl>
                                        <p:attrNameLst>
                                          <p:attrName>style.visibility</p:attrName>
                                        </p:attrNameLst>
                                      </p:cBhvr>
                                      <p:to>
                                        <p:strVal val="visible"/>
                                      </p:to>
                                    </p:set>
                                    <p:animEffect transition="in" filter="wipe(left)">
                                      <p:cBhvr>
                                        <p:cTn id="7" dur="500"/>
                                        <p:tgtEl>
                                          <p:spTgt spid="367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7622"/>
                                        </p:tgtEl>
                                        <p:attrNameLst>
                                          <p:attrName>style.visibility</p:attrName>
                                        </p:attrNameLst>
                                      </p:cBhvr>
                                      <p:to>
                                        <p:strVal val="visible"/>
                                      </p:to>
                                    </p:set>
                                    <p:animEffect transition="in" filter="wipe(left)">
                                      <p:cBhvr>
                                        <p:cTn id="12" dur="500"/>
                                        <p:tgtEl>
                                          <p:spTgt spid="367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autoUpdateAnimBg="0"/>
      <p:bldP spid="3676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041" name="Picture 4" descr="fig0407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6864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fig0407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33400"/>
            <a:ext cx="56864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fig0407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33400"/>
            <a:ext cx="56864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1152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right)">
                                      <p:cBhvr>
                                        <p:cTn id="7" dur="10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wipe(left)">
                                      <p:cBhvr>
                                        <p:cTn id="12"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a:cs typeface="+mj-cs"/>
              </a:rPr>
              <a:t>MARKET EQUILIBRIUM</a:t>
            </a:r>
          </a:p>
        </p:txBody>
      </p:sp>
      <p:sp>
        <p:nvSpPr>
          <p:cNvPr id="392195" name="Rectangle 3"/>
          <p:cNvSpPr>
            <a:spLocks noGrp="1" noChangeArrowheads="1"/>
          </p:cNvSpPr>
          <p:nvPr>
            <p:ph idx="1"/>
          </p:nvPr>
        </p:nvSpPr>
        <p:spPr/>
        <p:txBody>
          <a:bodyPr/>
          <a:lstStyle/>
          <a:p>
            <a:pPr eaLnBrk="1" hangingPunct="1">
              <a:spcAft>
                <a:spcPct val="50000"/>
              </a:spcAft>
              <a:buClrTx/>
              <a:buFontTx/>
              <a:buNone/>
            </a:pPr>
            <a:r>
              <a:rPr lang="en-US" altLang="tr-TR" sz="3000">
                <a:solidFill>
                  <a:srgbClr val="FF0000"/>
                </a:solidFill>
                <a:ea typeface="ＭＳ Ｐゴシック" pitchFamily="34" charset="-128"/>
              </a:rPr>
              <a:t>	</a:t>
            </a:r>
            <a:r>
              <a:rPr lang="en-US" altLang="tr-TR" sz="2600">
                <a:solidFill>
                  <a:srgbClr val="FF0000"/>
                </a:solidFill>
                <a:ea typeface="ＭＳ Ｐゴシック" pitchFamily="34" charset="-128"/>
              </a:rPr>
              <a:t>Market equilibrium</a:t>
            </a:r>
            <a:r>
              <a:rPr lang="en-US" altLang="tr-TR" sz="3000">
                <a:solidFill>
                  <a:srgbClr val="FF0000"/>
                </a:solidFill>
                <a:ea typeface="ＭＳ Ｐゴシック" pitchFamily="34" charset="-128"/>
              </a:rPr>
              <a:t> </a:t>
            </a:r>
            <a:r>
              <a:rPr lang="en-US" altLang="tr-TR" sz="2400" b="0">
                <a:solidFill>
                  <a:schemeClr val="tx1"/>
                </a:solidFill>
                <a:ea typeface="ＭＳ Ｐゴシック" pitchFamily="34" charset="-128"/>
              </a:rPr>
              <a:t>occurs when the quantity demanded equals the quantity supplied.</a:t>
            </a:r>
          </a:p>
          <a:p>
            <a:pPr eaLnBrk="1" hangingPunct="1">
              <a:spcAft>
                <a:spcPct val="50000"/>
              </a:spcAft>
              <a:buClrTx/>
              <a:buFontTx/>
              <a:buNone/>
            </a:pPr>
            <a:r>
              <a:rPr lang="en-US" altLang="tr-TR" sz="2400" b="0">
                <a:solidFill>
                  <a:schemeClr val="tx1"/>
                </a:solidFill>
                <a:ea typeface="ＭＳ Ｐゴシック" pitchFamily="34" charset="-128"/>
              </a:rPr>
              <a:t>	At market equilibrium, buyers</a:t>
            </a:r>
            <a:r>
              <a:rPr lang="en-US" altLang="en-US" sz="2400" b="0">
                <a:solidFill>
                  <a:schemeClr val="tx1"/>
                </a:solidFill>
                <a:ea typeface="ＭＳ Ｐゴシック" pitchFamily="34" charset="-128"/>
              </a:rPr>
              <a:t>’</a:t>
            </a:r>
            <a:r>
              <a:rPr lang="en-US" altLang="tr-TR" sz="2400" b="0">
                <a:solidFill>
                  <a:schemeClr val="tx1"/>
                </a:solidFill>
                <a:ea typeface="ＭＳ Ｐゴシック" pitchFamily="34" charset="-128"/>
              </a:rPr>
              <a:t> and sellers</a:t>
            </a:r>
            <a:r>
              <a:rPr lang="en-US" altLang="en-US" sz="2400" b="0">
                <a:solidFill>
                  <a:schemeClr val="tx1"/>
                </a:solidFill>
                <a:ea typeface="ＭＳ Ｐゴシック" pitchFamily="34" charset="-128"/>
              </a:rPr>
              <a:t>’</a:t>
            </a:r>
            <a:r>
              <a:rPr lang="en-US" altLang="tr-TR" sz="2400" b="0">
                <a:solidFill>
                  <a:schemeClr val="tx1"/>
                </a:solidFill>
                <a:ea typeface="ＭＳ Ｐゴシック" pitchFamily="34" charset="-128"/>
              </a:rPr>
              <a:t> plans are consistent</a:t>
            </a:r>
            <a:r>
              <a:rPr lang="en-US" altLang="tr-TR" b="0">
                <a:solidFill>
                  <a:schemeClr val="tx1"/>
                </a:solidFill>
                <a:ea typeface="ＭＳ Ｐゴシック" pitchFamily="34" charset="-128"/>
              </a:rPr>
              <a:t>. </a:t>
            </a:r>
          </a:p>
          <a:p>
            <a:pPr eaLnBrk="1" hangingPunct="1">
              <a:spcAft>
                <a:spcPct val="50000"/>
              </a:spcAft>
              <a:buClrTx/>
              <a:buFontTx/>
              <a:buNone/>
            </a:pPr>
            <a:r>
              <a:rPr lang="en-US" altLang="tr-TR" sz="3000">
                <a:solidFill>
                  <a:srgbClr val="FF0000"/>
                </a:solidFill>
                <a:ea typeface="ＭＳ Ｐゴシック" pitchFamily="34" charset="-128"/>
              </a:rPr>
              <a:t>	</a:t>
            </a:r>
            <a:r>
              <a:rPr lang="en-US" altLang="tr-TR" sz="2600">
                <a:solidFill>
                  <a:srgbClr val="FF0000"/>
                </a:solidFill>
                <a:ea typeface="ＭＳ Ｐゴシック" pitchFamily="34" charset="-128"/>
              </a:rPr>
              <a:t>Equilibrium price</a:t>
            </a:r>
            <a:r>
              <a:rPr lang="en-US" altLang="tr-TR" sz="3000">
                <a:solidFill>
                  <a:srgbClr val="FF0000"/>
                </a:solidFill>
                <a:ea typeface="ＭＳ Ｐゴシック" pitchFamily="34" charset="-128"/>
              </a:rPr>
              <a:t> </a:t>
            </a:r>
            <a:r>
              <a:rPr lang="en-US" altLang="tr-TR" sz="2400" b="0">
                <a:solidFill>
                  <a:schemeClr val="tx1"/>
                </a:solidFill>
                <a:ea typeface="ＭＳ Ｐゴシック" pitchFamily="34" charset="-128"/>
              </a:rPr>
              <a:t>is the price at which the quantity demanded equals the quantity supplied.</a:t>
            </a:r>
          </a:p>
          <a:p>
            <a:pPr eaLnBrk="1" hangingPunct="1">
              <a:spcAft>
                <a:spcPct val="50000"/>
              </a:spcAft>
              <a:buFont typeface="Wingdings" pitchFamily="2" charset="2"/>
              <a:buNone/>
            </a:pPr>
            <a:r>
              <a:rPr lang="en-US" altLang="tr-TR" sz="3000">
                <a:solidFill>
                  <a:srgbClr val="FF0000"/>
                </a:solidFill>
                <a:ea typeface="ＭＳ Ｐゴシック" pitchFamily="34" charset="-128"/>
              </a:rPr>
              <a:t>	</a:t>
            </a:r>
            <a:r>
              <a:rPr lang="en-US" altLang="tr-TR" sz="2600">
                <a:solidFill>
                  <a:srgbClr val="FF0000"/>
                </a:solidFill>
                <a:ea typeface="ＭＳ Ｐゴシック" pitchFamily="34" charset="-128"/>
              </a:rPr>
              <a:t>Equilibrium quantity</a:t>
            </a:r>
            <a:r>
              <a:rPr lang="en-US" altLang="tr-TR" sz="3000">
                <a:solidFill>
                  <a:srgbClr val="FF0000"/>
                </a:solidFill>
                <a:ea typeface="ＭＳ Ｐゴシック" pitchFamily="34" charset="-128"/>
              </a:rPr>
              <a:t> </a:t>
            </a:r>
            <a:r>
              <a:rPr lang="en-US" altLang="tr-TR" sz="2400" b="0">
                <a:solidFill>
                  <a:schemeClr val="tx1"/>
                </a:solidFill>
                <a:ea typeface="ＭＳ Ｐゴシック" pitchFamily="34" charset="-128"/>
              </a:rPr>
              <a:t>is the quantity bought and sold at the equilibrium price.</a:t>
            </a:r>
            <a:endParaRPr lang="en-US" altLang="tr-TR" b="0">
              <a:solidFill>
                <a:schemeClr val="tx1"/>
              </a:solidFill>
              <a:ea typeface="ＭＳ Ｐゴシック" pitchFamily="34" charset="-128"/>
            </a:endParaRPr>
          </a:p>
        </p:txBody>
      </p:sp>
    </p:spTree>
    <p:extLst>
      <p:ext uri="{BB962C8B-B14F-4D97-AF65-F5344CB8AC3E}">
        <p14:creationId xmlns:p14="http://schemas.microsoft.com/office/powerpoint/2010/main" val="11705855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wipe(left)">
                                      <p:cBhvr>
                                        <p:cTn id="7" dur="500"/>
                                        <p:tgtEl>
                                          <p:spTgt spid="392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2195">
                                            <p:txEl>
                                              <p:pRg st="1" end="1"/>
                                            </p:txEl>
                                          </p:spTgt>
                                        </p:tgtEl>
                                        <p:attrNameLst>
                                          <p:attrName>style.visibility</p:attrName>
                                        </p:attrNameLst>
                                      </p:cBhvr>
                                      <p:to>
                                        <p:strVal val="visible"/>
                                      </p:to>
                                    </p:set>
                                    <p:animEffect transition="in" filter="wipe(left)">
                                      <p:cBhvr>
                                        <p:cTn id="12" dur="500"/>
                                        <p:tgtEl>
                                          <p:spTgt spid="392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2195">
                                            <p:txEl>
                                              <p:pRg st="2" end="2"/>
                                            </p:txEl>
                                          </p:spTgt>
                                        </p:tgtEl>
                                        <p:attrNameLst>
                                          <p:attrName>style.visibility</p:attrName>
                                        </p:attrNameLst>
                                      </p:cBhvr>
                                      <p:to>
                                        <p:strVal val="visible"/>
                                      </p:to>
                                    </p:set>
                                    <p:animEffect transition="in" filter="wipe(left)">
                                      <p:cBhvr>
                                        <p:cTn id="17" dur="500"/>
                                        <p:tgtEl>
                                          <p:spTgt spid="392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2195">
                                            <p:txEl>
                                              <p:pRg st="3" end="3"/>
                                            </p:txEl>
                                          </p:spTgt>
                                        </p:tgtEl>
                                        <p:attrNameLst>
                                          <p:attrName>style.visibility</p:attrName>
                                        </p:attrNameLst>
                                      </p:cBhvr>
                                      <p:to>
                                        <p:strVal val="visible"/>
                                      </p:to>
                                    </p:set>
                                    <p:animEffect transition="in" filter="wipe(left)">
                                      <p:cBhvr>
                                        <p:cTn id="22" dur="500"/>
                                        <p:tgtEl>
                                          <p:spTgt spid="392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cs typeface="+mj-cs"/>
              </a:rPr>
              <a:t>MARKET EQUILIBRIUM</a:t>
            </a:r>
          </a:p>
        </p:txBody>
      </p:sp>
      <p:sp>
        <p:nvSpPr>
          <p:cNvPr id="57347" name="Rectangle 3"/>
          <p:cNvSpPr>
            <a:spLocks noGrp="1" noChangeArrowheads="1"/>
          </p:cNvSpPr>
          <p:nvPr>
            <p:ph idx="1"/>
          </p:nvPr>
        </p:nvSpPr>
        <p:spPr>
          <a:xfrm>
            <a:off x="304800" y="1600200"/>
            <a:ext cx="3352800" cy="1295400"/>
          </a:xfrm>
        </p:spPr>
        <p:txBody>
          <a:bodyPr/>
          <a:lstStyle/>
          <a:p>
            <a:pPr eaLnBrk="1" hangingPunct="1">
              <a:spcBef>
                <a:spcPct val="0"/>
              </a:spcBef>
              <a:buClrTx/>
              <a:buFontTx/>
              <a:buNone/>
              <a:defRPr/>
            </a:pPr>
            <a:r>
              <a:rPr lang="en-US" sz="2400" b="0" dirty="0">
                <a:solidFill>
                  <a:schemeClr val="tx1"/>
                </a:solidFill>
                <a:cs typeface="+mn-cs"/>
              </a:rPr>
              <a:t>Figure </a:t>
            </a:r>
            <a:r>
              <a:rPr lang="tr-TR" sz="2400" b="0" dirty="0">
                <a:solidFill>
                  <a:schemeClr val="tx1"/>
                </a:solidFill>
                <a:cs typeface="+mn-cs"/>
              </a:rPr>
              <a:t>2</a:t>
            </a:r>
            <a:r>
              <a:rPr lang="en-US" sz="2400" b="0" dirty="0">
                <a:solidFill>
                  <a:schemeClr val="tx1"/>
                </a:solidFill>
                <a:cs typeface="+mn-cs"/>
              </a:rPr>
              <a:t> shows the</a:t>
            </a:r>
          </a:p>
          <a:p>
            <a:pPr eaLnBrk="1" hangingPunct="1">
              <a:spcBef>
                <a:spcPct val="0"/>
              </a:spcBef>
              <a:buClrTx/>
              <a:buFontTx/>
              <a:buNone/>
              <a:defRPr/>
            </a:pPr>
            <a:r>
              <a:rPr lang="en-US" sz="2400" b="0" dirty="0">
                <a:solidFill>
                  <a:schemeClr val="tx1"/>
                </a:solidFill>
                <a:cs typeface="+mn-cs"/>
              </a:rPr>
              <a:t>equilibrium price and</a:t>
            </a:r>
          </a:p>
          <a:p>
            <a:pPr eaLnBrk="1" hangingPunct="1">
              <a:spcBef>
                <a:spcPct val="0"/>
              </a:spcBef>
              <a:buClrTx/>
              <a:buFontTx/>
              <a:buNone/>
              <a:defRPr/>
            </a:pPr>
            <a:r>
              <a:rPr lang="en-US" sz="2400" b="0" dirty="0">
                <a:solidFill>
                  <a:schemeClr val="tx1"/>
                </a:solidFill>
                <a:cs typeface="+mn-cs"/>
              </a:rPr>
              <a:t>equilibrium quantity.</a:t>
            </a:r>
            <a:endParaRPr lang="en-US" sz="2400" b="0" dirty="0">
              <a:solidFill>
                <a:schemeClr val="tx1"/>
              </a:solidFill>
              <a:latin typeface="Charcoal" charset="0"/>
              <a:cs typeface="+mn-cs"/>
            </a:endParaRPr>
          </a:p>
          <a:p>
            <a:pPr eaLnBrk="1" hangingPunct="1">
              <a:buFont typeface="Webdings" charset="0"/>
              <a:buChar char="&lt;"/>
              <a:defRPr/>
            </a:pPr>
            <a:endParaRPr lang="en-US" dirty="0">
              <a:cs typeface="+mn-cs"/>
            </a:endParaRPr>
          </a:p>
        </p:txBody>
      </p:sp>
      <p:sp>
        <p:nvSpPr>
          <p:cNvPr id="393220" name="Rectangle 4"/>
          <p:cNvSpPr>
            <a:spLocks noChangeArrowheads="1"/>
          </p:cNvSpPr>
          <p:nvPr/>
        </p:nvSpPr>
        <p:spPr bwMode="auto">
          <a:xfrm>
            <a:off x="228600" y="2819400"/>
            <a:ext cx="342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1.</a:t>
            </a:r>
            <a:r>
              <a:rPr lang="en-US">
                <a:latin typeface="Arial" charset="0"/>
                <a:ea typeface="ＭＳ Ｐゴシック" charset="0"/>
              </a:rPr>
              <a:t> Market equilibrium at the	intersection of the demand curve and the supply curve.</a:t>
            </a:r>
            <a:endParaRPr lang="en-US" sz="2800" b="1">
              <a:solidFill>
                <a:srgbClr val="00468F"/>
              </a:solidFill>
              <a:latin typeface="Arial" charset="0"/>
              <a:ea typeface="ＭＳ Ｐゴシック" charset="0"/>
            </a:endParaRPr>
          </a:p>
        </p:txBody>
      </p:sp>
      <p:sp>
        <p:nvSpPr>
          <p:cNvPr id="393221" name="Rectangle 5"/>
          <p:cNvSpPr>
            <a:spLocks noChangeArrowheads="1"/>
          </p:cNvSpPr>
          <p:nvPr/>
        </p:nvSpPr>
        <p:spPr bwMode="auto">
          <a:xfrm>
            <a:off x="152400" y="4495800"/>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The equilibrium price is $1 a bottle.</a:t>
            </a:r>
            <a:endParaRPr lang="en-US" sz="2800" b="1">
              <a:solidFill>
                <a:srgbClr val="00468F"/>
              </a:solidFill>
              <a:latin typeface="Arial" charset="0"/>
              <a:ea typeface="ＭＳ Ｐゴシック" charset="0"/>
            </a:endParaRPr>
          </a:p>
        </p:txBody>
      </p:sp>
      <p:sp>
        <p:nvSpPr>
          <p:cNvPr id="393222" name="Rectangle 6"/>
          <p:cNvSpPr>
            <a:spLocks noChangeArrowheads="1"/>
          </p:cNvSpPr>
          <p:nvPr/>
        </p:nvSpPr>
        <p:spPr bwMode="auto">
          <a:xfrm>
            <a:off x="152400" y="5486400"/>
            <a:ext cx="3505200"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3.</a:t>
            </a:r>
            <a:r>
              <a:rPr lang="en-US">
                <a:latin typeface="Arial" charset="0"/>
                <a:ea typeface="ＭＳ Ｐゴシック" charset="0"/>
              </a:rPr>
              <a:t> The equilibrium quantity is 10 million bottles a day.</a:t>
            </a:r>
            <a:endParaRPr lang="en-US" sz="2800" b="1">
              <a:solidFill>
                <a:srgbClr val="00468F"/>
              </a:solidFill>
              <a:latin typeface="Arial" charset="0"/>
              <a:ea typeface="ＭＳ Ｐゴシック" charset="0"/>
            </a:endParaRPr>
          </a:p>
        </p:txBody>
      </p:sp>
      <p:pic>
        <p:nvPicPr>
          <p:cNvPr id="107526" name="Picture 12" descr="fig0409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9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9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409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5348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wipe(left)">
                                      <p:cBhvr>
                                        <p:cTn id="7" dur="500"/>
                                        <p:tgtEl>
                                          <p:spTgt spid="39322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3221"/>
                                        </p:tgtEl>
                                        <p:attrNameLst>
                                          <p:attrName>style.visibility</p:attrName>
                                        </p:attrNameLst>
                                      </p:cBhvr>
                                      <p:to>
                                        <p:strVal val="visible"/>
                                      </p:to>
                                    </p:set>
                                    <p:animEffect transition="in" filter="wipe(left)">
                                      <p:cBhvr>
                                        <p:cTn id="16" dur="500"/>
                                        <p:tgtEl>
                                          <p:spTgt spid="393221"/>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3222"/>
                                        </p:tgtEl>
                                        <p:attrNameLst>
                                          <p:attrName>style.visibility</p:attrName>
                                        </p:attrNameLst>
                                      </p:cBhvr>
                                      <p:to>
                                        <p:strVal val="visible"/>
                                      </p:to>
                                    </p:set>
                                    <p:animEffect transition="in" filter="wipe(left)">
                                      <p:cBhvr>
                                        <p:cTn id="25" dur="500"/>
                                        <p:tgtEl>
                                          <p:spTgt spid="393222"/>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utoUpdateAnimBg="0"/>
      <p:bldP spid="393221" grpId="0" autoUpdateAnimBg="0"/>
      <p:bldP spid="39322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a:cs typeface="+mj-cs"/>
              </a:rPr>
              <a:t>MARKET EQUILIBRIUM</a:t>
            </a:r>
          </a:p>
        </p:txBody>
      </p:sp>
      <p:sp>
        <p:nvSpPr>
          <p:cNvPr id="229379" name="Rectangle 3"/>
          <p:cNvSpPr>
            <a:spLocks noGrp="1" noChangeArrowheads="1"/>
          </p:cNvSpPr>
          <p:nvPr>
            <p:ph idx="1"/>
          </p:nvPr>
        </p:nvSpPr>
        <p:spPr>
          <a:xfrm>
            <a:off x="457200" y="1752600"/>
            <a:ext cx="8153400" cy="4114800"/>
          </a:xfrm>
        </p:spPr>
        <p:txBody>
          <a:bodyPr/>
          <a:lstStyle/>
          <a:p>
            <a:pPr marL="0" indent="0" eaLnBrk="1" hangingPunct="1"/>
            <a:r>
              <a:rPr lang="en-US" altLang="tr-TR">
                <a:ea typeface="ＭＳ Ｐゴシック" pitchFamily="34" charset="-128"/>
              </a:rPr>
              <a:t>Price: A Market</a:t>
            </a:r>
            <a:r>
              <a:rPr lang="en-US" altLang="en-US">
                <a:ea typeface="ＭＳ Ｐゴシック" pitchFamily="34" charset="-128"/>
              </a:rPr>
              <a:t>’</a:t>
            </a:r>
            <a:r>
              <a:rPr lang="en-US" altLang="tr-TR">
                <a:ea typeface="ＭＳ Ｐゴシック" pitchFamily="34" charset="-128"/>
              </a:rPr>
              <a:t>s Automatic Regulator</a:t>
            </a:r>
          </a:p>
          <a:p>
            <a:pPr marL="461963" lvl="1" indent="-4763" eaLnBrk="1" hangingPunct="1"/>
            <a:r>
              <a:rPr lang="en-US" altLang="tr-TR" sz="2600" b="1">
                <a:solidFill>
                  <a:srgbClr val="FF0000"/>
                </a:solidFill>
                <a:ea typeface="ＭＳ Ｐゴシック" pitchFamily="34" charset="-128"/>
              </a:rPr>
              <a:t>Law of market forces</a:t>
            </a:r>
          </a:p>
          <a:p>
            <a:pPr lvl="2" eaLnBrk="1" hangingPunct="1"/>
            <a:r>
              <a:rPr lang="en-US" altLang="tr-TR">
                <a:ea typeface="ＭＳ Ｐゴシック" pitchFamily="34" charset="-128"/>
              </a:rPr>
              <a:t>When there is a shortage, the price rises.</a:t>
            </a:r>
          </a:p>
          <a:p>
            <a:pPr lvl="2" eaLnBrk="1" hangingPunct="1"/>
            <a:r>
              <a:rPr lang="en-US" altLang="tr-TR">
                <a:ea typeface="ＭＳ Ｐゴシック" pitchFamily="34" charset="-128"/>
              </a:rPr>
              <a:t>When there is a surplus, the price falls.</a:t>
            </a:r>
            <a:endParaRPr lang="en-US" altLang="tr-TR" b="1">
              <a:solidFill>
                <a:srgbClr val="E50030"/>
              </a:solidFill>
              <a:ea typeface="ＭＳ Ｐゴシック" pitchFamily="34" charset="-128"/>
            </a:endParaRPr>
          </a:p>
          <a:p>
            <a:pPr marL="461963" lvl="1" indent="-4763" eaLnBrk="1" hangingPunct="1"/>
            <a:r>
              <a:rPr lang="en-US" altLang="tr-TR" sz="2600" b="1">
                <a:solidFill>
                  <a:srgbClr val="000000"/>
                </a:solidFill>
                <a:ea typeface="ＭＳ Ｐゴシック" pitchFamily="34" charset="-128"/>
              </a:rPr>
              <a:t>Shortage</a:t>
            </a:r>
            <a:r>
              <a:rPr lang="en-US" altLang="tr-TR" sz="2000" b="1">
                <a:solidFill>
                  <a:srgbClr val="E50030"/>
                </a:solidFill>
                <a:ea typeface="ＭＳ Ｐゴシック" pitchFamily="34" charset="-128"/>
              </a:rPr>
              <a:t> </a:t>
            </a:r>
            <a:r>
              <a:rPr lang="en-US" altLang="tr-TR">
                <a:ea typeface="ＭＳ Ｐゴシック" pitchFamily="34" charset="-128"/>
              </a:rPr>
              <a:t>occurs when the quantity demanded exceeds the quantity supplied.</a:t>
            </a:r>
          </a:p>
          <a:p>
            <a:pPr marL="461963" lvl="1" indent="-4763" eaLnBrk="1" hangingPunct="1"/>
            <a:r>
              <a:rPr lang="en-US" altLang="tr-TR" sz="2600" b="1">
                <a:solidFill>
                  <a:srgbClr val="000000"/>
                </a:solidFill>
                <a:ea typeface="ＭＳ Ｐゴシック" pitchFamily="34" charset="-128"/>
              </a:rPr>
              <a:t>Surplus</a:t>
            </a:r>
            <a:r>
              <a:rPr lang="en-US" altLang="tr-TR" sz="2600" b="1">
                <a:solidFill>
                  <a:srgbClr val="E50030"/>
                </a:solidFill>
                <a:ea typeface="ＭＳ Ｐゴシック" pitchFamily="34" charset="-128"/>
              </a:rPr>
              <a:t> </a:t>
            </a:r>
            <a:r>
              <a:rPr lang="en-US" altLang="tr-TR">
                <a:ea typeface="ＭＳ Ｐゴシック" pitchFamily="34" charset="-128"/>
              </a:rPr>
              <a:t>occurs when the quantity supplied exceeds the quantity demanded. </a:t>
            </a:r>
          </a:p>
        </p:txBody>
      </p:sp>
    </p:spTree>
    <p:extLst>
      <p:ext uri="{BB962C8B-B14F-4D97-AF65-F5344CB8AC3E}">
        <p14:creationId xmlns:p14="http://schemas.microsoft.com/office/powerpoint/2010/main" val="33501724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Effect transition="in" filter="wipe(left)">
                                      <p:cBhvr>
                                        <p:cTn id="7" dur="500"/>
                                        <p:tgtEl>
                                          <p:spTgt spid="229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379">
                                            <p:txEl>
                                              <p:pRg st="2" end="2"/>
                                            </p:txEl>
                                          </p:spTgt>
                                        </p:tgtEl>
                                        <p:attrNameLst>
                                          <p:attrName>style.visibility</p:attrName>
                                        </p:attrNameLst>
                                      </p:cBhvr>
                                      <p:to>
                                        <p:strVal val="visible"/>
                                      </p:to>
                                    </p:set>
                                    <p:animEffect transition="in" filter="wipe(left)">
                                      <p:cBhvr>
                                        <p:cTn id="12" dur="500"/>
                                        <p:tgtEl>
                                          <p:spTgt spid="229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379">
                                            <p:txEl>
                                              <p:pRg st="3" end="3"/>
                                            </p:txEl>
                                          </p:spTgt>
                                        </p:tgtEl>
                                        <p:attrNameLst>
                                          <p:attrName>style.visibility</p:attrName>
                                        </p:attrNameLst>
                                      </p:cBhvr>
                                      <p:to>
                                        <p:strVal val="visible"/>
                                      </p:to>
                                    </p:set>
                                    <p:animEffect transition="in" filter="wipe(left)">
                                      <p:cBhvr>
                                        <p:cTn id="17" dur="500"/>
                                        <p:tgtEl>
                                          <p:spTgt spid="2293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9379">
                                            <p:txEl>
                                              <p:pRg st="4" end="4"/>
                                            </p:txEl>
                                          </p:spTgt>
                                        </p:tgtEl>
                                        <p:attrNameLst>
                                          <p:attrName>style.visibility</p:attrName>
                                        </p:attrNameLst>
                                      </p:cBhvr>
                                      <p:to>
                                        <p:strVal val="visible"/>
                                      </p:to>
                                    </p:set>
                                    <p:animEffect transition="in" filter="wipe(left)">
                                      <p:cBhvr>
                                        <p:cTn id="22" dur="500"/>
                                        <p:tgtEl>
                                          <p:spTgt spid="2293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9379">
                                            <p:txEl>
                                              <p:pRg st="5" end="5"/>
                                            </p:txEl>
                                          </p:spTgt>
                                        </p:tgtEl>
                                        <p:attrNameLst>
                                          <p:attrName>style.visibility</p:attrName>
                                        </p:attrNameLst>
                                      </p:cBhvr>
                                      <p:to>
                                        <p:strVal val="visible"/>
                                      </p:to>
                                    </p:set>
                                    <p:animEffect transition="in" filter="wipe(left)">
                                      <p:cBhvr>
                                        <p:cTn id="27" dur="500"/>
                                        <p:tgtEl>
                                          <p:spTgt spid="229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a:cs typeface="+mj-cs"/>
              </a:rPr>
              <a:t>MARKET EQUILIBRIUM</a:t>
            </a:r>
          </a:p>
        </p:txBody>
      </p:sp>
      <p:sp>
        <p:nvSpPr>
          <p:cNvPr id="60419" name="Rectangle 3"/>
          <p:cNvSpPr>
            <a:spLocks noGrp="1" noChangeArrowheads="1"/>
          </p:cNvSpPr>
          <p:nvPr>
            <p:ph idx="1"/>
          </p:nvPr>
        </p:nvSpPr>
        <p:spPr>
          <a:xfrm>
            <a:off x="304800" y="1524000"/>
            <a:ext cx="3581400" cy="914400"/>
          </a:xfrm>
        </p:spPr>
        <p:txBody>
          <a:bodyPr/>
          <a:lstStyle/>
          <a:p>
            <a:pPr marL="0" indent="0" eaLnBrk="1" hangingPunct="1">
              <a:spcBef>
                <a:spcPct val="0"/>
              </a:spcBef>
              <a:buClrTx/>
              <a:buFont typeface="Webdings" pitchFamily="18" charset="2"/>
              <a:buNone/>
              <a:defRPr/>
            </a:pPr>
            <a:r>
              <a:rPr lang="en-US" sz="2400" b="0" dirty="0">
                <a:solidFill>
                  <a:schemeClr val="tx1"/>
                </a:solidFill>
                <a:cs typeface="+mn-cs"/>
              </a:rPr>
              <a:t>Figure </a:t>
            </a:r>
            <a:r>
              <a:rPr lang="tr-TR" sz="2400" dirty="0"/>
              <a:t>3 </a:t>
            </a:r>
            <a:r>
              <a:rPr lang="en-US" sz="2400" b="0" dirty="0">
                <a:solidFill>
                  <a:schemeClr val="tx1"/>
                </a:solidFill>
                <a:cs typeface="+mn-cs"/>
              </a:rPr>
              <a:t>achieves </a:t>
            </a:r>
            <a:r>
              <a:rPr lang="en-US" sz="2400" b="0" dirty="0">
                <a:solidFill>
                  <a:schemeClr val="tx1"/>
                </a:solidFill>
              </a:rPr>
              <a:t>market </a:t>
            </a:r>
            <a:r>
              <a:rPr lang="en-US" sz="2400" b="0" dirty="0">
                <a:solidFill>
                  <a:schemeClr val="tx1"/>
                </a:solidFill>
                <a:cs typeface="+mn-cs"/>
              </a:rPr>
              <a:t>equilibrium.</a:t>
            </a:r>
            <a:endParaRPr lang="en-US" dirty="0">
              <a:cs typeface="+mn-cs"/>
            </a:endParaRPr>
          </a:p>
        </p:txBody>
      </p:sp>
      <p:sp>
        <p:nvSpPr>
          <p:cNvPr id="394244" name="Rectangle 4"/>
          <p:cNvSpPr>
            <a:spLocks noChangeArrowheads="1"/>
          </p:cNvSpPr>
          <p:nvPr/>
        </p:nvSpPr>
        <p:spPr bwMode="auto">
          <a:xfrm>
            <a:off x="304800" y="2438400"/>
            <a:ext cx="388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dirty="0">
                <a:latin typeface="Arial" charset="0"/>
                <a:ea typeface="ＭＳ Ｐゴシック" charset="0"/>
              </a:rPr>
              <a:t>At $1.50 a bottle:</a:t>
            </a:r>
          </a:p>
          <a:p>
            <a:pPr marL="342900" indent="-342900">
              <a:defRPr/>
            </a:pPr>
            <a:r>
              <a:rPr lang="en-US" b="1" dirty="0">
                <a:latin typeface="Arial" charset="0"/>
                <a:ea typeface="ＭＳ Ｐゴシック" charset="0"/>
              </a:rPr>
              <a:t>1.</a:t>
            </a:r>
            <a:r>
              <a:rPr lang="en-US" dirty="0">
                <a:latin typeface="Arial" charset="0"/>
                <a:ea typeface="ＭＳ Ｐゴシック" charset="0"/>
              </a:rPr>
              <a:t> Quantity supplied is 11 million bottles.</a:t>
            </a:r>
          </a:p>
        </p:txBody>
      </p:sp>
      <p:sp>
        <p:nvSpPr>
          <p:cNvPr id="394245" name="Rectangle 5"/>
          <p:cNvSpPr>
            <a:spLocks noChangeArrowheads="1"/>
          </p:cNvSpPr>
          <p:nvPr/>
        </p:nvSpPr>
        <p:spPr bwMode="auto">
          <a:xfrm>
            <a:off x="228600" y="4572000"/>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3.</a:t>
            </a:r>
            <a:r>
              <a:rPr lang="en-US">
                <a:latin typeface="Arial" charset="0"/>
                <a:ea typeface="ＭＳ Ｐゴシック" charset="0"/>
              </a:rPr>
              <a:t> There is a surplus of 2 million bottles.</a:t>
            </a:r>
            <a:endParaRPr lang="en-US" sz="2800" b="1">
              <a:solidFill>
                <a:srgbClr val="00468F"/>
              </a:solidFill>
              <a:latin typeface="Arial" charset="0"/>
              <a:ea typeface="ＭＳ Ｐゴシック" charset="0"/>
            </a:endParaRPr>
          </a:p>
        </p:txBody>
      </p:sp>
      <p:sp>
        <p:nvSpPr>
          <p:cNvPr id="394246" name="Rectangle 6"/>
          <p:cNvSpPr>
            <a:spLocks noChangeArrowheads="1"/>
          </p:cNvSpPr>
          <p:nvPr/>
        </p:nvSpPr>
        <p:spPr bwMode="auto">
          <a:xfrm>
            <a:off x="165100" y="5410200"/>
            <a:ext cx="43307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4.</a:t>
            </a:r>
            <a:r>
              <a:rPr lang="en-US">
                <a:latin typeface="Arial" charset="0"/>
                <a:ea typeface="ＭＳ Ｐゴシック" charset="0"/>
              </a:rPr>
              <a:t> Price falls until the surplus is eliminated and the market is in equilibrium.                    </a:t>
            </a:r>
            <a:endParaRPr lang="en-US" sz="2800" b="1">
              <a:solidFill>
                <a:srgbClr val="00468F"/>
              </a:solidFill>
              <a:latin typeface="Arial" charset="0"/>
              <a:ea typeface="ＭＳ Ｐゴシック" charset="0"/>
            </a:endParaRPr>
          </a:p>
        </p:txBody>
      </p:sp>
      <p:sp>
        <p:nvSpPr>
          <p:cNvPr id="394253" name="Rectangle 13"/>
          <p:cNvSpPr>
            <a:spLocks noChangeArrowheads="1"/>
          </p:cNvSpPr>
          <p:nvPr/>
        </p:nvSpPr>
        <p:spPr bwMode="auto">
          <a:xfrm>
            <a:off x="228600" y="36576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Quantity demanded is 9 million bottles.</a:t>
            </a:r>
            <a:endParaRPr lang="en-US" sz="2800" b="1">
              <a:solidFill>
                <a:srgbClr val="00468F"/>
              </a:solidFill>
              <a:latin typeface="Arial" charset="0"/>
              <a:ea typeface="ＭＳ Ｐゴシック" charset="0"/>
            </a:endParaRPr>
          </a:p>
        </p:txBody>
      </p:sp>
      <p:pic>
        <p:nvPicPr>
          <p:cNvPr id="113671" name="Picture 15" descr="fig0410b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410b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410b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410b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410b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410b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231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44"/>
                                        </p:tgtEl>
                                        <p:attrNameLst>
                                          <p:attrName>style.visibility</p:attrName>
                                        </p:attrNameLst>
                                      </p:cBhvr>
                                      <p:to>
                                        <p:strVal val="visible"/>
                                      </p:to>
                                    </p:set>
                                    <p:animEffect transition="in" filter="wipe(left)">
                                      <p:cBhvr>
                                        <p:cTn id="7" dur="500"/>
                                        <p:tgtEl>
                                          <p:spTgt spid="39424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4253"/>
                                        </p:tgtEl>
                                        <p:attrNameLst>
                                          <p:attrName>style.visibility</p:attrName>
                                        </p:attrNameLst>
                                      </p:cBhvr>
                                      <p:to>
                                        <p:strVal val="visible"/>
                                      </p:to>
                                    </p:set>
                                    <p:animEffect transition="in" filter="wipe(left)">
                                      <p:cBhvr>
                                        <p:cTn id="16" dur="500"/>
                                        <p:tgtEl>
                                          <p:spTgt spid="39425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4245"/>
                                        </p:tgtEl>
                                        <p:attrNameLst>
                                          <p:attrName>style.visibility</p:attrName>
                                        </p:attrNameLst>
                                      </p:cBhvr>
                                      <p:to>
                                        <p:strVal val="visible"/>
                                      </p:to>
                                    </p:set>
                                    <p:animEffect transition="in" filter="wipe(left)">
                                      <p:cBhvr>
                                        <p:cTn id="25" dur="500"/>
                                        <p:tgtEl>
                                          <p:spTgt spid="394245"/>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94246"/>
                                        </p:tgtEl>
                                        <p:attrNameLst>
                                          <p:attrName>style.visibility</p:attrName>
                                        </p:attrNameLst>
                                      </p:cBhvr>
                                      <p:to>
                                        <p:strVal val="visible"/>
                                      </p:to>
                                    </p:set>
                                    <p:animEffect transition="in" filter="wipe(left)">
                                      <p:cBhvr>
                                        <p:cTn id="34" dur="500"/>
                                        <p:tgtEl>
                                          <p:spTgt spid="394246"/>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1000"/>
                                        <p:tgtEl>
                                          <p:spTgt spid="20"/>
                                        </p:tgtEl>
                                      </p:cBhvr>
                                    </p:animEffect>
                                  </p:childTnLst>
                                </p:cTn>
                              </p:par>
                              <p:par>
                                <p:cTn id="39" presetID="22" presetClass="entr" presetSubtype="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autoUpdateAnimBg="0"/>
      <p:bldP spid="394245" grpId="0" autoUpdateAnimBg="0"/>
      <p:bldP spid="394246" grpId="0" autoUpdateAnimBg="0"/>
      <p:bldP spid="39425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5713" name="Picture 7" descr="fig0410b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410b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410b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10b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10b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10b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933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dirty="0">
                <a:cs typeface="+mj-cs"/>
              </a:rPr>
              <a:t>MARKET EQUILIBRIUM</a:t>
            </a:r>
          </a:p>
        </p:txBody>
      </p:sp>
      <p:sp>
        <p:nvSpPr>
          <p:cNvPr id="62467" name="Rectangle 3"/>
          <p:cNvSpPr>
            <a:spLocks noGrp="1" noChangeArrowheads="1"/>
          </p:cNvSpPr>
          <p:nvPr>
            <p:ph idx="1"/>
          </p:nvPr>
        </p:nvSpPr>
        <p:spPr>
          <a:xfrm>
            <a:off x="304800" y="1524000"/>
            <a:ext cx="3962400" cy="762000"/>
          </a:xfrm>
        </p:spPr>
        <p:txBody>
          <a:bodyPr/>
          <a:lstStyle/>
          <a:p>
            <a:pPr marL="0" indent="0" eaLnBrk="1" hangingPunct="1">
              <a:lnSpc>
                <a:spcPct val="90000"/>
              </a:lnSpc>
              <a:spcBef>
                <a:spcPct val="0"/>
              </a:spcBef>
              <a:buClrTx/>
              <a:buFont typeface="Webdings" pitchFamily="18" charset="2"/>
              <a:buNone/>
              <a:defRPr/>
            </a:pPr>
            <a:r>
              <a:rPr lang="en-US" sz="2400" b="0" dirty="0">
                <a:solidFill>
                  <a:schemeClr val="tx1"/>
                </a:solidFill>
                <a:cs typeface="+mn-cs"/>
              </a:rPr>
              <a:t>Figure 4 achieves </a:t>
            </a:r>
            <a:r>
              <a:rPr lang="en-US" sz="2400" b="0" dirty="0">
                <a:solidFill>
                  <a:schemeClr val="tx1"/>
                </a:solidFill>
              </a:rPr>
              <a:t>market </a:t>
            </a:r>
            <a:r>
              <a:rPr lang="en-US" sz="2400" b="0" dirty="0">
                <a:solidFill>
                  <a:schemeClr val="tx1"/>
                </a:solidFill>
                <a:cs typeface="+mn-cs"/>
              </a:rPr>
              <a:t>equilibrium.</a:t>
            </a:r>
            <a:endParaRPr lang="en-US" sz="2400" dirty="0">
              <a:cs typeface="+mn-cs"/>
            </a:endParaRPr>
          </a:p>
        </p:txBody>
      </p:sp>
      <p:sp>
        <p:nvSpPr>
          <p:cNvPr id="399364" name="Rectangle 4"/>
          <p:cNvSpPr>
            <a:spLocks noChangeArrowheads="1"/>
          </p:cNvSpPr>
          <p:nvPr/>
        </p:nvSpPr>
        <p:spPr bwMode="auto">
          <a:xfrm>
            <a:off x="228600" y="2438400"/>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a:latin typeface="Arial" charset="0"/>
                <a:ea typeface="ＭＳ Ｐゴシック" charset="0"/>
              </a:rPr>
              <a:t>At 75 cents a bottle:</a:t>
            </a:r>
          </a:p>
          <a:p>
            <a:pPr marL="342900" indent="-342900">
              <a:defRPr/>
            </a:pPr>
            <a:r>
              <a:rPr lang="en-US" b="1">
                <a:latin typeface="Arial" charset="0"/>
                <a:ea typeface="ＭＳ Ｐゴシック" charset="0"/>
              </a:rPr>
              <a:t>1.</a:t>
            </a:r>
            <a:r>
              <a:rPr lang="en-US">
                <a:latin typeface="Arial" charset="0"/>
                <a:ea typeface="ＭＳ Ｐゴシック" charset="0"/>
              </a:rPr>
              <a:t> Quantity demanded is 11 million bottles.</a:t>
            </a:r>
          </a:p>
        </p:txBody>
      </p:sp>
      <p:sp>
        <p:nvSpPr>
          <p:cNvPr id="399365" name="Rectangle 5"/>
          <p:cNvSpPr>
            <a:spLocks noChangeArrowheads="1"/>
          </p:cNvSpPr>
          <p:nvPr/>
        </p:nvSpPr>
        <p:spPr bwMode="auto">
          <a:xfrm>
            <a:off x="152400" y="44196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3.</a:t>
            </a:r>
            <a:r>
              <a:rPr lang="en-US">
                <a:latin typeface="Arial" charset="0"/>
                <a:ea typeface="ＭＳ Ｐゴシック" charset="0"/>
              </a:rPr>
              <a:t> There is a shortage of 2 million bottles.</a:t>
            </a:r>
            <a:endParaRPr lang="en-US" sz="2800" b="1">
              <a:solidFill>
                <a:srgbClr val="00468F"/>
              </a:solidFill>
              <a:latin typeface="Arial" charset="0"/>
              <a:ea typeface="ＭＳ Ｐゴシック" charset="0"/>
            </a:endParaRPr>
          </a:p>
        </p:txBody>
      </p:sp>
      <p:sp>
        <p:nvSpPr>
          <p:cNvPr id="399366" name="Rectangle 6"/>
          <p:cNvSpPr>
            <a:spLocks noChangeArrowheads="1"/>
          </p:cNvSpPr>
          <p:nvPr/>
        </p:nvSpPr>
        <p:spPr bwMode="auto">
          <a:xfrm>
            <a:off x="88900" y="5334000"/>
            <a:ext cx="43307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4.</a:t>
            </a:r>
            <a:r>
              <a:rPr lang="en-US">
                <a:latin typeface="Arial" charset="0"/>
                <a:ea typeface="ＭＳ Ｐゴシック" charset="0"/>
              </a:rPr>
              <a:t> Price rises until the shortage is eliminated and the market is in equilibrium.                    </a:t>
            </a:r>
            <a:endParaRPr lang="en-US" sz="2800" b="1">
              <a:solidFill>
                <a:srgbClr val="00468F"/>
              </a:solidFill>
              <a:latin typeface="Arial" charset="0"/>
              <a:ea typeface="ＭＳ Ｐゴシック" charset="0"/>
            </a:endParaRPr>
          </a:p>
        </p:txBody>
      </p:sp>
      <p:sp>
        <p:nvSpPr>
          <p:cNvPr id="399373" name="Rectangle 13"/>
          <p:cNvSpPr>
            <a:spLocks noChangeArrowheads="1"/>
          </p:cNvSpPr>
          <p:nvPr/>
        </p:nvSpPr>
        <p:spPr bwMode="auto">
          <a:xfrm>
            <a:off x="228600" y="3581400"/>
            <a:ext cx="373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Quantity supplied is 9 million bottles.</a:t>
            </a:r>
          </a:p>
        </p:txBody>
      </p:sp>
      <p:pic>
        <p:nvPicPr>
          <p:cNvPr id="117767" name="Picture 15" descr="fig0410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410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410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410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410a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410a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3258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64"/>
                                        </p:tgtEl>
                                        <p:attrNameLst>
                                          <p:attrName>style.visibility</p:attrName>
                                        </p:attrNameLst>
                                      </p:cBhvr>
                                      <p:to>
                                        <p:strVal val="visible"/>
                                      </p:to>
                                    </p:set>
                                    <p:animEffect transition="in" filter="wipe(left)">
                                      <p:cBhvr>
                                        <p:cTn id="7" dur="500"/>
                                        <p:tgtEl>
                                          <p:spTgt spid="39936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9373"/>
                                        </p:tgtEl>
                                        <p:attrNameLst>
                                          <p:attrName>style.visibility</p:attrName>
                                        </p:attrNameLst>
                                      </p:cBhvr>
                                      <p:to>
                                        <p:strVal val="visible"/>
                                      </p:to>
                                    </p:set>
                                    <p:animEffect transition="in" filter="wipe(left)">
                                      <p:cBhvr>
                                        <p:cTn id="16" dur="500"/>
                                        <p:tgtEl>
                                          <p:spTgt spid="39937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9365"/>
                                        </p:tgtEl>
                                        <p:attrNameLst>
                                          <p:attrName>style.visibility</p:attrName>
                                        </p:attrNameLst>
                                      </p:cBhvr>
                                      <p:to>
                                        <p:strVal val="visible"/>
                                      </p:to>
                                    </p:set>
                                    <p:animEffect transition="in" filter="wipe(left)">
                                      <p:cBhvr>
                                        <p:cTn id="25" dur="500"/>
                                        <p:tgtEl>
                                          <p:spTgt spid="399365"/>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99366"/>
                                        </p:tgtEl>
                                        <p:attrNameLst>
                                          <p:attrName>style.visibility</p:attrName>
                                        </p:attrNameLst>
                                      </p:cBhvr>
                                      <p:to>
                                        <p:strVal val="visible"/>
                                      </p:to>
                                    </p:set>
                                    <p:animEffect transition="in" filter="wipe(left)">
                                      <p:cBhvr>
                                        <p:cTn id="34" dur="500"/>
                                        <p:tgtEl>
                                          <p:spTgt spid="399366"/>
                                        </p:tgtEl>
                                      </p:cBhvr>
                                    </p:animEffect>
                                  </p:childTnLst>
                                </p:cTn>
                              </p:par>
                            </p:childTnLst>
                          </p:cTn>
                        </p:par>
                        <p:par>
                          <p:cTn id="35" fill="hold" nodeType="afterGroup">
                            <p:stCondLst>
                              <p:cond delay="500"/>
                            </p:stCondLst>
                            <p:childTnLst>
                              <p:par>
                                <p:cTn id="36" presetID="2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10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autoUpdateAnimBg="0"/>
      <p:bldP spid="399365" grpId="0" autoUpdateAnimBg="0"/>
      <p:bldP spid="399366" grpId="0" autoUpdateAnimBg="0"/>
      <p:bldP spid="39937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9809" name="Picture 7" descr="fig0410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410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410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10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10a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10a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59150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384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a:t>
            </a:fld>
            <a:endParaRPr lang="en-US"/>
          </a:p>
        </p:txBody>
      </p:sp>
      <p:sp>
        <p:nvSpPr>
          <p:cNvPr id="5" name="Dikdörtgen 4"/>
          <p:cNvSpPr/>
          <p:nvPr/>
        </p:nvSpPr>
        <p:spPr>
          <a:xfrm>
            <a:off x="381000" y="782122"/>
            <a:ext cx="8534400" cy="4616648"/>
          </a:xfrm>
          <a:prstGeom prst="rect">
            <a:avLst/>
          </a:prstGeom>
        </p:spPr>
        <p:txBody>
          <a:bodyPr wrap="square">
            <a:spAutoFit/>
          </a:bodyPr>
          <a:lstStyle/>
          <a:p>
            <a:r>
              <a:rPr lang="tr-TR" sz="3200" b="1" dirty="0" err="1">
                <a:solidFill>
                  <a:srgbClr val="960057"/>
                </a:solidFill>
                <a:latin typeface="Palatino-Bold"/>
              </a:rPr>
              <a:t>The</a:t>
            </a:r>
            <a:r>
              <a:rPr lang="tr-TR" sz="3200" b="1" dirty="0">
                <a:solidFill>
                  <a:srgbClr val="960057"/>
                </a:solidFill>
                <a:latin typeface="Palatino-Bold"/>
              </a:rPr>
              <a:t> </a:t>
            </a:r>
            <a:r>
              <a:rPr lang="tr-TR" sz="3200" b="1" dirty="0" err="1">
                <a:solidFill>
                  <a:srgbClr val="960057"/>
                </a:solidFill>
                <a:latin typeface="Palatino-Bold"/>
              </a:rPr>
              <a:t>Demand</a:t>
            </a:r>
            <a:r>
              <a:rPr lang="tr-TR" sz="3200" b="1" dirty="0">
                <a:solidFill>
                  <a:srgbClr val="960057"/>
                </a:solidFill>
                <a:latin typeface="Palatino-Bold"/>
              </a:rPr>
              <a:t> </a:t>
            </a:r>
            <a:r>
              <a:rPr lang="tr-TR" sz="3200" b="1" dirty="0" err="1">
                <a:solidFill>
                  <a:srgbClr val="960057"/>
                </a:solidFill>
                <a:latin typeface="Palatino-Bold"/>
              </a:rPr>
              <a:t>Curve</a:t>
            </a:r>
            <a:endParaRPr lang="tr-TR" sz="3200" b="1" dirty="0">
              <a:solidFill>
                <a:srgbClr val="960057"/>
              </a:solidFill>
              <a:latin typeface="Palatino-Bold"/>
            </a:endParaRPr>
          </a:p>
          <a:p>
            <a:endParaRPr lang="tr-TR" sz="3200" b="1" dirty="0">
              <a:solidFill>
                <a:srgbClr val="960057"/>
              </a:solidFill>
              <a:latin typeface="Palatino-Bold"/>
            </a:endParaRPr>
          </a:p>
          <a:p>
            <a:pPr algn="just"/>
            <a:r>
              <a:rPr lang="en-US" sz="2200" dirty="0">
                <a:solidFill>
                  <a:srgbClr val="000000"/>
                </a:solidFill>
                <a:latin typeface="Palatino-Roman"/>
              </a:rPr>
              <a:t>The </a:t>
            </a:r>
            <a:r>
              <a:rPr lang="en-US" sz="2200" b="1" dirty="0">
                <a:solidFill>
                  <a:srgbClr val="000000"/>
                </a:solidFill>
                <a:latin typeface="Palatino-Bold"/>
              </a:rPr>
              <a:t>demand curve </a:t>
            </a:r>
            <a:r>
              <a:rPr lang="en-US" sz="2200" dirty="0">
                <a:solidFill>
                  <a:srgbClr val="000000"/>
                </a:solidFill>
                <a:latin typeface="Palatino-Roman"/>
              </a:rPr>
              <a:t>shows how much of a good consumers are willing to buy</a:t>
            </a:r>
            <a:r>
              <a:rPr lang="tr-TR" sz="2200" dirty="0">
                <a:solidFill>
                  <a:srgbClr val="000000"/>
                </a:solidFill>
                <a:latin typeface="Palatino-Roman"/>
              </a:rPr>
              <a:t> </a:t>
            </a:r>
            <a:r>
              <a:rPr lang="en-US" sz="2200" dirty="0">
                <a:solidFill>
                  <a:srgbClr val="000000"/>
                </a:solidFill>
                <a:latin typeface="Palatino-Roman"/>
              </a:rPr>
              <a:t>as the price per unit changes. We can write this relationship between quantity</a:t>
            </a:r>
            <a:r>
              <a:rPr lang="tr-TR" sz="2200" dirty="0">
                <a:solidFill>
                  <a:srgbClr val="000000"/>
                </a:solidFill>
                <a:latin typeface="Palatino-Roman"/>
              </a:rPr>
              <a:t> </a:t>
            </a:r>
            <a:r>
              <a:rPr lang="en-US" sz="2200" dirty="0">
                <a:solidFill>
                  <a:srgbClr val="000000"/>
                </a:solidFill>
                <a:latin typeface="Palatino-Roman"/>
              </a:rPr>
              <a:t>demanded and price as an equation:</a:t>
            </a:r>
            <a:endParaRPr lang="tr-TR" sz="2200" dirty="0">
              <a:solidFill>
                <a:srgbClr val="000000"/>
              </a:solidFill>
              <a:latin typeface="Palatino-Roman"/>
            </a:endParaRPr>
          </a:p>
          <a:p>
            <a:endParaRPr lang="en-US" dirty="0">
              <a:solidFill>
                <a:srgbClr val="000000"/>
              </a:solidFill>
              <a:latin typeface="Palatino-Roman"/>
            </a:endParaRPr>
          </a:p>
          <a:p>
            <a:r>
              <a:rPr lang="tr-TR" i="1" dirty="0">
                <a:solidFill>
                  <a:srgbClr val="000000"/>
                </a:solidFill>
                <a:latin typeface="Palatino-Italic"/>
              </a:rPr>
              <a:t>Q</a:t>
            </a:r>
            <a:r>
              <a:rPr lang="tr-TR" sz="800" i="1" dirty="0">
                <a:solidFill>
                  <a:srgbClr val="000000"/>
                </a:solidFill>
                <a:latin typeface="Palatino-Italic"/>
              </a:rPr>
              <a:t>D </a:t>
            </a:r>
            <a:r>
              <a:rPr lang="tr-TR" dirty="0">
                <a:solidFill>
                  <a:srgbClr val="000000"/>
                </a:solidFill>
                <a:latin typeface="PearsonMATH08"/>
              </a:rPr>
              <a:t>= </a:t>
            </a:r>
            <a:r>
              <a:rPr lang="tr-TR" i="1" dirty="0">
                <a:solidFill>
                  <a:srgbClr val="000000"/>
                </a:solidFill>
                <a:latin typeface="Palatino-Italic"/>
              </a:rPr>
              <a:t>Q</a:t>
            </a:r>
            <a:r>
              <a:rPr lang="tr-TR" sz="800" i="1" dirty="0">
                <a:solidFill>
                  <a:srgbClr val="000000"/>
                </a:solidFill>
                <a:latin typeface="Palatino-Italic"/>
              </a:rPr>
              <a:t>D</a:t>
            </a:r>
            <a:r>
              <a:rPr lang="tr-TR" dirty="0">
                <a:solidFill>
                  <a:srgbClr val="000000"/>
                </a:solidFill>
                <a:latin typeface="Palatino-Roman"/>
              </a:rPr>
              <a:t>(</a:t>
            </a:r>
            <a:r>
              <a:rPr lang="tr-TR" i="1" dirty="0">
                <a:solidFill>
                  <a:srgbClr val="000000"/>
                </a:solidFill>
                <a:latin typeface="Palatino-Italic"/>
              </a:rPr>
              <a:t>P</a:t>
            </a:r>
            <a:r>
              <a:rPr lang="tr-TR" dirty="0">
                <a:solidFill>
                  <a:srgbClr val="000000"/>
                </a:solidFill>
                <a:latin typeface="Palatino-Roman"/>
              </a:rPr>
              <a:t>)</a:t>
            </a:r>
          </a:p>
          <a:p>
            <a:endParaRPr lang="tr-TR" dirty="0">
              <a:solidFill>
                <a:srgbClr val="000000"/>
              </a:solidFill>
              <a:latin typeface="Palatino-Roman"/>
            </a:endParaRPr>
          </a:p>
          <a:p>
            <a:pPr algn="just"/>
            <a:r>
              <a:rPr lang="tr-TR" sz="2000" dirty="0">
                <a:solidFill>
                  <a:srgbClr val="000000"/>
                </a:solidFill>
                <a:latin typeface="Palatino-Roman"/>
              </a:rPr>
              <a:t>T</a:t>
            </a:r>
            <a:r>
              <a:rPr lang="en-US" sz="2200" dirty="0">
                <a:solidFill>
                  <a:srgbClr val="000000"/>
                </a:solidFill>
                <a:latin typeface="Palatino-Roman"/>
              </a:rPr>
              <a:t>he demand curve slopes </a:t>
            </a:r>
            <a:r>
              <a:rPr lang="en-US" sz="2200" i="1" dirty="0">
                <a:solidFill>
                  <a:srgbClr val="000000"/>
                </a:solidFill>
                <a:latin typeface="Palatino-Italic"/>
              </a:rPr>
              <a:t>downward</a:t>
            </a:r>
            <a:r>
              <a:rPr lang="en-US" sz="2200" dirty="0">
                <a:solidFill>
                  <a:srgbClr val="000000"/>
                </a:solidFill>
                <a:latin typeface="Palatino-Roman"/>
              </a:rPr>
              <a:t>: Consumers are usually ready to buy</a:t>
            </a:r>
            <a:r>
              <a:rPr lang="tr-TR" sz="2200" dirty="0">
                <a:solidFill>
                  <a:srgbClr val="000000"/>
                </a:solidFill>
                <a:latin typeface="Palatino-Roman"/>
              </a:rPr>
              <a:t> </a:t>
            </a:r>
            <a:r>
              <a:rPr lang="en-US" sz="2200" dirty="0">
                <a:solidFill>
                  <a:srgbClr val="000000"/>
                </a:solidFill>
                <a:latin typeface="Palatino-Roman"/>
              </a:rPr>
              <a:t>more if the price is lower. For example, a lower price may encourage consumers</a:t>
            </a:r>
            <a:r>
              <a:rPr lang="tr-TR" sz="2200" dirty="0">
                <a:solidFill>
                  <a:srgbClr val="000000"/>
                </a:solidFill>
                <a:latin typeface="Palatino-Roman"/>
              </a:rPr>
              <a:t> </a:t>
            </a:r>
            <a:r>
              <a:rPr lang="en-US" sz="2200" dirty="0">
                <a:solidFill>
                  <a:srgbClr val="000000"/>
                </a:solidFill>
                <a:latin typeface="Palatino-Roman"/>
              </a:rPr>
              <a:t>who have already been buying the good to consume larger quantities. Likewise,</a:t>
            </a:r>
            <a:r>
              <a:rPr lang="tr-TR" sz="2200" dirty="0">
                <a:solidFill>
                  <a:srgbClr val="000000"/>
                </a:solidFill>
                <a:latin typeface="Palatino-Roman"/>
              </a:rPr>
              <a:t> </a:t>
            </a:r>
            <a:r>
              <a:rPr lang="en-US" sz="2200" dirty="0">
                <a:solidFill>
                  <a:srgbClr val="000000"/>
                </a:solidFill>
                <a:latin typeface="Palatino-Roman"/>
              </a:rPr>
              <a:t>it may allow other consumers who were previously unable to afford the good to</a:t>
            </a:r>
            <a:r>
              <a:rPr lang="tr-TR" sz="2200" dirty="0">
                <a:solidFill>
                  <a:srgbClr val="000000"/>
                </a:solidFill>
                <a:latin typeface="Palatino-Roman"/>
              </a:rPr>
              <a:t> </a:t>
            </a:r>
            <a:r>
              <a:rPr lang="tr-TR" sz="2200" dirty="0" err="1">
                <a:solidFill>
                  <a:srgbClr val="000000"/>
                </a:solidFill>
                <a:latin typeface="Palatino-Roman"/>
              </a:rPr>
              <a:t>begin</a:t>
            </a:r>
            <a:r>
              <a:rPr lang="tr-TR" sz="2200" dirty="0">
                <a:solidFill>
                  <a:srgbClr val="000000"/>
                </a:solidFill>
                <a:latin typeface="Palatino-Roman"/>
              </a:rPr>
              <a:t> </a:t>
            </a:r>
            <a:r>
              <a:rPr lang="tr-TR" sz="2200" dirty="0" err="1">
                <a:solidFill>
                  <a:srgbClr val="000000"/>
                </a:solidFill>
                <a:latin typeface="Palatino-Roman"/>
              </a:rPr>
              <a:t>buying</a:t>
            </a:r>
            <a:r>
              <a:rPr lang="tr-TR" sz="2200" dirty="0">
                <a:solidFill>
                  <a:srgbClr val="000000"/>
                </a:solidFill>
                <a:latin typeface="Palatino-Roman"/>
              </a:rPr>
              <a:t> it.</a:t>
            </a:r>
            <a:endParaRPr lang="tr-TR" sz="2200" dirty="0"/>
          </a:p>
        </p:txBody>
      </p:sp>
    </p:spTree>
    <p:extLst>
      <p:ext uri="{BB962C8B-B14F-4D97-AF65-F5344CB8AC3E}">
        <p14:creationId xmlns:p14="http://schemas.microsoft.com/office/powerpoint/2010/main" val="46356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30</a:t>
            </a:fld>
            <a:endParaRPr lang="en-US"/>
          </a:p>
        </p:txBody>
      </p:sp>
      <p:sp>
        <p:nvSpPr>
          <p:cNvPr id="4" name="Dikdörtgen 3"/>
          <p:cNvSpPr/>
          <p:nvPr/>
        </p:nvSpPr>
        <p:spPr>
          <a:xfrm>
            <a:off x="304800" y="990600"/>
            <a:ext cx="8686800" cy="4524315"/>
          </a:xfrm>
          <a:prstGeom prst="rect">
            <a:avLst/>
          </a:prstGeom>
        </p:spPr>
        <p:txBody>
          <a:bodyPr wrap="square">
            <a:spAutoFit/>
          </a:bodyPr>
          <a:lstStyle/>
          <a:p>
            <a:pPr algn="just"/>
            <a:r>
              <a:rPr lang="en-US" sz="2400" b="1" dirty="0"/>
              <a:t>DETERMINANTS OF SUPPLY AND DEMAND</a:t>
            </a:r>
            <a:endParaRPr lang="tr-TR" sz="2400" b="1" dirty="0"/>
          </a:p>
          <a:p>
            <a:pPr algn="just"/>
            <a:endParaRPr lang="en-US" sz="2400" dirty="0"/>
          </a:p>
          <a:p>
            <a:pPr algn="just"/>
            <a:r>
              <a:rPr lang="en-US" sz="2400" dirty="0"/>
              <a:t>Supply and demand analysis is useful not only for the normative insight it offers</a:t>
            </a:r>
            <a:r>
              <a:rPr lang="tr-TR" sz="2400" dirty="0"/>
              <a:t> </a:t>
            </a:r>
            <a:r>
              <a:rPr lang="en-US" sz="2400" dirty="0"/>
              <a:t>into questions of public policy but also for a rich variety of descriptive purposes.</a:t>
            </a:r>
            <a:endParaRPr lang="tr-TR" sz="2400" dirty="0"/>
          </a:p>
          <a:p>
            <a:pPr algn="just"/>
            <a:endParaRPr lang="en-US" sz="2400" dirty="0"/>
          </a:p>
          <a:p>
            <a:pPr algn="just"/>
            <a:r>
              <a:rPr lang="en-US" sz="2400" dirty="0"/>
              <a:t>Most important, it predicts how equilibrium prices and quantities will respond to</a:t>
            </a:r>
            <a:r>
              <a:rPr lang="tr-TR" sz="2400" dirty="0"/>
              <a:t> </a:t>
            </a:r>
            <a:r>
              <a:rPr lang="en-US" sz="2400" dirty="0"/>
              <a:t>changes in market forces. Because supply and demand curves intersect to determine</a:t>
            </a:r>
            <a:r>
              <a:rPr lang="tr-TR" sz="2400" dirty="0"/>
              <a:t> </a:t>
            </a:r>
            <a:r>
              <a:rPr lang="en-US" sz="2400" dirty="0"/>
              <a:t>equilibrium prices and quantities, anything that shifts these curves will alter equilibrium</a:t>
            </a:r>
            <a:r>
              <a:rPr lang="tr-TR" sz="2400" dirty="0"/>
              <a:t> </a:t>
            </a:r>
            <a:r>
              <a:rPr lang="en-US" sz="2400" dirty="0"/>
              <a:t>values in a predictable way. </a:t>
            </a:r>
            <a:endParaRPr lang="tr-TR" sz="2400" dirty="0"/>
          </a:p>
          <a:p>
            <a:pPr algn="just"/>
            <a:endParaRPr lang="tr-TR" sz="2400" dirty="0"/>
          </a:p>
        </p:txBody>
      </p:sp>
    </p:spTree>
    <p:extLst>
      <p:ext uri="{BB962C8B-B14F-4D97-AF65-F5344CB8AC3E}">
        <p14:creationId xmlns:p14="http://schemas.microsoft.com/office/powerpoint/2010/main" val="26335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a:t>Factors the Shift the Demand Curve</a:t>
            </a:r>
          </a:p>
        </p:txBody>
      </p:sp>
      <p:sp>
        <p:nvSpPr>
          <p:cNvPr id="3" name="Content Placeholder 2"/>
          <p:cNvSpPr>
            <a:spLocks noGrp="1"/>
          </p:cNvSpPr>
          <p:nvPr>
            <p:ph idx="1"/>
          </p:nvPr>
        </p:nvSpPr>
        <p:spPr>
          <a:xfrm>
            <a:off x="838200" y="1295400"/>
            <a:ext cx="7848600" cy="5181600"/>
          </a:xfrm>
        </p:spPr>
        <p:txBody>
          <a:bodyPr>
            <a:normAutofit/>
          </a:bodyPr>
          <a:lstStyle/>
          <a:p>
            <a:pPr algn="just">
              <a:lnSpc>
                <a:spcPct val="80000"/>
              </a:lnSpc>
            </a:pPr>
            <a:r>
              <a:rPr lang="en-US" sz="2800" dirty="0"/>
              <a:t>Incomes</a:t>
            </a:r>
          </a:p>
          <a:p>
            <a:pPr algn="just">
              <a:lnSpc>
                <a:spcPct val="80000"/>
              </a:lnSpc>
            </a:pPr>
            <a:r>
              <a:rPr lang="en-US" sz="2800" dirty="0"/>
              <a:t>Tastes</a:t>
            </a:r>
            <a:r>
              <a:rPr lang="tr-TR" sz="2800" dirty="0"/>
              <a:t> </a:t>
            </a:r>
          </a:p>
          <a:p>
            <a:pPr algn="just">
              <a:lnSpc>
                <a:spcPct val="80000"/>
              </a:lnSpc>
            </a:pPr>
            <a:r>
              <a:rPr lang="en-US" sz="2800" dirty="0"/>
              <a:t>Price of Substitutes and Complements</a:t>
            </a:r>
            <a:endParaRPr lang="tr-TR" sz="2800" dirty="0"/>
          </a:p>
          <a:p>
            <a:pPr algn="just">
              <a:lnSpc>
                <a:spcPct val="80000"/>
              </a:lnSpc>
            </a:pPr>
            <a:r>
              <a:rPr lang="en-US" sz="2800" dirty="0"/>
              <a:t>Expectations</a:t>
            </a:r>
            <a:endParaRPr lang="tr-TR" sz="2800" dirty="0"/>
          </a:p>
          <a:p>
            <a:pPr algn="just">
              <a:lnSpc>
                <a:spcPct val="80000"/>
              </a:lnSpc>
            </a:pPr>
            <a:r>
              <a:rPr lang="en-US" sz="2800" dirty="0"/>
              <a:t>Population</a:t>
            </a:r>
          </a:p>
          <a:p>
            <a:pPr algn="just">
              <a:lnSpc>
                <a:spcPct val="80000"/>
              </a:lnSpc>
            </a:pPr>
            <a:endParaRPr lang="en-US" sz="2800" dirty="0"/>
          </a:p>
          <a:p>
            <a:pPr algn="just">
              <a:lnSpc>
                <a:spcPct val="80000"/>
              </a:lnSpc>
            </a:pPr>
            <a:endParaRPr lang="en-US" sz="2800" dirty="0"/>
          </a:p>
          <a:p>
            <a:pPr algn="just">
              <a:lnSpc>
                <a:spcPct val="80000"/>
              </a:lnSpc>
            </a:pPr>
            <a:endParaRPr lang="tr-TR" sz="28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31</a:t>
            </a:fld>
            <a:endParaRPr lang="en-US"/>
          </a:p>
        </p:txBody>
      </p:sp>
    </p:spTree>
    <p:extLst>
      <p:ext uri="{BB962C8B-B14F-4D97-AF65-F5344CB8AC3E}">
        <p14:creationId xmlns:p14="http://schemas.microsoft.com/office/powerpoint/2010/main" val="618003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a:t>Factors the Shift the Demand Curve</a:t>
            </a:r>
          </a:p>
        </p:txBody>
      </p:sp>
      <p:sp>
        <p:nvSpPr>
          <p:cNvPr id="3" name="Content Placeholder 2"/>
          <p:cNvSpPr>
            <a:spLocks noGrp="1"/>
          </p:cNvSpPr>
          <p:nvPr>
            <p:ph idx="1"/>
          </p:nvPr>
        </p:nvSpPr>
        <p:spPr>
          <a:xfrm>
            <a:off x="838200" y="1295400"/>
            <a:ext cx="7848600" cy="5181600"/>
          </a:xfrm>
        </p:spPr>
        <p:txBody>
          <a:bodyPr>
            <a:normAutofit/>
          </a:bodyPr>
          <a:lstStyle/>
          <a:p>
            <a:pPr algn="just">
              <a:lnSpc>
                <a:spcPct val="80000"/>
              </a:lnSpc>
            </a:pPr>
            <a:r>
              <a:rPr lang="en-US" sz="2800" dirty="0"/>
              <a:t>Incomes</a:t>
            </a:r>
          </a:p>
          <a:p>
            <a:pPr lvl="1" algn="just">
              <a:lnSpc>
                <a:spcPct val="80000"/>
              </a:lnSpc>
            </a:pPr>
            <a:r>
              <a:rPr lang="en-US" sz="2400" b="1" dirty="0"/>
              <a:t>Normal goods</a:t>
            </a:r>
            <a:r>
              <a:rPr lang="en-US" sz="2400" dirty="0"/>
              <a:t>: the quantity demanded at any price rises with income. </a:t>
            </a:r>
          </a:p>
          <a:p>
            <a:pPr lvl="1" algn="just">
              <a:lnSpc>
                <a:spcPct val="80000"/>
              </a:lnSpc>
            </a:pPr>
            <a:r>
              <a:rPr lang="en-US" sz="2400" b="1" dirty="0"/>
              <a:t>Inferior goods</a:t>
            </a:r>
            <a:r>
              <a:rPr lang="en-US" sz="2400" dirty="0"/>
              <a:t>: the quantity demanded at any price falls with income.</a:t>
            </a:r>
          </a:p>
          <a:p>
            <a:pPr algn="just">
              <a:lnSpc>
                <a:spcPct val="80000"/>
              </a:lnSpc>
            </a:pPr>
            <a:r>
              <a:rPr lang="en-US" sz="2800" dirty="0"/>
              <a:t>Tastes</a:t>
            </a:r>
            <a:r>
              <a:rPr lang="tr-TR" sz="2800" dirty="0"/>
              <a:t> </a:t>
            </a:r>
          </a:p>
          <a:p>
            <a:pPr marL="0" indent="0" algn="just">
              <a:lnSpc>
                <a:spcPct val="80000"/>
              </a:lnSpc>
              <a:buNone/>
            </a:pPr>
            <a:r>
              <a:rPr lang="en-US" sz="2800" dirty="0"/>
              <a:t>Tastes vary across people and over time. In Western societies, culture instills a taste</a:t>
            </a:r>
            <a:r>
              <a:rPr lang="tr-TR" sz="2800" dirty="0"/>
              <a:t> </a:t>
            </a:r>
            <a:r>
              <a:rPr lang="en-US" sz="2800" dirty="0"/>
              <a:t>for sitting on padded furniture, whereas in many Eastern</a:t>
            </a:r>
            <a:r>
              <a:rPr lang="tr-TR" sz="2800" dirty="0"/>
              <a:t> </a:t>
            </a:r>
            <a:r>
              <a:rPr lang="en-US" sz="2800" dirty="0"/>
              <a:t>societies, people are conditioned</a:t>
            </a:r>
            <a:r>
              <a:rPr lang="tr-TR" sz="2800" dirty="0"/>
              <a:t> </a:t>
            </a:r>
            <a:r>
              <a:rPr lang="en-US" sz="2800" dirty="0"/>
              <a:t>to favor sitting cross-legged on the floor. The demand for armchairs thus tends</a:t>
            </a:r>
            <a:r>
              <a:rPr lang="tr-TR" sz="2800" dirty="0"/>
              <a:t> </a:t>
            </a:r>
            <a:r>
              <a:rPr lang="en-US" sz="2800" dirty="0"/>
              <a:t>to be larger in the West than in the East. </a:t>
            </a: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32</a:t>
            </a:fld>
            <a:endParaRPr lang="en-US"/>
          </a:p>
        </p:txBody>
      </p:sp>
    </p:spTree>
    <p:extLst>
      <p:ext uri="{BB962C8B-B14F-4D97-AF65-F5344CB8AC3E}">
        <p14:creationId xmlns:p14="http://schemas.microsoft.com/office/powerpoint/2010/main" val="420947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33</a:t>
            </a:fld>
            <a:endParaRPr lang="en-US"/>
          </a:p>
        </p:txBody>
      </p:sp>
      <p:sp>
        <p:nvSpPr>
          <p:cNvPr id="4" name="Dikdörtgen 3"/>
          <p:cNvSpPr/>
          <p:nvPr/>
        </p:nvSpPr>
        <p:spPr>
          <a:xfrm>
            <a:off x="228600" y="457201"/>
            <a:ext cx="8248973" cy="5601533"/>
          </a:xfrm>
          <a:prstGeom prst="rect">
            <a:avLst/>
          </a:prstGeom>
        </p:spPr>
        <p:txBody>
          <a:bodyPr wrap="square">
            <a:spAutoFit/>
          </a:bodyPr>
          <a:lstStyle/>
          <a:p>
            <a:pPr marL="342900" indent="-342900" algn="just">
              <a:buFont typeface="Arial" charset="0"/>
              <a:buChar char="•"/>
            </a:pPr>
            <a:r>
              <a:rPr lang="en-US" sz="2400" dirty="0"/>
              <a:t>Price of Substitutes and Complements</a:t>
            </a:r>
            <a:endParaRPr lang="tr-TR" sz="2400" dirty="0"/>
          </a:p>
          <a:p>
            <a:pPr algn="just"/>
            <a:endParaRPr lang="tr-TR" sz="2400" dirty="0"/>
          </a:p>
          <a:p>
            <a:pPr algn="just"/>
            <a:r>
              <a:rPr lang="en-US" sz="2400" b="1" dirty="0"/>
              <a:t>Complements -</a:t>
            </a:r>
            <a:r>
              <a:rPr lang="en-US" sz="2400" dirty="0"/>
              <a:t> an increase in the price of one good decreases demand for the other good. </a:t>
            </a:r>
          </a:p>
          <a:p>
            <a:pPr algn="just"/>
            <a:r>
              <a:rPr lang="en-US" sz="2400" b="1" dirty="0"/>
              <a:t>Substitutes </a:t>
            </a:r>
            <a:r>
              <a:rPr lang="en-US" sz="2400" dirty="0"/>
              <a:t>- an increase in the price of one will tend to increase the demand for the other. </a:t>
            </a:r>
            <a:endParaRPr lang="tr-TR" sz="2400" dirty="0"/>
          </a:p>
          <a:p>
            <a:pPr algn="just"/>
            <a:endParaRPr lang="tr-TR" sz="2400" dirty="0"/>
          </a:p>
          <a:p>
            <a:r>
              <a:rPr lang="tr-TR" b="1" dirty="0" err="1">
                <a:latin typeface="+mj-lt"/>
              </a:rPr>
              <a:t>Complementary</a:t>
            </a:r>
            <a:r>
              <a:rPr lang="tr-TR" b="1" dirty="0">
                <a:latin typeface="+mj-lt"/>
              </a:rPr>
              <a:t> </a:t>
            </a:r>
            <a:r>
              <a:rPr lang="tr-TR" b="1" dirty="0" err="1">
                <a:latin typeface="+mj-lt"/>
              </a:rPr>
              <a:t>Goods</a:t>
            </a:r>
            <a:r>
              <a:rPr lang="tr-TR" b="1" dirty="0">
                <a:latin typeface="+mj-lt"/>
              </a:rPr>
              <a:t> </a:t>
            </a:r>
            <a:r>
              <a:rPr lang="tr-TR" b="1" dirty="0" err="1">
                <a:latin typeface="+mj-lt"/>
              </a:rPr>
              <a:t>Examples</a:t>
            </a:r>
            <a:r>
              <a:rPr lang="tr-TR" b="1" dirty="0">
                <a:latin typeface="+mj-lt"/>
              </a:rPr>
              <a:t>:              </a:t>
            </a:r>
            <a:r>
              <a:rPr lang="tr-TR" b="1" dirty="0" err="1">
                <a:latin typeface="+mj-lt"/>
              </a:rPr>
              <a:t>Substitute</a:t>
            </a:r>
            <a:r>
              <a:rPr lang="tr-TR" b="1" dirty="0">
                <a:latin typeface="+mj-lt"/>
              </a:rPr>
              <a:t> </a:t>
            </a:r>
            <a:r>
              <a:rPr lang="tr-TR" b="1" dirty="0" err="1">
                <a:latin typeface="+mj-lt"/>
              </a:rPr>
              <a:t>Goods</a:t>
            </a:r>
            <a:r>
              <a:rPr lang="tr-TR" b="1" dirty="0">
                <a:latin typeface="+mj-lt"/>
              </a:rPr>
              <a:t> </a:t>
            </a:r>
            <a:r>
              <a:rPr lang="tr-TR" b="1" dirty="0" err="1">
                <a:latin typeface="+mj-lt"/>
              </a:rPr>
              <a:t>Examples</a:t>
            </a:r>
            <a:r>
              <a:rPr lang="tr-TR" b="1" dirty="0">
                <a:latin typeface="+mj-lt"/>
              </a:rPr>
              <a:t>:</a:t>
            </a:r>
          </a:p>
          <a:p>
            <a:pPr fontAlgn="base">
              <a:buFont typeface="+mj-lt"/>
              <a:buAutoNum type="arabicPeriod"/>
            </a:pPr>
            <a:r>
              <a:rPr lang="tr-TR" dirty="0">
                <a:solidFill>
                  <a:srgbClr val="3A3A3A"/>
                </a:solidFill>
                <a:latin typeface="+mj-lt"/>
              </a:rPr>
              <a:t>T</a:t>
            </a:r>
            <a:r>
              <a:rPr lang="en-US" dirty="0" err="1">
                <a:solidFill>
                  <a:srgbClr val="3A3A3A"/>
                </a:solidFill>
                <a:latin typeface="+mj-lt"/>
              </a:rPr>
              <a:t>ennis</a:t>
            </a:r>
            <a:r>
              <a:rPr lang="en-US" dirty="0">
                <a:solidFill>
                  <a:srgbClr val="3A3A3A"/>
                </a:solidFill>
                <a:latin typeface="+mj-lt"/>
              </a:rPr>
              <a:t> Balls and Tennis Racket</a:t>
            </a:r>
            <a:r>
              <a:rPr lang="tr-TR" dirty="0">
                <a:solidFill>
                  <a:srgbClr val="3A3A3A"/>
                </a:solidFill>
                <a:latin typeface="+mj-lt"/>
              </a:rPr>
              <a:t>                 1. </a:t>
            </a:r>
            <a:r>
              <a:rPr lang="en-US" dirty="0">
                <a:solidFill>
                  <a:srgbClr val="3A3A3A"/>
                </a:solidFill>
                <a:latin typeface="+mj-lt"/>
              </a:rPr>
              <a:t>McDonald’s — KFC and Burger King.</a:t>
            </a:r>
          </a:p>
          <a:p>
            <a:pPr fontAlgn="base">
              <a:buFont typeface="+mj-lt"/>
              <a:buAutoNum type="arabicPeriod"/>
            </a:pPr>
            <a:r>
              <a:rPr lang="en-US" dirty="0">
                <a:solidFill>
                  <a:srgbClr val="3A3A3A"/>
                </a:solidFill>
                <a:latin typeface="+mj-lt"/>
              </a:rPr>
              <a:t>Mobile Phones and </a:t>
            </a:r>
            <a:r>
              <a:rPr lang="en-US" dirty="0" err="1">
                <a:solidFill>
                  <a:srgbClr val="3A3A3A"/>
                </a:solidFill>
                <a:latin typeface="+mj-lt"/>
              </a:rPr>
              <a:t>Sim</a:t>
            </a:r>
            <a:r>
              <a:rPr lang="en-US" dirty="0">
                <a:solidFill>
                  <a:srgbClr val="3A3A3A"/>
                </a:solidFill>
                <a:latin typeface="+mj-lt"/>
              </a:rPr>
              <a:t> Cards</a:t>
            </a:r>
            <a:r>
              <a:rPr lang="tr-TR" dirty="0">
                <a:solidFill>
                  <a:srgbClr val="3A3A3A"/>
                </a:solidFill>
                <a:latin typeface="+mj-lt"/>
              </a:rPr>
              <a:t>                  2. </a:t>
            </a:r>
            <a:r>
              <a:rPr lang="tr-TR" dirty="0" err="1">
                <a:solidFill>
                  <a:srgbClr val="3A3A3A"/>
                </a:solidFill>
                <a:latin typeface="+mj-lt"/>
              </a:rPr>
              <a:t>Coke</a:t>
            </a:r>
            <a:r>
              <a:rPr lang="tr-TR" dirty="0">
                <a:solidFill>
                  <a:srgbClr val="3A3A3A"/>
                </a:solidFill>
                <a:latin typeface="+mj-lt"/>
              </a:rPr>
              <a:t> — </a:t>
            </a:r>
            <a:r>
              <a:rPr lang="tr-TR" dirty="0" err="1">
                <a:solidFill>
                  <a:srgbClr val="3A3A3A"/>
                </a:solidFill>
                <a:latin typeface="+mj-lt"/>
              </a:rPr>
              <a:t>Pepsi</a:t>
            </a:r>
            <a:r>
              <a:rPr lang="tr-TR" dirty="0">
                <a:solidFill>
                  <a:srgbClr val="3A3A3A"/>
                </a:solidFill>
                <a:latin typeface="+mj-lt"/>
              </a:rPr>
              <a:t>.</a:t>
            </a:r>
            <a:endParaRPr lang="en-US" dirty="0">
              <a:solidFill>
                <a:srgbClr val="3A3A3A"/>
              </a:solidFill>
              <a:latin typeface="+mj-lt"/>
            </a:endParaRPr>
          </a:p>
          <a:p>
            <a:pPr fontAlgn="base">
              <a:buFont typeface="+mj-lt"/>
              <a:buAutoNum type="arabicPeriod"/>
            </a:pPr>
            <a:r>
              <a:rPr lang="en-US" dirty="0">
                <a:solidFill>
                  <a:srgbClr val="3A3A3A"/>
                </a:solidFill>
                <a:latin typeface="+mj-lt"/>
              </a:rPr>
              <a:t>Petrol and Cars</a:t>
            </a:r>
            <a:r>
              <a:rPr lang="tr-TR" dirty="0">
                <a:solidFill>
                  <a:srgbClr val="3A3A3A"/>
                </a:solidFill>
                <a:latin typeface="+mj-lt"/>
              </a:rPr>
              <a:t>                                            3. </a:t>
            </a:r>
            <a:r>
              <a:rPr lang="tr-TR" dirty="0" err="1">
                <a:solidFill>
                  <a:srgbClr val="3A3A3A"/>
                </a:solidFill>
                <a:latin typeface="+mj-lt"/>
              </a:rPr>
              <a:t>iPhone</a:t>
            </a:r>
            <a:r>
              <a:rPr lang="tr-TR" dirty="0">
                <a:solidFill>
                  <a:srgbClr val="3A3A3A"/>
                </a:solidFill>
                <a:latin typeface="+mj-lt"/>
              </a:rPr>
              <a:t> — </a:t>
            </a:r>
            <a:r>
              <a:rPr lang="tr-TR" dirty="0" err="1">
                <a:solidFill>
                  <a:srgbClr val="3A3A3A"/>
                </a:solidFill>
                <a:latin typeface="+mj-lt"/>
              </a:rPr>
              <a:t>Samsung</a:t>
            </a:r>
            <a:r>
              <a:rPr lang="tr-TR" dirty="0">
                <a:solidFill>
                  <a:srgbClr val="3A3A3A"/>
                </a:solidFill>
                <a:latin typeface="+mj-lt"/>
              </a:rPr>
              <a:t> </a:t>
            </a:r>
            <a:r>
              <a:rPr lang="tr-TR" dirty="0" err="1">
                <a:solidFill>
                  <a:srgbClr val="3A3A3A"/>
                </a:solidFill>
                <a:latin typeface="+mj-lt"/>
              </a:rPr>
              <a:t>Galaxy</a:t>
            </a:r>
            <a:r>
              <a:rPr lang="tr-TR" dirty="0">
                <a:solidFill>
                  <a:srgbClr val="3A3A3A"/>
                </a:solidFill>
                <a:latin typeface="+mj-lt"/>
              </a:rPr>
              <a:t>.</a:t>
            </a:r>
            <a:endParaRPr lang="en-US" dirty="0">
              <a:solidFill>
                <a:srgbClr val="3A3A3A"/>
              </a:solidFill>
              <a:latin typeface="+mj-lt"/>
            </a:endParaRPr>
          </a:p>
          <a:p>
            <a:pPr fontAlgn="base">
              <a:buFont typeface="+mj-lt"/>
              <a:buAutoNum type="arabicPeriod"/>
            </a:pPr>
            <a:r>
              <a:rPr lang="en-US" dirty="0">
                <a:solidFill>
                  <a:srgbClr val="3A3A3A"/>
                </a:solidFill>
                <a:latin typeface="+mj-lt"/>
              </a:rPr>
              <a:t>PlayStation and Games</a:t>
            </a:r>
            <a:r>
              <a:rPr lang="tr-TR" dirty="0">
                <a:solidFill>
                  <a:srgbClr val="3A3A3A"/>
                </a:solidFill>
                <a:latin typeface="+mj-lt"/>
              </a:rPr>
              <a:t>                              4. Pizza Hut — </a:t>
            </a:r>
            <a:r>
              <a:rPr lang="tr-TR" dirty="0" err="1">
                <a:solidFill>
                  <a:srgbClr val="3A3A3A"/>
                </a:solidFill>
                <a:latin typeface="+mj-lt"/>
              </a:rPr>
              <a:t>Domino’s</a:t>
            </a:r>
            <a:endParaRPr lang="en-US" dirty="0">
              <a:solidFill>
                <a:srgbClr val="3A3A3A"/>
              </a:solidFill>
              <a:latin typeface="+mj-lt"/>
            </a:endParaRPr>
          </a:p>
          <a:p>
            <a:pPr fontAlgn="base">
              <a:buFont typeface="+mj-lt"/>
              <a:buAutoNum type="arabicPeriod"/>
            </a:pPr>
            <a:r>
              <a:rPr lang="en-US" dirty="0">
                <a:solidFill>
                  <a:srgbClr val="3A3A3A"/>
                </a:solidFill>
                <a:latin typeface="+mj-lt"/>
              </a:rPr>
              <a:t>Movies and Popcorn</a:t>
            </a:r>
            <a:r>
              <a:rPr lang="tr-TR" dirty="0">
                <a:solidFill>
                  <a:srgbClr val="3A3A3A"/>
                </a:solidFill>
                <a:latin typeface="+mj-lt"/>
              </a:rPr>
              <a:t>                                   5. </a:t>
            </a:r>
            <a:r>
              <a:rPr lang="tr-TR" dirty="0" err="1">
                <a:solidFill>
                  <a:srgbClr val="3A3A3A"/>
                </a:solidFill>
                <a:latin typeface="+mj-lt"/>
              </a:rPr>
              <a:t>Playstation</a:t>
            </a:r>
            <a:r>
              <a:rPr lang="tr-TR" dirty="0">
                <a:solidFill>
                  <a:srgbClr val="3A3A3A"/>
                </a:solidFill>
                <a:latin typeface="+mj-lt"/>
              </a:rPr>
              <a:t> — Xbox.</a:t>
            </a:r>
            <a:endParaRPr lang="en-US" dirty="0">
              <a:solidFill>
                <a:srgbClr val="3A3A3A"/>
              </a:solidFill>
              <a:latin typeface="+mj-lt"/>
            </a:endParaRPr>
          </a:p>
          <a:p>
            <a:pPr fontAlgn="base">
              <a:buFont typeface="+mj-lt"/>
              <a:buAutoNum type="arabicPeriod"/>
            </a:pPr>
            <a:r>
              <a:rPr lang="en-US" dirty="0">
                <a:solidFill>
                  <a:srgbClr val="3A3A3A"/>
                </a:solidFill>
                <a:latin typeface="+mj-lt"/>
              </a:rPr>
              <a:t>Pencils and Notebooks</a:t>
            </a:r>
            <a:r>
              <a:rPr lang="tr-TR" dirty="0">
                <a:solidFill>
                  <a:srgbClr val="3A3A3A"/>
                </a:solidFill>
                <a:latin typeface="+mj-lt"/>
              </a:rPr>
              <a:t>                               6. </a:t>
            </a:r>
            <a:r>
              <a:rPr lang="tr-TR" dirty="0" err="1">
                <a:solidFill>
                  <a:srgbClr val="3A3A3A"/>
                </a:solidFill>
                <a:latin typeface="+mj-lt"/>
              </a:rPr>
              <a:t>Butter</a:t>
            </a:r>
            <a:r>
              <a:rPr lang="tr-TR" dirty="0">
                <a:solidFill>
                  <a:srgbClr val="3A3A3A"/>
                </a:solidFill>
                <a:latin typeface="+mj-lt"/>
              </a:rPr>
              <a:t> — margarine.</a:t>
            </a:r>
            <a:endParaRPr lang="en-US" dirty="0">
              <a:solidFill>
                <a:srgbClr val="3A3A3A"/>
              </a:solidFill>
              <a:latin typeface="+mj-lt"/>
            </a:endParaRPr>
          </a:p>
          <a:p>
            <a:pPr algn="just"/>
            <a:endParaRPr lang="tr-TR" sz="2000" dirty="0"/>
          </a:p>
          <a:p>
            <a:pPr algn="just"/>
            <a:endParaRPr lang="tr-TR" sz="2000" dirty="0"/>
          </a:p>
          <a:p>
            <a:pPr algn="just"/>
            <a:endParaRPr lang="tr-TR" sz="2400" dirty="0"/>
          </a:p>
        </p:txBody>
      </p:sp>
    </p:spTree>
    <p:extLst>
      <p:ext uri="{BB962C8B-B14F-4D97-AF65-F5344CB8AC3E}">
        <p14:creationId xmlns:p14="http://schemas.microsoft.com/office/powerpoint/2010/main" val="56642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endParaRPr lang="en-US" dirty="0"/>
          </a:p>
        </p:txBody>
      </p:sp>
      <p:sp>
        <p:nvSpPr>
          <p:cNvPr id="3" name="Slayt Numarası Yer Tutucusu 2"/>
          <p:cNvSpPr>
            <a:spLocks noGrp="1"/>
          </p:cNvSpPr>
          <p:nvPr>
            <p:ph type="sldNum" sz="quarter" idx="12"/>
          </p:nvPr>
        </p:nvSpPr>
        <p:spPr/>
        <p:txBody>
          <a:bodyPr/>
          <a:lstStyle/>
          <a:p>
            <a:fld id="{277EE247-7E3D-4F38-A267-86CBA1DF41EF}" type="slidenum">
              <a:rPr lang="en-US" smtClean="0"/>
              <a:t>34</a:t>
            </a:fld>
            <a:endParaRPr lang="en-US"/>
          </a:p>
        </p:txBody>
      </p:sp>
      <p:sp>
        <p:nvSpPr>
          <p:cNvPr id="4" name="Dikdörtgen 3"/>
          <p:cNvSpPr/>
          <p:nvPr/>
        </p:nvSpPr>
        <p:spPr>
          <a:xfrm>
            <a:off x="533400" y="428179"/>
            <a:ext cx="8077200" cy="4524315"/>
          </a:xfrm>
          <a:prstGeom prst="rect">
            <a:avLst/>
          </a:prstGeom>
        </p:spPr>
        <p:txBody>
          <a:bodyPr wrap="square">
            <a:spAutoFit/>
          </a:bodyPr>
          <a:lstStyle/>
          <a:p>
            <a:pPr marL="342900" lvl="0" indent="-342900" algn="just">
              <a:buFont typeface="Arial" charset="0"/>
              <a:buChar char="•"/>
            </a:pPr>
            <a:r>
              <a:rPr lang="en-US" sz="2400" dirty="0">
                <a:solidFill>
                  <a:prstClr val="black"/>
                </a:solidFill>
              </a:rPr>
              <a:t>Expectations</a:t>
            </a:r>
            <a:endParaRPr lang="tr-TR" sz="2400" dirty="0">
              <a:solidFill>
                <a:prstClr val="black"/>
              </a:solidFill>
            </a:endParaRPr>
          </a:p>
          <a:p>
            <a:pPr lvl="0" algn="just"/>
            <a:endParaRPr lang="en-US" sz="2400" dirty="0">
              <a:solidFill>
                <a:prstClr val="black"/>
              </a:solidFill>
            </a:endParaRPr>
          </a:p>
          <a:p>
            <a:pPr lvl="0" algn="just"/>
            <a:r>
              <a:rPr lang="en-US" sz="2400" dirty="0">
                <a:solidFill>
                  <a:prstClr val="black"/>
                </a:solidFill>
              </a:rPr>
              <a:t>Expectations about </a:t>
            </a:r>
            <a:r>
              <a:rPr lang="en-US" sz="2400" b="1" dirty="0">
                <a:solidFill>
                  <a:prstClr val="black"/>
                </a:solidFill>
              </a:rPr>
              <a:t>future income and price levels </a:t>
            </a:r>
            <a:r>
              <a:rPr lang="en-US" sz="2400" dirty="0">
                <a:solidFill>
                  <a:prstClr val="black"/>
                </a:solidFill>
              </a:rPr>
              <a:t>also affect </a:t>
            </a:r>
            <a:r>
              <a:rPr lang="en-US" sz="2400" b="1" dirty="0">
                <a:solidFill>
                  <a:prstClr val="black"/>
                </a:solidFill>
              </a:rPr>
              <a:t>current purchase decisions</a:t>
            </a:r>
            <a:r>
              <a:rPr lang="en-US" sz="2400" dirty="0">
                <a:solidFill>
                  <a:prstClr val="black"/>
                </a:solidFill>
              </a:rPr>
              <a:t>.</a:t>
            </a:r>
            <a:r>
              <a:rPr lang="tr-TR" sz="2400" dirty="0">
                <a:solidFill>
                  <a:prstClr val="black"/>
                </a:solidFill>
              </a:rPr>
              <a:t> </a:t>
            </a:r>
          </a:p>
          <a:p>
            <a:pPr lvl="0" algn="just"/>
            <a:endParaRPr lang="tr-TR" sz="2400" dirty="0">
              <a:solidFill>
                <a:prstClr val="black"/>
              </a:solidFill>
            </a:endParaRPr>
          </a:p>
          <a:p>
            <a:pPr lvl="0" algn="just"/>
            <a:r>
              <a:rPr lang="en-US" sz="2400" dirty="0">
                <a:solidFill>
                  <a:prstClr val="black"/>
                </a:solidFill>
              </a:rPr>
              <a:t>For example, someone who expects higher future income is likely to spend</a:t>
            </a:r>
            <a:r>
              <a:rPr lang="tr-TR" sz="2400" dirty="0">
                <a:solidFill>
                  <a:prstClr val="black"/>
                </a:solidFill>
              </a:rPr>
              <a:t> </a:t>
            </a:r>
            <a:r>
              <a:rPr lang="en-US" sz="2400" dirty="0">
                <a:solidFill>
                  <a:prstClr val="black"/>
                </a:solidFill>
              </a:rPr>
              <a:t>more today than an otherwise identical person who expects lower future income.</a:t>
            </a:r>
            <a:r>
              <a:rPr lang="tr-TR" sz="2400" dirty="0">
                <a:solidFill>
                  <a:prstClr val="black"/>
                </a:solidFill>
              </a:rPr>
              <a:t> </a:t>
            </a:r>
            <a:r>
              <a:rPr lang="en-US" sz="2400" dirty="0">
                <a:solidFill>
                  <a:prstClr val="black"/>
                </a:solidFill>
              </a:rPr>
              <a:t>(After all, with higher expected future income, the need to save diminishes.) </a:t>
            </a:r>
            <a:endParaRPr lang="tr-TR" sz="2400" dirty="0">
              <a:solidFill>
                <a:prstClr val="black"/>
              </a:solidFill>
            </a:endParaRPr>
          </a:p>
          <a:p>
            <a:pPr lvl="0" algn="just"/>
            <a:endParaRPr lang="tr-TR" sz="2400" dirty="0">
              <a:solidFill>
                <a:prstClr val="black"/>
              </a:solidFill>
            </a:endParaRPr>
          </a:p>
          <a:p>
            <a:pPr lvl="0" algn="just"/>
            <a:r>
              <a:rPr lang="en-US" sz="2400" dirty="0">
                <a:solidFill>
                  <a:prstClr val="black"/>
                </a:solidFill>
              </a:rPr>
              <a:t>Similarly,</a:t>
            </a:r>
            <a:r>
              <a:rPr lang="tr-TR" sz="2400" dirty="0">
                <a:solidFill>
                  <a:prstClr val="black"/>
                </a:solidFill>
              </a:rPr>
              <a:t> </a:t>
            </a:r>
            <a:r>
              <a:rPr lang="en-US" sz="2400" dirty="0">
                <a:solidFill>
                  <a:prstClr val="black"/>
                </a:solidFill>
              </a:rPr>
              <a:t>people will often accelerate their current purchases of goods whose prices are</a:t>
            </a:r>
            <a:r>
              <a:rPr lang="tr-TR" sz="2400" dirty="0">
                <a:solidFill>
                  <a:prstClr val="black"/>
                </a:solidFill>
              </a:rPr>
              <a:t> </a:t>
            </a:r>
            <a:r>
              <a:rPr lang="en-US" sz="2400" dirty="0">
                <a:solidFill>
                  <a:prstClr val="black"/>
                </a:solidFill>
              </a:rPr>
              <a:t>expected to rise in the months to come.</a:t>
            </a:r>
          </a:p>
        </p:txBody>
      </p:sp>
    </p:spTree>
    <p:extLst>
      <p:ext uri="{BB962C8B-B14F-4D97-AF65-F5344CB8AC3E}">
        <p14:creationId xmlns:p14="http://schemas.microsoft.com/office/powerpoint/2010/main" val="303435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35</a:t>
            </a:fld>
            <a:endParaRPr lang="en-US"/>
          </a:p>
        </p:txBody>
      </p:sp>
      <p:sp>
        <p:nvSpPr>
          <p:cNvPr id="4" name="Dikdörtgen 3"/>
          <p:cNvSpPr/>
          <p:nvPr/>
        </p:nvSpPr>
        <p:spPr>
          <a:xfrm>
            <a:off x="609600" y="609600"/>
            <a:ext cx="8229600" cy="2677656"/>
          </a:xfrm>
          <a:prstGeom prst="rect">
            <a:avLst/>
          </a:prstGeom>
        </p:spPr>
        <p:txBody>
          <a:bodyPr wrap="square">
            <a:spAutoFit/>
          </a:bodyPr>
          <a:lstStyle/>
          <a:p>
            <a:pPr marL="342900" indent="-342900" algn="just">
              <a:buFont typeface="Arial" charset="0"/>
              <a:buChar char="•"/>
            </a:pPr>
            <a:r>
              <a:rPr lang="en-US" sz="2400" dirty="0"/>
              <a:t>Population</a:t>
            </a:r>
            <a:endParaRPr lang="tr-TR" sz="2400" dirty="0"/>
          </a:p>
          <a:p>
            <a:pPr algn="just"/>
            <a:endParaRPr lang="tr-TR" sz="2400" dirty="0"/>
          </a:p>
          <a:p>
            <a:pPr algn="just"/>
            <a:r>
              <a:rPr lang="en-US" sz="2400" dirty="0"/>
              <a:t>In general, the number of people who buy a product grows as the number of potential</a:t>
            </a:r>
            <a:r>
              <a:rPr lang="tr-TR" sz="2400" dirty="0"/>
              <a:t> </a:t>
            </a:r>
            <a:r>
              <a:rPr lang="en-US" sz="2400" dirty="0"/>
              <a:t>buyers grows. Thus, in cities with growing populations, the demand for housing</a:t>
            </a:r>
            <a:r>
              <a:rPr lang="tr-TR" sz="2400" dirty="0"/>
              <a:t> </a:t>
            </a:r>
            <a:r>
              <a:rPr lang="en-US" sz="2400" dirty="0"/>
              <a:t>increases from year to year, whereas it tends to fall in cities with declining</a:t>
            </a:r>
            <a:r>
              <a:rPr lang="tr-TR" sz="2400" dirty="0"/>
              <a:t> </a:t>
            </a:r>
            <a:r>
              <a:rPr lang="en-US" sz="2400" dirty="0"/>
              <a:t>populations.</a:t>
            </a:r>
            <a:endParaRPr lang="tr-TR" sz="2400" dirty="0"/>
          </a:p>
        </p:txBody>
      </p:sp>
    </p:spTree>
    <p:extLst>
      <p:ext uri="{BB962C8B-B14F-4D97-AF65-F5344CB8AC3E}">
        <p14:creationId xmlns:p14="http://schemas.microsoft.com/office/powerpoint/2010/main" val="60394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Factors that Shift</a:t>
            </a:r>
            <a:r>
              <a:rPr lang="tr-TR" sz="2800" b="1" dirty="0"/>
              <a:t> </a:t>
            </a:r>
            <a:r>
              <a:rPr lang="en-US" sz="2800" b="1" dirty="0"/>
              <a:t>Demand Curves </a:t>
            </a:r>
          </a:p>
        </p:txBody>
      </p:sp>
      <p:sp>
        <p:nvSpPr>
          <p:cNvPr id="5" name="Slide Number Placeholder 4"/>
          <p:cNvSpPr>
            <a:spLocks noGrp="1"/>
          </p:cNvSpPr>
          <p:nvPr>
            <p:ph type="sldNum" sz="quarter" idx="12"/>
          </p:nvPr>
        </p:nvSpPr>
        <p:spPr/>
        <p:txBody>
          <a:bodyPr/>
          <a:lstStyle/>
          <a:p>
            <a:fld id="{277EE247-7E3D-4F38-A267-86CBA1DF41EF}" type="slidenum">
              <a:rPr lang="en-US" smtClean="0"/>
              <a:t>36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1"/>
            <a:ext cx="6615154" cy="485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01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2" y="1981200"/>
            <a:ext cx="8827734"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39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DETERMINANTS OF SUPPLY</a:t>
            </a:r>
            <a:br>
              <a:rPr lang="en-US" dirty="0"/>
            </a:br>
            <a:r>
              <a:rPr lang="en-US" sz="3600" b="1" dirty="0"/>
              <a:t>Factors the Shift the Supply Curve</a:t>
            </a:r>
          </a:p>
        </p:txBody>
      </p:sp>
      <p:sp>
        <p:nvSpPr>
          <p:cNvPr id="3" name="Content Placeholder 2"/>
          <p:cNvSpPr>
            <a:spLocks noGrp="1"/>
          </p:cNvSpPr>
          <p:nvPr>
            <p:ph idx="1"/>
          </p:nvPr>
        </p:nvSpPr>
        <p:spPr>
          <a:xfrm>
            <a:off x="685800" y="2057400"/>
            <a:ext cx="7924800" cy="3581400"/>
          </a:xfrm>
        </p:spPr>
        <p:txBody>
          <a:bodyPr/>
          <a:lstStyle/>
          <a:p>
            <a:r>
              <a:rPr lang="en-US" dirty="0"/>
              <a:t>Technology</a:t>
            </a:r>
          </a:p>
          <a:p>
            <a:r>
              <a:rPr lang="en-US" dirty="0"/>
              <a:t>Factor Prices</a:t>
            </a:r>
          </a:p>
          <a:p>
            <a:r>
              <a:rPr lang="en-US" dirty="0"/>
              <a:t>The Number of Suppliers</a:t>
            </a:r>
          </a:p>
          <a:p>
            <a:r>
              <a:rPr lang="en-US" dirty="0"/>
              <a:t>Expectations</a:t>
            </a:r>
          </a:p>
          <a:p>
            <a:r>
              <a:rPr lang="en-US" dirty="0"/>
              <a:t>Weather</a:t>
            </a:r>
          </a:p>
          <a:p>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38</a:t>
            </a:fld>
            <a:endParaRPr lang="en-US"/>
          </a:p>
        </p:txBody>
      </p:sp>
    </p:spTree>
    <p:extLst>
      <p:ext uri="{BB962C8B-B14F-4D97-AF65-F5344CB8AC3E}">
        <p14:creationId xmlns:p14="http://schemas.microsoft.com/office/powerpoint/2010/main" val="3060899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39</a:t>
            </a:fld>
            <a:endParaRPr lang="en-US"/>
          </a:p>
        </p:txBody>
      </p:sp>
      <p:sp>
        <p:nvSpPr>
          <p:cNvPr id="4" name="Dikdörtgen 3"/>
          <p:cNvSpPr/>
          <p:nvPr/>
        </p:nvSpPr>
        <p:spPr>
          <a:xfrm>
            <a:off x="381000" y="609600"/>
            <a:ext cx="8305800" cy="4524315"/>
          </a:xfrm>
          <a:prstGeom prst="rect">
            <a:avLst/>
          </a:prstGeom>
        </p:spPr>
        <p:txBody>
          <a:bodyPr wrap="square">
            <a:spAutoFit/>
          </a:bodyPr>
          <a:lstStyle/>
          <a:p>
            <a:pPr algn="just"/>
            <a:r>
              <a:rPr lang="en-US" sz="2400" b="1" dirty="0"/>
              <a:t>Technology</a:t>
            </a:r>
          </a:p>
          <a:p>
            <a:pPr algn="just"/>
            <a:r>
              <a:rPr lang="en-US" sz="2400" dirty="0"/>
              <a:t>The amount suppliers are willing to offer at any price depends primarily on their</a:t>
            </a:r>
            <a:r>
              <a:rPr lang="tr-TR" sz="2400" dirty="0"/>
              <a:t> </a:t>
            </a:r>
            <a:r>
              <a:rPr lang="en-US" sz="2400" dirty="0"/>
              <a:t>costs of production. These costs, in turn, are closely linked to technology. For instance,</a:t>
            </a:r>
            <a:r>
              <a:rPr lang="tr-TR" sz="2400" dirty="0"/>
              <a:t> </a:t>
            </a:r>
            <a:r>
              <a:rPr lang="en-US" sz="2400" dirty="0"/>
              <a:t>the discovery of a more efficient lobster trap will reduce the cost of harvesting</a:t>
            </a:r>
            <a:r>
              <a:rPr lang="tr-TR" sz="2400" dirty="0"/>
              <a:t> </a:t>
            </a:r>
            <a:r>
              <a:rPr lang="en-US" sz="2400" dirty="0"/>
              <a:t>lobsters, which results in a rightward shift in the supply schedule.</a:t>
            </a:r>
            <a:endParaRPr lang="tr-TR" sz="2400" dirty="0"/>
          </a:p>
          <a:p>
            <a:pPr algn="just"/>
            <a:endParaRPr lang="en-US" sz="2400" dirty="0"/>
          </a:p>
          <a:p>
            <a:pPr algn="just"/>
            <a:r>
              <a:rPr lang="en-US" sz="2400" b="1" dirty="0"/>
              <a:t>Factor Prices</a:t>
            </a:r>
          </a:p>
          <a:p>
            <a:pPr algn="just"/>
            <a:r>
              <a:rPr lang="en-US" sz="2400" dirty="0"/>
              <a:t>A supplier’s costs also depend on the payment it must make to its factors of production:</a:t>
            </a:r>
            <a:r>
              <a:rPr lang="tr-TR" sz="2400" dirty="0"/>
              <a:t> </a:t>
            </a:r>
            <a:r>
              <a:rPr lang="en-US" sz="2400" dirty="0"/>
              <a:t>labor, capital, and so on. If the price of lobster boats rises, or if the wage</a:t>
            </a:r>
            <a:r>
              <a:rPr lang="tr-TR" sz="2400" dirty="0"/>
              <a:t> </a:t>
            </a:r>
            <a:r>
              <a:rPr lang="en-US" sz="2400" dirty="0"/>
              <a:t>paid to lobstermen goes up, the supply schedule for lobsters shifts to the left.</a:t>
            </a:r>
            <a:endParaRPr lang="tr-TR" sz="2400" dirty="0"/>
          </a:p>
        </p:txBody>
      </p:sp>
    </p:spTree>
    <p:extLst>
      <p:ext uri="{BB962C8B-B14F-4D97-AF65-F5344CB8AC3E}">
        <p14:creationId xmlns:p14="http://schemas.microsoft.com/office/powerpoint/2010/main" val="7225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075"/>
          <p:cNvSpPr>
            <a:spLocks noGrp="1" noChangeArrowheads="1"/>
          </p:cNvSpPr>
          <p:nvPr>
            <p:ph idx="1"/>
          </p:nvPr>
        </p:nvSpPr>
        <p:spPr>
          <a:xfrm>
            <a:off x="322881" y="2971801"/>
            <a:ext cx="8229600" cy="2667000"/>
          </a:xfrm>
        </p:spPr>
        <p:txBody>
          <a:bodyPr/>
          <a:lstStyle/>
          <a:p>
            <a:pPr marL="0" lvl="1" indent="0" algn="just" eaLnBrk="1" hangingPunct="1">
              <a:buNone/>
              <a:defRPr/>
            </a:pPr>
            <a:r>
              <a:rPr lang="en-US" sz="2400" b="1" dirty="0">
                <a:solidFill>
                  <a:srgbClr val="FF0000"/>
                </a:solidFill>
              </a:rPr>
              <a:t>Quantity demanded </a:t>
            </a:r>
            <a:r>
              <a:rPr lang="en-US" sz="2400" dirty="0"/>
              <a:t>is the amount of a good, service, or resource that people are willing and able to buy during a specified period at a </a:t>
            </a:r>
            <a:r>
              <a:rPr lang="en-US" sz="2400" i="1" dirty="0"/>
              <a:t>specified price</a:t>
            </a:r>
            <a:r>
              <a:rPr lang="en-US" sz="2400" dirty="0"/>
              <a:t>.</a:t>
            </a:r>
            <a:r>
              <a:rPr lang="tr-TR" sz="2400" dirty="0"/>
              <a:t> </a:t>
            </a:r>
            <a:r>
              <a:rPr lang="en-US" sz="2400" dirty="0"/>
              <a:t>The quantity demanded is an amount per unit of time. For example, the amount per day or per month.</a:t>
            </a:r>
            <a:endParaRPr lang="en-US" dirty="0"/>
          </a:p>
        </p:txBody>
      </p:sp>
      <p:sp>
        <p:nvSpPr>
          <p:cNvPr id="3" name="Dikdörtgen 2"/>
          <p:cNvSpPr/>
          <p:nvPr/>
        </p:nvSpPr>
        <p:spPr>
          <a:xfrm>
            <a:off x="304800" y="304800"/>
            <a:ext cx="8305800" cy="2308324"/>
          </a:xfrm>
          <a:prstGeom prst="rect">
            <a:avLst/>
          </a:prstGeom>
        </p:spPr>
        <p:txBody>
          <a:bodyPr wrap="square">
            <a:spAutoFit/>
          </a:bodyPr>
          <a:lstStyle/>
          <a:p>
            <a:pPr algn="just"/>
            <a:r>
              <a:rPr lang="tr-TR" sz="2400" b="1" dirty="0" err="1"/>
              <a:t>quantity</a:t>
            </a:r>
            <a:r>
              <a:rPr lang="tr-TR" sz="2400" b="1" dirty="0"/>
              <a:t> </a:t>
            </a:r>
            <a:r>
              <a:rPr lang="tr-TR" sz="2400" b="1" dirty="0" err="1"/>
              <a:t>demanded</a:t>
            </a:r>
            <a:r>
              <a:rPr lang="tr-TR" sz="2400" b="1" dirty="0"/>
              <a:t>: </a:t>
            </a:r>
            <a:r>
              <a:rPr lang="en-US" sz="2400" dirty="0"/>
              <a:t>the amount of a good that</a:t>
            </a:r>
            <a:r>
              <a:rPr lang="tr-TR" sz="2400" dirty="0"/>
              <a:t> </a:t>
            </a:r>
            <a:r>
              <a:rPr lang="tr-TR" sz="2400" dirty="0" err="1"/>
              <a:t>consumers</a:t>
            </a:r>
            <a:r>
              <a:rPr lang="tr-TR" sz="2400" dirty="0"/>
              <a:t> </a:t>
            </a:r>
            <a:r>
              <a:rPr lang="tr-TR" sz="2400" dirty="0" err="1"/>
              <a:t>are</a:t>
            </a:r>
            <a:r>
              <a:rPr lang="tr-TR" sz="2400" dirty="0"/>
              <a:t> </a:t>
            </a:r>
            <a:r>
              <a:rPr lang="tr-TR" sz="2400" dirty="0" err="1"/>
              <a:t>willing</a:t>
            </a:r>
            <a:r>
              <a:rPr lang="tr-TR" sz="2400" dirty="0"/>
              <a:t> </a:t>
            </a:r>
            <a:r>
              <a:rPr lang="tr-TR" sz="2400" dirty="0" err="1"/>
              <a:t>to</a:t>
            </a:r>
            <a:r>
              <a:rPr lang="tr-TR" sz="2400" dirty="0"/>
              <a:t> </a:t>
            </a:r>
            <a:r>
              <a:rPr lang="en-US" sz="2400" dirty="0"/>
              <a:t>buy at a given price, holding</a:t>
            </a:r>
            <a:r>
              <a:rPr lang="tr-TR" sz="2400" dirty="0"/>
              <a:t> </a:t>
            </a:r>
            <a:r>
              <a:rPr lang="tr-TR" sz="2400" dirty="0" err="1"/>
              <a:t>constant</a:t>
            </a:r>
            <a:r>
              <a:rPr lang="tr-TR" sz="2400" dirty="0"/>
              <a:t> </a:t>
            </a:r>
            <a:r>
              <a:rPr lang="tr-TR" sz="2400" dirty="0" err="1"/>
              <a:t>the</a:t>
            </a:r>
            <a:r>
              <a:rPr lang="tr-TR" sz="2400" dirty="0"/>
              <a:t> </a:t>
            </a:r>
            <a:r>
              <a:rPr lang="tr-TR" sz="2400" dirty="0" err="1"/>
              <a:t>other</a:t>
            </a:r>
            <a:r>
              <a:rPr lang="tr-TR" sz="2400" dirty="0"/>
              <a:t> </a:t>
            </a:r>
            <a:r>
              <a:rPr lang="tr-TR" sz="2400" dirty="0" err="1"/>
              <a:t>factors</a:t>
            </a:r>
            <a:r>
              <a:rPr lang="tr-TR" sz="2400" dirty="0"/>
              <a:t> </a:t>
            </a:r>
            <a:r>
              <a:rPr lang="tr-TR" sz="2400" dirty="0" err="1"/>
              <a:t>that</a:t>
            </a:r>
            <a:r>
              <a:rPr lang="tr-TR" sz="2400" dirty="0"/>
              <a:t> </a:t>
            </a:r>
            <a:r>
              <a:rPr lang="tr-TR" sz="2400" dirty="0" err="1"/>
              <a:t>influence</a:t>
            </a:r>
            <a:r>
              <a:rPr lang="tr-TR" sz="2400" dirty="0"/>
              <a:t> </a:t>
            </a:r>
            <a:r>
              <a:rPr lang="tr-TR" sz="2400" dirty="0" err="1"/>
              <a:t>purchases</a:t>
            </a:r>
            <a:endParaRPr lang="tr-TR" sz="2400" dirty="0"/>
          </a:p>
          <a:p>
            <a:pPr algn="just"/>
            <a:endParaRPr lang="tr-TR" sz="2400" dirty="0"/>
          </a:p>
          <a:p>
            <a:pPr algn="just"/>
            <a:r>
              <a:rPr lang="tr-TR" sz="2400" b="1" dirty="0" err="1"/>
              <a:t>demand</a:t>
            </a:r>
            <a:r>
              <a:rPr lang="tr-TR" sz="2400" b="1" dirty="0"/>
              <a:t> </a:t>
            </a:r>
            <a:r>
              <a:rPr lang="tr-TR" sz="2400" b="1" dirty="0" err="1"/>
              <a:t>curve</a:t>
            </a:r>
            <a:r>
              <a:rPr lang="tr-TR" sz="2400" b="1" dirty="0"/>
              <a:t>:  </a:t>
            </a:r>
            <a:r>
              <a:rPr lang="tr-TR" sz="2400" dirty="0" err="1"/>
              <a:t>the</a:t>
            </a:r>
            <a:r>
              <a:rPr lang="tr-TR" sz="2400" dirty="0"/>
              <a:t> </a:t>
            </a:r>
            <a:r>
              <a:rPr lang="tr-TR" sz="2400" i="1" dirty="0" err="1"/>
              <a:t>quantity</a:t>
            </a:r>
            <a:r>
              <a:rPr lang="tr-TR" sz="2400" i="1" dirty="0"/>
              <a:t> </a:t>
            </a:r>
            <a:r>
              <a:rPr lang="tr-TR" sz="2400" i="1" dirty="0" err="1"/>
              <a:t>demanded</a:t>
            </a:r>
            <a:r>
              <a:rPr lang="tr-TR" sz="2400" i="1" dirty="0"/>
              <a:t> </a:t>
            </a:r>
            <a:r>
              <a:rPr lang="tr-TR" sz="2400" dirty="0"/>
              <a:t>at </a:t>
            </a:r>
            <a:r>
              <a:rPr lang="tr-TR" sz="2400" dirty="0" err="1"/>
              <a:t>each</a:t>
            </a:r>
            <a:r>
              <a:rPr lang="tr-TR" sz="2400" dirty="0"/>
              <a:t> </a:t>
            </a:r>
            <a:r>
              <a:rPr lang="tr-TR" sz="2400" dirty="0" err="1"/>
              <a:t>possible</a:t>
            </a:r>
            <a:r>
              <a:rPr lang="tr-TR" sz="2400" dirty="0"/>
              <a:t> </a:t>
            </a:r>
            <a:r>
              <a:rPr lang="tr-TR" sz="2400" dirty="0" err="1"/>
              <a:t>price</a:t>
            </a:r>
            <a:r>
              <a:rPr lang="tr-TR" sz="2400" dirty="0"/>
              <a:t>, holding </a:t>
            </a:r>
            <a:r>
              <a:rPr lang="tr-TR" sz="2400" dirty="0" err="1"/>
              <a:t>constant</a:t>
            </a:r>
            <a:r>
              <a:rPr lang="tr-TR" sz="2400" dirty="0"/>
              <a:t> </a:t>
            </a:r>
            <a:r>
              <a:rPr lang="tr-TR" sz="2400" dirty="0" err="1"/>
              <a:t>the</a:t>
            </a:r>
            <a:r>
              <a:rPr lang="tr-TR" sz="2400" dirty="0"/>
              <a:t> </a:t>
            </a:r>
            <a:r>
              <a:rPr lang="tr-TR" sz="2400" dirty="0" err="1"/>
              <a:t>other</a:t>
            </a:r>
            <a:r>
              <a:rPr lang="tr-TR" sz="2400" dirty="0"/>
              <a:t> </a:t>
            </a:r>
            <a:r>
              <a:rPr lang="tr-TR" sz="2400" dirty="0" err="1"/>
              <a:t>factors</a:t>
            </a:r>
            <a:r>
              <a:rPr lang="tr-TR" sz="2400" dirty="0"/>
              <a:t> </a:t>
            </a:r>
            <a:r>
              <a:rPr lang="tr-TR" sz="2400" dirty="0" err="1"/>
              <a:t>that</a:t>
            </a:r>
            <a:r>
              <a:rPr lang="tr-TR" sz="2400" dirty="0"/>
              <a:t> </a:t>
            </a:r>
            <a:r>
              <a:rPr lang="tr-TR" sz="2400" dirty="0" err="1"/>
              <a:t>influence</a:t>
            </a:r>
            <a:r>
              <a:rPr lang="tr-TR" sz="2400" dirty="0"/>
              <a:t> </a:t>
            </a:r>
            <a:r>
              <a:rPr lang="tr-TR" sz="2400" dirty="0" err="1"/>
              <a:t>purchases</a:t>
            </a:r>
            <a:endParaRPr lang="tr-TR" sz="2400" dirty="0"/>
          </a:p>
        </p:txBody>
      </p:sp>
    </p:spTree>
    <p:extLst>
      <p:ext uri="{BB962C8B-B14F-4D97-AF65-F5344CB8AC3E}">
        <p14:creationId xmlns:p14="http://schemas.microsoft.com/office/powerpoint/2010/main" val="1981775313"/>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40</a:t>
            </a:fld>
            <a:endParaRPr lang="en-US"/>
          </a:p>
        </p:txBody>
      </p:sp>
      <p:sp>
        <p:nvSpPr>
          <p:cNvPr id="4" name="Dikdörtgen 3"/>
          <p:cNvSpPr/>
          <p:nvPr/>
        </p:nvSpPr>
        <p:spPr>
          <a:xfrm>
            <a:off x="457200" y="197346"/>
            <a:ext cx="8458200" cy="6370975"/>
          </a:xfrm>
          <a:prstGeom prst="rect">
            <a:avLst/>
          </a:prstGeom>
        </p:spPr>
        <p:txBody>
          <a:bodyPr wrap="square">
            <a:spAutoFit/>
          </a:bodyPr>
          <a:lstStyle/>
          <a:p>
            <a:r>
              <a:rPr lang="en-US" sz="2400" b="1" dirty="0"/>
              <a:t>The Number of Suppliers</a:t>
            </a:r>
          </a:p>
          <a:p>
            <a:r>
              <a:rPr lang="en-US" sz="2400" dirty="0"/>
              <a:t>The more firms that can supply a good, the greater will be the quantity supplied of</a:t>
            </a:r>
            <a:r>
              <a:rPr lang="tr-TR" sz="2400" dirty="0"/>
              <a:t> </a:t>
            </a:r>
            <a:r>
              <a:rPr lang="en-US" sz="2400" dirty="0"/>
              <a:t>it at any given price. The supply schedule of personal computers has shifted sharply</a:t>
            </a:r>
            <a:r>
              <a:rPr lang="tr-TR" sz="2400" dirty="0"/>
              <a:t> </a:t>
            </a:r>
            <a:r>
              <a:rPr lang="en-US" sz="2400" dirty="0"/>
              <a:t>to the right as more and more companies have begun producing them.</a:t>
            </a:r>
          </a:p>
          <a:p>
            <a:endParaRPr lang="tr-TR" sz="2400" dirty="0"/>
          </a:p>
          <a:p>
            <a:r>
              <a:rPr lang="en-US" sz="2400" b="1" dirty="0"/>
              <a:t>Expectations</a:t>
            </a:r>
          </a:p>
          <a:p>
            <a:r>
              <a:rPr lang="en-US" sz="2400" dirty="0"/>
              <a:t>Suppliers too take expected changes in prices into account in their current production</a:t>
            </a:r>
            <a:r>
              <a:rPr lang="tr-TR" sz="2400" dirty="0"/>
              <a:t> </a:t>
            </a:r>
            <a:r>
              <a:rPr lang="en-US" sz="2400" dirty="0"/>
              <a:t>decisions. For example, if ranchers expect beef prices to rise sharply in</a:t>
            </a:r>
            <a:r>
              <a:rPr lang="tr-TR" sz="2400" dirty="0"/>
              <a:t> </a:t>
            </a:r>
            <a:r>
              <a:rPr lang="en-US" sz="2400" dirty="0"/>
              <a:t>the future because of an epidemic affecting young cattle, they are likely to withhold</a:t>
            </a:r>
            <a:r>
              <a:rPr lang="tr-TR" sz="2400" dirty="0"/>
              <a:t> </a:t>
            </a:r>
            <a:r>
              <a:rPr lang="en-US" sz="2400" dirty="0"/>
              <a:t>current supplies of mature livestock to take advantage of the higher future</a:t>
            </a:r>
            <a:r>
              <a:rPr lang="tr-TR" sz="2400" dirty="0"/>
              <a:t> </a:t>
            </a:r>
            <a:r>
              <a:rPr lang="en-US" sz="2400" dirty="0"/>
              <a:t>prices.</a:t>
            </a:r>
          </a:p>
          <a:p>
            <a:endParaRPr lang="tr-TR" sz="2400" dirty="0"/>
          </a:p>
          <a:p>
            <a:r>
              <a:rPr lang="en-US" sz="2400" b="1" dirty="0"/>
              <a:t>Weather</a:t>
            </a:r>
          </a:p>
          <a:p>
            <a:r>
              <a:rPr lang="en-US" sz="2400" dirty="0"/>
              <a:t>For some products, particularly agricultural ones, nature has significant effects on</a:t>
            </a:r>
            <a:r>
              <a:rPr lang="tr-TR" sz="2400" dirty="0"/>
              <a:t> </a:t>
            </a:r>
            <a:r>
              <a:rPr lang="en-US" sz="2400" dirty="0"/>
              <a:t>the supply schedule. In years of drought, for example, the supply schedule for many</a:t>
            </a:r>
            <a:r>
              <a:rPr lang="tr-TR" sz="2400" dirty="0"/>
              <a:t> </a:t>
            </a:r>
            <a:r>
              <a:rPr lang="en-US" sz="2400" dirty="0"/>
              <a:t>foodstuffs shifts to the left.</a:t>
            </a:r>
            <a:endParaRPr lang="tr-TR" sz="2400" dirty="0"/>
          </a:p>
        </p:txBody>
      </p:sp>
    </p:spTree>
    <p:extLst>
      <p:ext uri="{BB962C8B-B14F-4D97-AF65-F5344CB8AC3E}">
        <p14:creationId xmlns:p14="http://schemas.microsoft.com/office/powerpoint/2010/main" val="3485886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Factors that Shift Supply Schedules </a:t>
            </a:r>
          </a:p>
        </p:txBody>
      </p:sp>
      <p:sp>
        <p:nvSpPr>
          <p:cNvPr id="5" name="Slide Number Placeholder 4"/>
          <p:cNvSpPr>
            <a:spLocks noGrp="1"/>
          </p:cNvSpPr>
          <p:nvPr>
            <p:ph type="sldNum" sz="quarter" idx="12"/>
          </p:nvPr>
        </p:nvSpPr>
        <p:spPr/>
        <p:txBody>
          <a:bodyPr/>
          <a:lstStyle/>
          <a:p>
            <a:fld id="{277EE247-7E3D-4F38-A267-86CBA1DF41EF}" type="slidenum">
              <a:rPr lang="en-US" smtClean="0"/>
              <a:t>41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485900"/>
            <a:ext cx="7196418" cy="503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548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42</a:t>
            </a:fld>
            <a:endParaRPr lang="en-US"/>
          </a:p>
        </p:txBody>
      </p:sp>
      <p:sp>
        <p:nvSpPr>
          <p:cNvPr id="4" name="Dikdörtgen 3"/>
          <p:cNvSpPr/>
          <p:nvPr/>
        </p:nvSpPr>
        <p:spPr>
          <a:xfrm>
            <a:off x="381000" y="197346"/>
            <a:ext cx="8382000" cy="5632311"/>
          </a:xfrm>
          <a:prstGeom prst="rect">
            <a:avLst/>
          </a:prstGeom>
        </p:spPr>
        <p:txBody>
          <a:bodyPr wrap="square">
            <a:spAutoFit/>
          </a:bodyPr>
          <a:lstStyle/>
          <a:p>
            <a:pPr algn="ctr"/>
            <a:r>
              <a:rPr lang="en-US" sz="2400" b="1" dirty="0"/>
              <a:t>CHANGES IN DEMAND VERSUS </a:t>
            </a:r>
            <a:endParaRPr lang="tr-TR" sz="2400" b="1" dirty="0"/>
          </a:p>
          <a:p>
            <a:pPr algn="ctr"/>
            <a:r>
              <a:rPr lang="en-US" sz="2400" b="1" dirty="0"/>
              <a:t>CHANGES IN THE</a:t>
            </a:r>
            <a:r>
              <a:rPr lang="tr-TR" sz="2400" b="1" dirty="0"/>
              <a:t> </a:t>
            </a:r>
            <a:r>
              <a:rPr lang="en-US" sz="2400" b="1" dirty="0"/>
              <a:t>QUANTITY DEMANDED</a:t>
            </a:r>
            <a:endParaRPr lang="tr-TR" sz="2400" b="1" dirty="0"/>
          </a:p>
          <a:p>
            <a:pPr algn="just"/>
            <a:endParaRPr lang="en-US" sz="2400" b="1" dirty="0"/>
          </a:p>
          <a:p>
            <a:pPr algn="just"/>
            <a:r>
              <a:rPr lang="en-US" sz="2400" dirty="0"/>
              <a:t>When economists use the expression change in demand, they mean a shift in the</a:t>
            </a:r>
            <a:r>
              <a:rPr lang="tr-TR" sz="2400" dirty="0"/>
              <a:t> </a:t>
            </a:r>
            <a:r>
              <a:rPr lang="en-US" sz="2400" dirty="0"/>
              <a:t>entire demand curve. Thus, when the average income level of buyers changes, the</a:t>
            </a:r>
            <a:r>
              <a:rPr lang="tr-TR" sz="2400" dirty="0"/>
              <a:t> </a:t>
            </a:r>
            <a:r>
              <a:rPr lang="en-US" sz="2400" dirty="0"/>
              <a:t>demand curve shifts—there is a change in demand. </a:t>
            </a:r>
            <a:endParaRPr lang="tr-TR" sz="2400" dirty="0"/>
          </a:p>
          <a:p>
            <a:pPr algn="just"/>
            <a:endParaRPr lang="tr-TR" sz="2400" dirty="0"/>
          </a:p>
          <a:p>
            <a:pPr algn="just"/>
            <a:r>
              <a:rPr lang="en-US" sz="2400" dirty="0"/>
              <a:t>When we say change in the</a:t>
            </a:r>
            <a:r>
              <a:rPr lang="tr-TR" sz="2400" dirty="0"/>
              <a:t> </a:t>
            </a:r>
            <a:r>
              <a:rPr lang="en-US" sz="2400" dirty="0"/>
              <a:t>quantity demanded, we mean a movement along the demand curve. When the price</a:t>
            </a:r>
            <a:r>
              <a:rPr lang="tr-TR" sz="2400" dirty="0"/>
              <a:t> </a:t>
            </a:r>
            <a:r>
              <a:rPr lang="en-US" sz="2400" dirty="0"/>
              <a:t>of a good falls, for example, the result is an increase in the quantity demanded, not</a:t>
            </a:r>
            <a:r>
              <a:rPr lang="tr-TR" sz="2400" dirty="0"/>
              <a:t> </a:t>
            </a:r>
            <a:r>
              <a:rPr lang="en-US" sz="2400" dirty="0"/>
              <a:t>an increase in demand.</a:t>
            </a:r>
          </a:p>
          <a:p>
            <a:pPr algn="just"/>
            <a:endParaRPr lang="tr-TR" sz="2400" dirty="0"/>
          </a:p>
          <a:p>
            <a:pPr algn="just"/>
            <a:r>
              <a:rPr lang="en-US" sz="2400" dirty="0"/>
              <a:t>Analogous interpretations attach to the expressions change in supply and</a:t>
            </a:r>
            <a:r>
              <a:rPr lang="tr-TR" sz="2400" dirty="0"/>
              <a:t> </a:t>
            </a:r>
            <a:r>
              <a:rPr lang="en-US" sz="2400" dirty="0"/>
              <a:t>change in the quantity supplied. </a:t>
            </a:r>
            <a:endParaRPr lang="tr-TR" sz="2400" dirty="0"/>
          </a:p>
        </p:txBody>
      </p:sp>
    </p:spTree>
    <p:extLst>
      <p:ext uri="{BB962C8B-B14F-4D97-AF65-F5344CB8AC3E}">
        <p14:creationId xmlns:p14="http://schemas.microsoft.com/office/powerpoint/2010/main" val="2781541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Changes in Price and Quantity</a:t>
            </a:r>
          </a:p>
        </p:txBody>
      </p:sp>
      <p:sp>
        <p:nvSpPr>
          <p:cNvPr id="3" name="Content Placeholder 2"/>
          <p:cNvSpPr>
            <a:spLocks noGrp="1"/>
          </p:cNvSpPr>
          <p:nvPr>
            <p:ph idx="1"/>
          </p:nvPr>
        </p:nvSpPr>
        <p:spPr>
          <a:xfrm>
            <a:off x="762000" y="1828800"/>
            <a:ext cx="8077200" cy="4419600"/>
          </a:xfrm>
        </p:spPr>
        <p:txBody>
          <a:bodyPr>
            <a:normAutofit fontScale="85000" lnSpcReduction="20000"/>
          </a:bodyPr>
          <a:lstStyle/>
          <a:p>
            <a:pPr>
              <a:lnSpc>
                <a:spcPct val="90000"/>
              </a:lnSpc>
            </a:pPr>
            <a:r>
              <a:rPr lang="en-US" dirty="0"/>
              <a:t>An </a:t>
            </a:r>
            <a:r>
              <a:rPr lang="en-US" b="1" i="1" dirty="0">
                <a:solidFill>
                  <a:srgbClr val="000000"/>
                </a:solidFill>
              </a:rPr>
              <a:t>increase</a:t>
            </a:r>
            <a:r>
              <a:rPr lang="en-US" dirty="0"/>
              <a:t> in demand </a:t>
            </a:r>
            <a:r>
              <a:rPr lang="en-US" dirty="0">
                <a:cs typeface="Times New Roman" charset="0"/>
              </a:rPr>
              <a:t>→ </a:t>
            </a:r>
            <a:r>
              <a:rPr lang="en-US" dirty="0"/>
              <a:t>an </a:t>
            </a:r>
            <a:r>
              <a:rPr lang="en-US" b="1" i="1" dirty="0">
                <a:solidFill>
                  <a:srgbClr val="000000"/>
                </a:solidFill>
                <a:cs typeface="Times New Roman" charset="0"/>
              </a:rPr>
              <a:t>increase</a:t>
            </a:r>
            <a:r>
              <a:rPr lang="en-US" dirty="0"/>
              <a:t> in both the equilibrium price and quantity.</a:t>
            </a:r>
          </a:p>
          <a:p>
            <a:pPr>
              <a:lnSpc>
                <a:spcPct val="90000"/>
              </a:lnSpc>
              <a:buFontTx/>
              <a:buNone/>
            </a:pPr>
            <a:endParaRPr lang="en-US" dirty="0"/>
          </a:p>
          <a:p>
            <a:pPr>
              <a:lnSpc>
                <a:spcPct val="90000"/>
              </a:lnSpc>
            </a:pPr>
            <a:r>
              <a:rPr lang="en-US" dirty="0"/>
              <a:t>A </a:t>
            </a:r>
            <a:r>
              <a:rPr lang="en-US" b="1" i="1" dirty="0">
                <a:solidFill>
                  <a:srgbClr val="000000"/>
                </a:solidFill>
                <a:cs typeface="Times New Roman" charset="0"/>
              </a:rPr>
              <a:t>decrease</a:t>
            </a:r>
            <a:r>
              <a:rPr lang="en-US" dirty="0"/>
              <a:t> in demand </a:t>
            </a:r>
            <a:r>
              <a:rPr lang="en-US" dirty="0">
                <a:cs typeface="Times New Roman" charset="0"/>
              </a:rPr>
              <a:t>→</a:t>
            </a:r>
            <a:r>
              <a:rPr lang="en-US" dirty="0"/>
              <a:t> a </a:t>
            </a:r>
            <a:r>
              <a:rPr lang="en-US" b="1" i="1" dirty="0">
                <a:solidFill>
                  <a:srgbClr val="000000"/>
                </a:solidFill>
                <a:cs typeface="Times New Roman" charset="0"/>
              </a:rPr>
              <a:t>decrease</a:t>
            </a:r>
            <a:r>
              <a:rPr lang="en-US" dirty="0"/>
              <a:t> in both the equilibrium price and quantity.</a:t>
            </a:r>
          </a:p>
          <a:p>
            <a:pPr>
              <a:lnSpc>
                <a:spcPct val="90000"/>
              </a:lnSpc>
              <a:buFontTx/>
              <a:buNone/>
            </a:pPr>
            <a:endParaRPr lang="en-US" dirty="0"/>
          </a:p>
          <a:p>
            <a:pPr>
              <a:lnSpc>
                <a:spcPct val="90000"/>
              </a:lnSpc>
            </a:pPr>
            <a:r>
              <a:rPr lang="en-US" dirty="0"/>
              <a:t>An </a:t>
            </a:r>
            <a:r>
              <a:rPr lang="en-US" b="1" i="1" dirty="0">
                <a:solidFill>
                  <a:srgbClr val="000000"/>
                </a:solidFill>
              </a:rPr>
              <a:t>increase</a:t>
            </a:r>
            <a:r>
              <a:rPr lang="en-US" dirty="0"/>
              <a:t> in supply </a:t>
            </a:r>
            <a:r>
              <a:rPr lang="en-US" dirty="0">
                <a:cs typeface="Times New Roman" charset="0"/>
              </a:rPr>
              <a:t>→</a:t>
            </a:r>
            <a:r>
              <a:rPr lang="en-US" dirty="0"/>
              <a:t> a </a:t>
            </a:r>
            <a:r>
              <a:rPr lang="en-US" b="1" i="1" dirty="0">
                <a:solidFill>
                  <a:srgbClr val="000000"/>
                </a:solidFill>
                <a:cs typeface="Times New Roman" charset="0"/>
              </a:rPr>
              <a:t>decrease</a:t>
            </a:r>
            <a:r>
              <a:rPr lang="en-US" dirty="0"/>
              <a:t> in the equilibrium price and an </a:t>
            </a:r>
            <a:r>
              <a:rPr lang="en-US" b="1" i="1" dirty="0">
                <a:solidFill>
                  <a:srgbClr val="000000"/>
                </a:solidFill>
                <a:cs typeface="Times New Roman" charset="0"/>
              </a:rPr>
              <a:t>increase</a:t>
            </a:r>
            <a:r>
              <a:rPr lang="en-US" dirty="0"/>
              <a:t> in the equilibrium quantity.</a:t>
            </a:r>
          </a:p>
          <a:p>
            <a:pPr>
              <a:lnSpc>
                <a:spcPct val="90000"/>
              </a:lnSpc>
              <a:buFontTx/>
              <a:buNone/>
            </a:pPr>
            <a:endParaRPr lang="en-US" dirty="0"/>
          </a:p>
          <a:p>
            <a:pPr>
              <a:lnSpc>
                <a:spcPct val="90000"/>
              </a:lnSpc>
            </a:pPr>
            <a:r>
              <a:rPr lang="en-US" dirty="0"/>
              <a:t>A </a:t>
            </a:r>
            <a:r>
              <a:rPr lang="en-US" b="1" i="1" dirty="0">
                <a:solidFill>
                  <a:srgbClr val="000000"/>
                </a:solidFill>
                <a:cs typeface="Times New Roman" charset="0"/>
              </a:rPr>
              <a:t>decrease</a:t>
            </a:r>
            <a:r>
              <a:rPr lang="en-US" dirty="0"/>
              <a:t> in supply </a:t>
            </a:r>
            <a:r>
              <a:rPr lang="en-US" dirty="0">
                <a:cs typeface="Times New Roman" charset="0"/>
              </a:rPr>
              <a:t>→</a:t>
            </a:r>
            <a:r>
              <a:rPr lang="en-US" dirty="0"/>
              <a:t>  an </a:t>
            </a:r>
            <a:r>
              <a:rPr lang="en-US" b="1" i="1" dirty="0">
                <a:solidFill>
                  <a:srgbClr val="000000"/>
                </a:solidFill>
                <a:cs typeface="Times New Roman" charset="0"/>
              </a:rPr>
              <a:t>increase</a:t>
            </a:r>
            <a:r>
              <a:rPr lang="en-US" dirty="0"/>
              <a:t> in the equilibrium price and a </a:t>
            </a:r>
            <a:r>
              <a:rPr lang="en-US" b="1" i="1" dirty="0">
                <a:solidFill>
                  <a:srgbClr val="000000"/>
                </a:solidFill>
                <a:cs typeface="Times New Roman" charset="0"/>
              </a:rPr>
              <a:t>decrease</a:t>
            </a:r>
            <a:r>
              <a:rPr lang="en-US" dirty="0"/>
              <a:t> in the equilibrium quantity.</a:t>
            </a:r>
          </a:p>
          <a:p>
            <a:pPr marL="0" indent="0">
              <a:buNone/>
            </a:pP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43</a:t>
            </a:fld>
            <a:endParaRPr lang="en-US"/>
          </a:p>
        </p:txBody>
      </p:sp>
    </p:spTree>
    <p:extLst>
      <p:ext uri="{BB962C8B-B14F-4D97-AF65-F5344CB8AC3E}">
        <p14:creationId xmlns:p14="http://schemas.microsoft.com/office/powerpoint/2010/main" val="1364341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6"/>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CEILINGS</a:t>
            </a:r>
            <a:endParaRPr lang="en-CA" dirty="0"/>
          </a:p>
        </p:txBody>
      </p:sp>
      <p:sp>
        <p:nvSpPr>
          <p:cNvPr id="613379" name="Rectangle 3"/>
          <p:cNvSpPr>
            <a:spLocks noGrp="1" noChangeArrowheads="1"/>
          </p:cNvSpPr>
          <p:nvPr>
            <p:ph idx="1"/>
          </p:nvPr>
        </p:nvSpPr>
        <p:spPr>
          <a:xfrm>
            <a:off x="304800" y="2057400"/>
            <a:ext cx="8229600" cy="4267200"/>
          </a:xfrm>
        </p:spPr>
        <p:txBody>
          <a:bodyPr/>
          <a:lstStyle/>
          <a:p>
            <a:pPr marL="174625" lvl="1" eaLnBrk="1" hangingPunct="1">
              <a:defRPr/>
            </a:pPr>
            <a:r>
              <a:rPr lang="en-US" dirty="0">
                <a:solidFill>
                  <a:srgbClr val="000000"/>
                </a:solidFill>
              </a:rPr>
              <a:t>A</a:t>
            </a:r>
            <a:r>
              <a:rPr lang="en-US" sz="2600" b="1" dirty="0">
                <a:solidFill>
                  <a:srgbClr val="FF0000"/>
                </a:solidFill>
              </a:rPr>
              <a:t> price ceiling </a:t>
            </a:r>
            <a:r>
              <a:rPr lang="en-US" dirty="0">
                <a:solidFill>
                  <a:srgbClr val="000000"/>
                </a:solidFill>
              </a:rPr>
              <a:t>is a government regulation that places an </a:t>
            </a:r>
            <a:r>
              <a:rPr lang="en-US" i="1" dirty="0">
                <a:solidFill>
                  <a:srgbClr val="000000"/>
                </a:solidFill>
              </a:rPr>
              <a:t>upper</a:t>
            </a:r>
            <a:r>
              <a:rPr lang="en-US" dirty="0">
                <a:solidFill>
                  <a:srgbClr val="000000"/>
                </a:solidFill>
              </a:rPr>
              <a:t> limit on the price at which a particular good, service, or factor of production may be traded.</a:t>
            </a:r>
          </a:p>
          <a:p>
            <a:pPr marL="174625" lvl="1" eaLnBrk="1" hangingPunct="1">
              <a:defRPr/>
            </a:pPr>
            <a:r>
              <a:rPr lang="en-US" dirty="0">
                <a:solidFill>
                  <a:srgbClr val="000000"/>
                </a:solidFill>
              </a:rPr>
              <a:t>An example is a price ceiling on housing rents. </a:t>
            </a:r>
          </a:p>
          <a:p>
            <a:pPr marL="174625" lvl="1" eaLnBrk="1" hangingPunct="1">
              <a:defRPr/>
            </a:pPr>
            <a:r>
              <a:rPr lang="en-US" dirty="0">
                <a:solidFill>
                  <a:srgbClr val="000000"/>
                </a:solidFill>
              </a:rPr>
              <a:t>Trading </a:t>
            </a:r>
            <a:r>
              <a:rPr lang="en-US" i="1" dirty="0">
                <a:solidFill>
                  <a:srgbClr val="000000"/>
                </a:solidFill>
              </a:rPr>
              <a:t>above</a:t>
            </a:r>
            <a:r>
              <a:rPr lang="en-US" dirty="0">
                <a:solidFill>
                  <a:srgbClr val="000000"/>
                </a:solidFill>
              </a:rPr>
              <a:t> the price ceiling is </a:t>
            </a:r>
            <a:r>
              <a:rPr lang="en-US" i="1" dirty="0">
                <a:solidFill>
                  <a:srgbClr val="000000"/>
                </a:solidFill>
              </a:rPr>
              <a:t>illegal</a:t>
            </a:r>
            <a:r>
              <a:rPr lang="en-US" dirty="0">
                <a:solidFill>
                  <a:srgbClr val="000000"/>
                </a:solidFill>
              </a:rPr>
              <a:t>.</a:t>
            </a:r>
          </a:p>
        </p:txBody>
      </p:sp>
    </p:spTree>
    <p:extLst>
      <p:ext uri="{BB962C8B-B14F-4D97-AF65-F5344CB8AC3E}">
        <p14:creationId xmlns:p14="http://schemas.microsoft.com/office/powerpoint/2010/main" val="1474918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wipe(left)">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wipe(left)">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wipe(left)">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CEILINGS</a:t>
            </a:r>
            <a:endParaRPr lang="en-CA" dirty="0"/>
          </a:p>
        </p:txBody>
      </p:sp>
      <p:sp>
        <p:nvSpPr>
          <p:cNvPr id="614403" name="Rectangle 3"/>
          <p:cNvSpPr>
            <a:spLocks noGrp="1" noChangeArrowheads="1"/>
          </p:cNvSpPr>
          <p:nvPr>
            <p:ph idx="1"/>
          </p:nvPr>
        </p:nvSpPr>
        <p:spPr>
          <a:xfrm>
            <a:off x="304800" y="2514600"/>
            <a:ext cx="8229600" cy="3810000"/>
          </a:xfrm>
        </p:spPr>
        <p:txBody>
          <a:bodyPr/>
          <a:lstStyle/>
          <a:p>
            <a:pPr lvl="1" eaLnBrk="1" hangingPunct="1">
              <a:defRPr/>
            </a:pPr>
            <a:r>
              <a:rPr lang="en-US">
                <a:solidFill>
                  <a:srgbClr val="000000"/>
                </a:solidFill>
              </a:rPr>
              <a:t>A</a:t>
            </a:r>
            <a:r>
              <a:rPr lang="en-US" sz="2600" b="1">
                <a:solidFill>
                  <a:srgbClr val="FF0000"/>
                </a:solidFill>
              </a:rPr>
              <a:t> rent ceiling </a:t>
            </a:r>
            <a:r>
              <a:rPr lang="en-US"/>
              <a:t>is a regulation that makes it illegal to charge more than a specified rent for housing.</a:t>
            </a:r>
          </a:p>
          <a:p>
            <a:pPr lvl="1" eaLnBrk="1" hangingPunct="1">
              <a:defRPr/>
            </a:pPr>
            <a:r>
              <a:rPr lang="en-US"/>
              <a:t>The effect of a rent ceiling depends on whether it is imposed at a level above or below the market equilibrium rent.</a:t>
            </a:r>
          </a:p>
        </p:txBody>
      </p:sp>
      <p:sp>
        <p:nvSpPr>
          <p:cNvPr id="614404" name="Rectangle 4"/>
          <p:cNvSpPr>
            <a:spLocks noChangeArrowheads="1"/>
          </p:cNvSpPr>
          <p:nvPr/>
        </p:nvSpPr>
        <p:spPr bwMode="auto">
          <a:xfrm>
            <a:off x="381000" y="18288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A Rent Ceiling</a:t>
            </a:r>
          </a:p>
        </p:txBody>
      </p:sp>
    </p:spTree>
    <p:extLst>
      <p:ext uri="{BB962C8B-B14F-4D97-AF65-F5344CB8AC3E}">
        <p14:creationId xmlns:p14="http://schemas.microsoft.com/office/powerpoint/2010/main" val="3961758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404"/>
                                        </p:tgtEl>
                                        <p:attrNameLst>
                                          <p:attrName>style.visibility</p:attrName>
                                        </p:attrNameLst>
                                      </p:cBhvr>
                                      <p:to>
                                        <p:strVal val="visible"/>
                                      </p:to>
                                    </p:set>
                                    <p:animEffect transition="in" filter="wipe(left)">
                                      <p:cBhvr>
                                        <p:cTn id="7" dur="500"/>
                                        <p:tgtEl>
                                          <p:spTgt spid="614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03">
                                            <p:txEl>
                                              <p:pRg st="0" end="0"/>
                                            </p:txEl>
                                          </p:spTgt>
                                        </p:tgtEl>
                                        <p:attrNameLst>
                                          <p:attrName>style.visibility</p:attrName>
                                        </p:attrNameLst>
                                      </p:cBhvr>
                                      <p:to>
                                        <p:strVal val="visible"/>
                                      </p:to>
                                    </p:set>
                                    <p:animEffect transition="in" filter="wipe(left)">
                                      <p:cBhvr>
                                        <p:cTn id="12" dur="500"/>
                                        <p:tgtEl>
                                          <p:spTgt spid="614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03">
                                            <p:txEl>
                                              <p:pRg st="1" end="1"/>
                                            </p:txEl>
                                          </p:spTgt>
                                        </p:tgtEl>
                                        <p:attrNameLst>
                                          <p:attrName>style.visibility</p:attrName>
                                        </p:attrNameLst>
                                      </p:cBhvr>
                                      <p:to>
                                        <p:strVal val="visible"/>
                                      </p:to>
                                    </p:set>
                                    <p:animEffect transition="in" filter="wipe(left)">
                                      <p:cBhvr>
                                        <p:cTn id="17" dur="500"/>
                                        <p:tgtEl>
                                          <p:spTgt spid="614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autoUpdateAnimBg="0"/>
      <p:bldP spid="61440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3"/>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CEILINGS</a:t>
            </a:r>
            <a:endParaRPr lang="en-CA" dirty="0"/>
          </a:p>
        </p:txBody>
      </p:sp>
      <p:sp>
        <p:nvSpPr>
          <p:cNvPr id="36867" name="Rectangle 14"/>
          <p:cNvSpPr>
            <a:spLocks noGrp="1" noChangeArrowheads="1"/>
          </p:cNvSpPr>
          <p:nvPr>
            <p:ph idx="1"/>
          </p:nvPr>
        </p:nvSpPr>
        <p:spPr>
          <a:xfrm>
            <a:off x="228600" y="1905000"/>
            <a:ext cx="3810000" cy="838200"/>
          </a:xfrm>
        </p:spPr>
        <p:txBody>
          <a:bodyPr>
            <a:normAutofit lnSpcReduction="10000"/>
          </a:bodyPr>
          <a:lstStyle/>
          <a:p>
            <a:pPr marL="0" indent="0" eaLnBrk="1" hangingPunct="1">
              <a:lnSpc>
                <a:spcPct val="110000"/>
              </a:lnSpc>
              <a:spcBef>
                <a:spcPct val="100000"/>
              </a:spcBef>
              <a:buClrTx/>
              <a:buFontTx/>
              <a:buNone/>
              <a:defRPr/>
            </a:pPr>
            <a:r>
              <a:rPr lang="en-US" sz="2400" b="0" dirty="0">
                <a:solidFill>
                  <a:schemeClr val="tx1"/>
                </a:solidFill>
              </a:rPr>
              <a:t>Figure </a:t>
            </a:r>
            <a:r>
              <a:rPr lang="tr-TR" sz="2400" b="0" dirty="0">
                <a:solidFill>
                  <a:schemeClr val="tx1"/>
                </a:solidFill>
              </a:rPr>
              <a:t>5</a:t>
            </a:r>
            <a:r>
              <a:rPr lang="en-US" sz="2400" b="0" dirty="0">
                <a:solidFill>
                  <a:schemeClr val="tx1"/>
                </a:solidFill>
              </a:rPr>
              <a:t> shows a housing market.</a:t>
            </a:r>
          </a:p>
        </p:txBody>
      </p:sp>
      <p:sp>
        <p:nvSpPr>
          <p:cNvPr id="459791" name="Rectangle 15"/>
          <p:cNvSpPr>
            <a:spLocks noChangeArrowheads="1"/>
          </p:cNvSpPr>
          <p:nvPr/>
        </p:nvSpPr>
        <p:spPr bwMode="auto">
          <a:xfrm>
            <a:off x="152400" y="2819400"/>
            <a:ext cx="419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a:lnSpc>
                <a:spcPct val="110000"/>
              </a:lnSpc>
              <a:spcBef>
                <a:spcPct val="100000"/>
              </a:spcBef>
              <a:defRPr/>
            </a:pPr>
            <a:r>
              <a:rPr lang="en-US" b="1">
                <a:latin typeface="Arial" charset="0"/>
                <a:ea typeface="ＭＳ Ｐゴシック" charset="0"/>
              </a:rPr>
              <a:t>1.</a:t>
            </a:r>
            <a:r>
              <a:rPr lang="en-US">
                <a:latin typeface="Arial" charset="0"/>
                <a:ea typeface="ＭＳ Ｐゴシック" charset="0"/>
              </a:rPr>
              <a:t> At the market equilibrium</a:t>
            </a:r>
          </a:p>
        </p:txBody>
      </p:sp>
      <p:sp>
        <p:nvSpPr>
          <p:cNvPr id="459796" name="Rectangle 20"/>
          <p:cNvSpPr>
            <a:spLocks noChangeArrowheads="1"/>
          </p:cNvSpPr>
          <p:nvPr/>
        </p:nvSpPr>
        <p:spPr bwMode="auto">
          <a:xfrm>
            <a:off x="381000" y="5410200"/>
            <a:ext cx="396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10000"/>
              </a:lnSpc>
              <a:spcBef>
                <a:spcPct val="100000"/>
              </a:spcBef>
              <a:defRPr/>
            </a:pPr>
            <a:r>
              <a:rPr lang="en-US">
                <a:latin typeface="Arial" charset="0"/>
                <a:ea typeface="ＭＳ Ｐゴシック" charset="0"/>
              </a:rPr>
              <a:t>If a rent ceiling is set above $550 a month, nothing will change.</a:t>
            </a:r>
            <a:endParaRPr lang="en-CA" sz="2800" b="1">
              <a:solidFill>
                <a:srgbClr val="00468F"/>
              </a:solidFill>
              <a:latin typeface="Arial" charset="0"/>
              <a:ea typeface="ＭＳ Ｐゴシック" charset="0"/>
            </a:endParaRPr>
          </a:p>
        </p:txBody>
      </p:sp>
      <p:sp>
        <p:nvSpPr>
          <p:cNvPr id="459798" name="Rectangle 22"/>
          <p:cNvSpPr>
            <a:spLocks noChangeArrowheads="1"/>
          </p:cNvSpPr>
          <p:nvPr/>
        </p:nvSpPr>
        <p:spPr bwMode="auto">
          <a:xfrm>
            <a:off x="76200" y="3429000"/>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a:lnSpc>
                <a:spcPct val="110000"/>
              </a:lnSpc>
              <a:spcBef>
                <a:spcPct val="100000"/>
              </a:spcBef>
              <a:defRPr/>
            </a:pPr>
            <a:r>
              <a:rPr lang="en-US" b="1" dirty="0">
                <a:latin typeface="Arial" charset="0"/>
                <a:ea typeface="ＭＳ Ｐゴシック" charset="0"/>
              </a:rPr>
              <a:t> 2. </a:t>
            </a:r>
            <a:r>
              <a:rPr lang="en-US" dirty="0">
                <a:latin typeface="Arial" charset="0"/>
                <a:ea typeface="ＭＳ Ｐゴシック" charset="0"/>
              </a:rPr>
              <a:t>The equilibrium rent is $550 a month and</a:t>
            </a:r>
          </a:p>
        </p:txBody>
      </p:sp>
      <p:sp>
        <p:nvSpPr>
          <p:cNvPr id="459799" name="Rectangle 23"/>
          <p:cNvSpPr>
            <a:spLocks noChangeArrowheads="1"/>
          </p:cNvSpPr>
          <p:nvPr/>
        </p:nvSpPr>
        <p:spPr bwMode="auto">
          <a:xfrm>
            <a:off x="152400" y="4343400"/>
            <a:ext cx="426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98463" indent="-398463">
              <a:lnSpc>
                <a:spcPct val="110000"/>
              </a:lnSpc>
              <a:spcBef>
                <a:spcPct val="100000"/>
              </a:spcBef>
              <a:defRPr/>
            </a:pPr>
            <a:r>
              <a:rPr lang="en-US" b="1" dirty="0">
                <a:latin typeface="Arial" charset="0"/>
                <a:ea typeface="ＭＳ Ｐゴシック" charset="0"/>
              </a:rPr>
              <a:t>3.</a:t>
            </a:r>
            <a:r>
              <a:rPr lang="en-US" dirty="0">
                <a:latin typeface="Arial" charset="0"/>
                <a:ea typeface="ＭＳ Ｐゴシック" charset="0"/>
              </a:rPr>
              <a:t> The equilibrium quantity is 4,000 units of housing.</a:t>
            </a:r>
            <a:endParaRPr lang="en-CA" sz="2800" b="1" dirty="0">
              <a:solidFill>
                <a:srgbClr val="00468F"/>
              </a:solidFill>
              <a:latin typeface="Arial" charset="0"/>
              <a:ea typeface="ＭＳ Ｐゴシック" charset="0"/>
            </a:endParaRPr>
          </a:p>
        </p:txBody>
      </p:sp>
      <p:pic>
        <p:nvPicPr>
          <p:cNvPr id="24584" name="Picture 5" descr="fig07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6362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9791"/>
                                        </p:tgtEl>
                                        <p:attrNameLst>
                                          <p:attrName>style.visibility</p:attrName>
                                        </p:attrNameLst>
                                      </p:cBhvr>
                                      <p:to>
                                        <p:strVal val="visible"/>
                                      </p:to>
                                    </p:set>
                                    <p:animEffect transition="in" filter="wipe(left)">
                                      <p:cBhvr>
                                        <p:cTn id="7" dur="500"/>
                                        <p:tgtEl>
                                          <p:spTgt spid="45979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9798"/>
                                        </p:tgtEl>
                                        <p:attrNameLst>
                                          <p:attrName>style.visibility</p:attrName>
                                        </p:attrNameLst>
                                      </p:cBhvr>
                                      <p:to>
                                        <p:strVal val="visible"/>
                                      </p:to>
                                    </p:set>
                                    <p:animEffect transition="in" filter="wipe(left)">
                                      <p:cBhvr>
                                        <p:cTn id="16" dur="500"/>
                                        <p:tgtEl>
                                          <p:spTgt spid="459798"/>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59799"/>
                                        </p:tgtEl>
                                        <p:attrNameLst>
                                          <p:attrName>style.visibility</p:attrName>
                                        </p:attrNameLst>
                                      </p:cBhvr>
                                      <p:to>
                                        <p:strVal val="visible"/>
                                      </p:to>
                                    </p:set>
                                    <p:animEffect transition="in" filter="wipe(left)">
                                      <p:cBhvr>
                                        <p:cTn id="25" dur="500"/>
                                        <p:tgtEl>
                                          <p:spTgt spid="459799"/>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59796"/>
                                        </p:tgtEl>
                                        <p:attrNameLst>
                                          <p:attrName>style.visibility</p:attrName>
                                        </p:attrNameLst>
                                      </p:cBhvr>
                                      <p:to>
                                        <p:strVal val="visible"/>
                                      </p:to>
                                    </p:set>
                                    <p:animEffect transition="in" filter="wipe(left)">
                                      <p:cBhvr>
                                        <p:cTn id="34" dur="500"/>
                                        <p:tgtEl>
                                          <p:spTgt spid="459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91" grpId="0" autoUpdateAnimBg="0"/>
      <p:bldP spid="459796" grpId="0" autoUpdateAnimBg="0"/>
      <p:bldP spid="459798" grpId="0" autoUpdateAnimBg="0"/>
      <p:bldP spid="45979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5" descr="fig07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1393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35" name="Text Box 11"/>
          <p:cNvSpPr txBox="1">
            <a:spLocks noChangeArrowheads="1"/>
          </p:cNvSpPr>
          <p:nvPr/>
        </p:nvSpPr>
        <p:spPr bwMode="auto">
          <a:xfrm>
            <a:off x="136525" y="2590800"/>
            <a:ext cx="443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rgbClr val="000000"/>
                </a:solidFill>
              </a:rPr>
              <a:t>A rent ceiling is imposed at $400 a month, which is</a:t>
            </a:r>
            <a:r>
              <a:rPr lang="en-US" dirty="0"/>
              <a:t> </a:t>
            </a:r>
            <a:r>
              <a:rPr lang="en-US" dirty="0">
                <a:solidFill>
                  <a:srgbClr val="000000"/>
                </a:solidFill>
              </a:rPr>
              <a:t>below the market equilibrium rent.</a:t>
            </a:r>
          </a:p>
        </p:txBody>
      </p:sp>
      <p:sp>
        <p:nvSpPr>
          <p:cNvPr id="461836" name="Text Box 12"/>
          <p:cNvSpPr txBox="1">
            <a:spLocks noChangeArrowheads="1"/>
          </p:cNvSpPr>
          <p:nvPr/>
        </p:nvSpPr>
        <p:spPr bwMode="auto">
          <a:xfrm>
            <a:off x="136525" y="3810000"/>
            <a:ext cx="4283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tabLst>
                <a:tab pos="282575" algn="l"/>
              </a:tabLst>
              <a:defRPr sz="2400">
                <a:solidFill>
                  <a:schemeClr val="tx1"/>
                </a:solidFill>
                <a:latin typeface="Arial" charset="0"/>
                <a:ea typeface="ＭＳ Ｐゴシック" charset="0"/>
              </a:defRPr>
            </a:lvl1pPr>
            <a:lvl2pPr marL="742950" indent="-285750" eaLnBrk="0" hangingPunct="0">
              <a:tabLst>
                <a:tab pos="282575" algn="l"/>
              </a:tabLst>
              <a:defRPr sz="2400">
                <a:solidFill>
                  <a:schemeClr val="tx1"/>
                </a:solidFill>
                <a:latin typeface="Arial" charset="0"/>
                <a:ea typeface="ＭＳ Ｐゴシック" charset="0"/>
              </a:defRPr>
            </a:lvl2pPr>
            <a:lvl3pPr marL="1143000" indent="-228600" eaLnBrk="0" hangingPunct="0">
              <a:tabLst>
                <a:tab pos="282575" algn="l"/>
              </a:tabLst>
              <a:defRPr sz="2400">
                <a:solidFill>
                  <a:schemeClr val="tx1"/>
                </a:solidFill>
                <a:latin typeface="Arial" charset="0"/>
                <a:ea typeface="ＭＳ Ｐゴシック" charset="0"/>
              </a:defRPr>
            </a:lvl3pPr>
            <a:lvl4pPr marL="1600200" indent="-228600" eaLnBrk="0" hangingPunct="0">
              <a:tabLst>
                <a:tab pos="282575" algn="l"/>
              </a:tabLst>
              <a:defRPr sz="2400">
                <a:solidFill>
                  <a:schemeClr val="tx1"/>
                </a:solidFill>
                <a:latin typeface="Arial" charset="0"/>
                <a:ea typeface="ＭＳ Ｐゴシック" charset="0"/>
              </a:defRPr>
            </a:lvl4pPr>
            <a:lvl5pPr marL="2057400" indent="-228600" eaLnBrk="0" hangingPunct="0">
              <a:tabLst>
                <a:tab pos="28257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82575" algn="l"/>
              </a:tabLst>
              <a:defRPr sz="2400">
                <a:solidFill>
                  <a:schemeClr val="tx1"/>
                </a:solidFill>
                <a:latin typeface="Arial" charset="0"/>
                <a:ea typeface="ＭＳ Ｐゴシック" charset="0"/>
              </a:defRPr>
            </a:lvl9pPr>
          </a:lstStyle>
          <a:p>
            <a:pPr eaLnBrk="1" hangingPunct="1">
              <a:defRPr/>
            </a:pPr>
            <a:r>
              <a:rPr lang="en-US" b="1"/>
              <a:t>1.</a:t>
            </a:r>
            <a:r>
              <a:rPr lang="en-US"/>
              <a:t> </a:t>
            </a:r>
            <a:r>
              <a:rPr lang="en-US">
                <a:solidFill>
                  <a:srgbClr val="000000"/>
                </a:solidFill>
              </a:rPr>
              <a:t>The quantity of housing supplied decreases to 3,000 units.</a:t>
            </a:r>
          </a:p>
        </p:txBody>
      </p:sp>
      <p:sp>
        <p:nvSpPr>
          <p:cNvPr id="461837" name="Text Box 13"/>
          <p:cNvSpPr txBox="1">
            <a:spLocks noChangeArrowheads="1"/>
          </p:cNvSpPr>
          <p:nvPr/>
        </p:nvSpPr>
        <p:spPr bwMode="auto">
          <a:xfrm>
            <a:off x="136525" y="4953000"/>
            <a:ext cx="443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2.</a:t>
            </a:r>
            <a:r>
              <a:rPr lang="en-US"/>
              <a:t> </a:t>
            </a:r>
            <a:r>
              <a:rPr lang="en-US">
                <a:solidFill>
                  <a:srgbClr val="000000"/>
                </a:solidFill>
              </a:rPr>
              <a:t>The quantity of housing demanded increases to 6,000 units.</a:t>
            </a:r>
          </a:p>
        </p:txBody>
      </p:sp>
      <p:sp>
        <p:nvSpPr>
          <p:cNvPr id="461838" name="Text Box 14"/>
          <p:cNvSpPr txBox="1">
            <a:spLocks noChangeArrowheads="1"/>
          </p:cNvSpPr>
          <p:nvPr/>
        </p:nvSpPr>
        <p:spPr bwMode="auto">
          <a:xfrm>
            <a:off x="136525" y="6172200"/>
            <a:ext cx="489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3.</a:t>
            </a:r>
            <a:r>
              <a:rPr lang="en-US"/>
              <a:t> </a:t>
            </a:r>
            <a:r>
              <a:rPr lang="en-US">
                <a:solidFill>
                  <a:srgbClr val="000000"/>
                </a:solidFill>
              </a:rPr>
              <a:t>A shortage of 3,000 units arises.</a:t>
            </a:r>
            <a:endParaRPr lang="en-US">
              <a:solidFill>
                <a:srgbClr val="000000"/>
              </a:solidFill>
              <a:latin typeface="Charcoal" charset="0"/>
            </a:endParaRPr>
          </a:p>
        </p:txBody>
      </p:sp>
      <p:sp>
        <p:nvSpPr>
          <p:cNvPr id="38919" name="Rectangle 18"/>
          <p:cNvSpPr>
            <a:spLocks noGrp="1" noChangeArrowheads="1"/>
          </p:cNvSpPr>
          <p:nvPr>
            <p:ph idx="1"/>
          </p:nvPr>
        </p:nvSpPr>
        <p:spPr>
          <a:xfrm>
            <a:off x="136525" y="1771650"/>
            <a:ext cx="4648200" cy="742950"/>
          </a:xfrm>
        </p:spPr>
        <p:txBody>
          <a:bodyPr>
            <a:normAutofit lnSpcReduction="10000"/>
          </a:bodyPr>
          <a:lstStyle/>
          <a:p>
            <a:pPr marL="0" indent="0" eaLnBrk="1" hangingPunct="1">
              <a:lnSpc>
                <a:spcPct val="90000"/>
              </a:lnSpc>
              <a:spcBef>
                <a:spcPct val="0"/>
              </a:spcBef>
              <a:buClrTx/>
              <a:buFontTx/>
              <a:buNone/>
              <a:defRPr/>
            </a:pPr>
            <a:r>
              <a:rPr lang="en-US" sz="2400" b="0" dirty="0">
                <a:solidFill>
                  <a:schemeClr val="tx1"/>
                </a:solidFill>
              </a:rPr>
              <a:t>Figure </a:t>
            </a:r>
            <a:r>
              <a:rPr lang="tr-TR" sz="2400" b="0" dirty="0">
                <a:solidFill>
                  <a:schemeClr val="tx1"/>
                </a:solidFill>
              </a:rPr>
              <a:t>6</a:t>
            </a:r>
            <a:r>
              <a:rPr lang="en-US" sz="2400" b="0" dirty="0">
                <a:solidFill>
                  <a:schemeClr val="tx1"/>
                </a:solidFill>
              </a:rPr>
              <a:t> shows how a rent ceiling creates a shortage.</a:t>
            </a:r>
            <a:endParaRPr lang="en-CA" sz="2400" b="0" dirty="0"/>
          </a:p>
        </p:txBody>
      </p:sp>
      <p:pic>
        <p:nvPicPr>
          <p:cNvPr id="26632" name="Picture 7" descr="fig0702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2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2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2c.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2d.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2e.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89438" y="1628775"/>
            <a:ext cx="46021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6567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835"/>
                                        </p:tgtEl>
                                        <p:attrNameLst>
                                          <p:attrName>style.visibility</p:attrName>
                                        </p:attrNameLst>
                                      </p:cBhvr>
                                      <p:to>
                                        <p:strVal val="visible"/>
                                      </p:to>
                                    </p:set>
                                    <p:animEffect transition="in" filter="wipe(left)">
                                      <p:cBhvr>
                                        <p:cTn id="7" dur="500"/>
                                        <p:tgtEl>
                                          <p:spTgt spid="46183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1836"/>
                                        </p:tgtEl>
                                        <p:attrNameLst>
                                          <p:attrName>style.visibility</p:attrName>
                                        </p:attrNameLst>
                                      </p:cBhvr>
                                      <p:to>
                                        <p:strVal val="visible"/>
                                      </p:to>
                                    </p:set>
                                    <p:animEffect transition="in" filter="wipe(left)">
                                      <p:cBhvr>
                                        <p:cTn id="20" dur="500"/>
                                        <p:tgtEl>
                                          <p:spTgt spid="461836"/>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1837"/>
                                        </p:tgtEl>
                                        <p:attrNameLst>
                                          <p:attrName>style.visibility</p:attrName>
                                        </p:attrNameLst>
                                      </p:cBhvr>
                                      <p:to>
                                        <p:strVal val="visible"/>
                                      </p:to>
                                    </p:set>
                                    <p:animEffect transition="in" filter="wipe(left)">
                                      <p:cBhvr>
                                        <p:cTn id="29" dur="500"/>
                                        <p:tgtEl>
                                          <p:spTgt spid="461837"/>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1838"/>
                                        </p:tgtEl>
                                        <p:attrNameLst>
                                          <p:attrName>style.visibility</p:attrName>
                                        </p:attrNameLst>
                                      </p:cBhvr>
                                      <p:to>
                                        <p:strVal val="visible"/>
                                      </p:to>
                                    </p:set>
                                    <p:animEffect transition="in" filter="wipe(left)">
                                      <p:cBhvr>
                                        <p:cTn id="38" dur="500"/>
                                        <p:tgtEl>
                                          <p:spTgt spid="461838"/>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5" grpId="0" autoUpdateAnimBg="0"/>
      <p:bldP spid="461836" grpId="0" autoUpdateAnimBg="0"/>
      <p:bldP spid="461837" grpId="0" autoUpdateAnimBg="0"/>
      <p:bldP spid="46183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13" descr="fig0702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2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72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2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702c.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572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702d.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572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702e.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572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7500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CA" dirty="0">
                <a:cs typeface="+mj-cs"/>
              </a:rPr>
              <a:t>DEMAND</a:t>
            </a:r>
          </a:p>
        </p:txBody>
      </p:sp>
      <p:sp>
        <p:nvSpPr>
          <p:cNvPr id="15363" name="Rectangle 3"/>
          <p:cNvSpPr>
            <a:spLocks noGrp="1" noChangeArrowheads="1"/>
          </p:cNvSpPr>
          <p:nvPr>
            <p:ph idx="1"/>
          </p:nvPr>
        </p:nvSpPr>
        <p:spPr/>
        <p:txBody>
          <a:bodyPr/>
          <a:lstStyle/>
          <a:p>
            <a:pPr eaLnBrk="1" hangingPunct="1">
              <a:buFont typeface="Webdings" charset="0"/>
              <a:buChar char="&lt;"/>
              <a:defRPr/>
            </a:pPr>
            <a:r>
              <a:rPr lang="en-CA" dirty="0">
                <a:cs typeface="+mn-cs"/>
              </a:rPr>
              <a:t>The Law of Demand</a:t>
            </a:r>
          </a:p>
          <a:p>
            <a:pPr lvl="1" eaLnBrk="1" hangingPunct="1">
              <a:defRPr/>
            </a:pPr>
            <a:r>
              <a:rPr lang="en-CA" dirty="0"/>
              <a:t>Other things remaining the same,</a:t>
            </a:r>
          </a:p>
          <a:p>
            <a:pPr lvl="2" eaLnBrk="1" hangingPunct="1">
              <a:defRPr/>
            </a:pPr>
            <a:r>
              <a:rPr lang="en-CA" dirty="0"/>
              <a:t>If the price of the good rises, the quantity demanded of that good decreases.</a:t>
            </a:r>
          </a:p>
          <a:p>
            <a:pPr lvl="2" eaLnBrk="1" hangingPunct="1">
              <a:defRPr/>
            </a:pPr>
            <a:r>
              <a:rPr lang="en-CA" dirty="0"/>
              <a:t>If the price of the good falls, the quantity demanded of that good increases.</a:t>
            </a:r>
          </a:p>
        </p:txBody>
      </p:sp>
    </p:spTree>
    <p:extLst>
      <p:ext uri="{BB962C8B-B14F-4D97-AF65-F5344CB8AC3E}">
        <p14:creationId xmlns:p14="http://schemas.microsoft.com/office/powerpoint/2010/main" val="1089420616"/>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702" name="Rectangle 6"/>
          <p:cNvSpPr>
            <a:spLocks noGrp="1" noChangeArrowheads="1"/>
          </p:cNvSpPr>
          <p:nvPr>
            <p:ph idx="1"/>
          </p:nvPr>
        </p:nvSpPr>
        <p:spPr>
          <a:xfrm>
            <a:off x="457200" y="1295400"/>
            <a:ext cx="8229600" cy="4495800"/>
          </a:xfrm>
        </p:spPr>
        <p:txBody>
          <a:bodyPr/>
          <a:lstStyle/>
          <a:p>
            <a:pPr lvl="1" eaLnBrk="1" hangingPunct="1">
              <a:defRPr/>
            </a:pPr>
            <a:r>
              <a:rPr lang="en-US" dirty="0"/>
              <a:t>When a rent ceiling creates a housing shortage, two developments occur:</a:t>
            </a:r>
          </a:p>
          <a:p>
            <a:pPr lvl="2" eaLnBrk="1" hangingPunct="1">
              <a:defRPr/>
            </a:pPr>
            <a:r>
              <a:rPr lang="en-US" dirty="0"/>
              <a:t>A black market</a:t>
            </a:r>
          </a:p>
          <a:p>
            <a:pPr lvl="2" eaLnBrk="1" hangingPunct="1">
              <a:defRPr/>
            </a:pPr>
            <a:r>
              <a:rPr lang="en-US" dirty="0"/>
              <a:t>Increased search activity</a:t>
            </a:r>
          </a:p>
          <a:p>
            <a:pPr lvl="1" eaLnBrk="1" hangingPunct="1">
              <a:lnSpc>
                <a:spcPct val="90000"/>
              </a:lnSpc>
              <a:defRPr/>
            </a:pPr>
            <a:r>
              <a:rPr lang="en-US" dirty="0">
                <a:solidFill>
                  <a:srgbClr val="000000"/>
                </a:solidFill>
              </a:rPr>
              <a:t>A</a:t>
            </a:r>
            <a:r>
              <a:rPr lang="en-US" sz="2600" b="1" dirty="0">
                <a:solidFill>
                  <a:srgbClr val="FF0000"/>
                </a:solidFill>
              </a:rPr>
              <a:t> black market </a:t>
            </a:r>
            <a:r>
              <a:rPr lang="en-US" dirty="0"/>
              <a:t>is an illegal market that operates alongside a government-regulated market.</a:t>
            </a:r>
          </a:p>
          <a:p>
            <a:pPr lvl="1" eaLnBrk="1" hangingPunct="1">
              <a:defRPr/>
            </a:pPr>
            <a:r>
              <a:rPr lang="en-US" sz="2600" b="1" dirty="0">
                <a:solidFill>
                  <a:srgbClr val="FF0000"/>
                </a:solidFill>
              </a:rPr>
              <a:t>Search activity </a:t>
            </a:r>
            <a:r>
              <a:rPr lang="en-US" dirty="0"/>
              <a:t>is the time spent looking for someone with whom to do business.</a:t>
            </a:r>
          </a:p>
        </p:txBody>
      </p:sp>
    </p:spTree>
    <p:extLst>
      <p:ext uri="{BB962C8B-B14F-4D97-AF65-F5344CB8AC3E}">
        <p14:creationId xmlns:p14="http://schemas.microsoft.com/office/powerpoint/2010/main" val="9558662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02">
                                            <p:txEl>
                                              <p:pRg st="0" end="0"/>
                                            </p:txEl>
                                          </p:spTgt>
                                        </p:tgtEl>
                                        <p:attrNameLst>
                                          <p:attrName>style.visibility</p:attrName>
                                        </p:attrNameLst>
                                      </p:cBhvr>
                                      <p:to>
                                        <p:strVal val="visible"/>
                                      </p:to>
                                    </p:set>
                                    <p:animEffect transition="in" filter="wipe(left)">
                                      <p:cBhvr>
                                        <p:cTn id="7" dur="500"/>
                                        <p:tgtEl>
                                          <p:spTgt spid="4137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702">
                                            <p:txEl>
                                              <p:pRg st="1" end="1"/>
                                            </p:txEl>
                                          </p:spTgt>
                                        </p:tgtEl>
                                        <p:attrNameLst>
                                          <p:attrName>style.visibility</p:attrName>
                                        </p:attrNameLst>
                                      </p:cBhvr>
                                      <p:to>
                                        <p:strVal val="visible"/>
                                      </p:to>
                                    </p:set>
                                    <p:animEffect transition="in" filter="wipe(left)">
                                      <p:cBhvr>
                                        <p:cTn id="12" dur="500"/>
                                        <p:tgtEl>
                                          <p:spTgt spid="4137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02">
                                            <p:txEl>
                                              <p:pRg st="2" end="2"/>
                                            </p:txEl>
                                          </p:spTgt>
                                        </p:tgtEl>
                                        <p:attrNameLst>
                                          <p:attrName>style.visibility</p:attrName>
                                        </p:attrNameLst>
                                      </p:cBhvr>
                                      <p:to>
                                        <p:strVal val="visible"/>
                                      </p:to>
                                    </p:set>
                                    <p:animEffect transition="in" filter="wipe(left)">
                                      <p:cBhvr>
                                        <p:cTn id="17" dur="500"/>
                                        <p:tgtEl>
                                          <p:spTgt spid="4137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702">
                                            <p:txEl>
                                              <p:pRg st="3" end="3"/>
                                            </p:txEl>
                                          </p:spTgt>
                                        </p:tgtEl>
                                        <p:attrNameLst>
                                          <p:attrName>style.visibility</p:attrName>
                                        </p:attrNameLst>
                                      </p:cBhvr>
                                      <p:to>
                                        <p:strVal val="visible"/>
                                      </p:to>
                                    </p:set>
                                    <p:animEffect transition="in" filter="wipe(left)">
                                      <p:cBhvr>
                                        <p:cTn id="22" dur="500"/>
                                        <p:tgtEl>
                                          <p:spTgt spid="4137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3702">
                                            <p:txEl>
                                              <p:pRg st="4" end="4"/>
                                            </p:txEl>
                                          </p:spTgt>
                                        </p:tgtEl>
                                        <p:attrNameLst>
                                          <p:attrName>style.visibility</p:attrName>
                                        </p:attrNameLst>
                                      </p:cBhvr>
                                      <p:to>
                                        <p:strVal val="visible"/>
                                      </p:to>
                                    </p:set>
                                    <p:animEffect transition="in" filter="wipe(left)">
                                      <p:cBhvr>
                                        <p:cTn id="27" dur="500"/>
                                        <p:tgtEl>
                                          <p:spTgt spid="4137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2"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18"/>
          <p:cNvSpPr>
            <a:spLocks noGrp="1" noChangeArrowheads="1"/>
          </p:cNvSpPr>
          <p:nvPr>
            <p:ph idx="1"/>
          </p:nvPr>
        </p:nvSpPr>
        <p:spPr>
          <a:xfrm>
            <a:off x="227013" y="1997075"/>
            <a:ext cx="4268787" cy="1127125"/>
          </a:xfrm>
        </p:spPr>
        <p:txBody>
          <a:bodyPr/>
          <a:lstStyle/>
          <a:p>
            <a:pPr marL="0" indent="0" eaLnBrk="1" hangingPunct="1">
              <a:lnSpc>
                <a:spcPct val="90000"/>
              </a:lnSpc>
              <a:buFont typeface="Webdings" charset="0"/>
              <a:buNone/>
              <a:defRPr/>
            </a:pPr>
            <a:r>
              <a:rPr lang="en-US" sz="2400" b="0" dirty="0">
                <a:solidFill>
                  <a:schemeClr val="tx1"/>
                </a:solidFill>
              </a:rPr>
              <a:t>Figure 7</a:t>
            </a:r>
            <a:r>
              <a:rPr lang="tr-TR" sz="2400" b="0" dirty="0">
                <a:solidFill>
                  <a:schemeClr val="tx1"/>
                </a:solidFill>
              </a:rPr>
              <a:t> </a:t>
            </a:r>
            <a:r>
              <a:rPr lang="en-US" sz="2400" b="0" dirty="0">
                <a:solidFill>
                  <a:schemeClr val="tx1"/>
                </a:solidFill>
              </a:rPr>
              <a:t>shows how a rent ceiling creates a black market and housing search.</a:t>
            </a:r>
            <a:endParaRPr lang="en-CA" sz="2400" b="0" dirty="0">
              <a:solidFill>
                <a:schemeClr val="tx1"/>
              </a:solidFill>
            </a:endParaRPr>
          </a:p>
        </p:txBody>
      </p:sp>
      <p:sp>
        <p:nvSpPr>
          <p:cNvPr id="463891" name="Rectangle 19"/>
          <p:cNvSpPr>
            <a:spLocks noChangeArrowheads="1"/>
          </p:cNvSpPr>
          <p:nvPr/>
        </p:nvSpPr>
        <p:spPr bwMode="auto">
          <a:xfrm>
            <a:off x="227013" y="3124200"/>
            <a:ext cx="4268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solidFill>
                  <a:srgbClr val="000000"/>
                </a:solidFill>
                <a:latin typeface="Arial" charset="0"/>
                <a:ea typeface="ＭＳ Ｐゴシック" charset="0"/>
              </a:rPr>
              <a:t>With a rent ceiling of $400 a month:</a:t>
            </a:r>
          </a:p>
        </p:txBody>
      </p:sp>
      <p:sp>
        <p:nvSpPr>
          <p:cNvPr id="463892" name="Rectangle 20"/>
          <p:cNvSpPr>
            <a:spLocks noChangeArrowheads="1"/>
          </p:cNvSpPr>
          <p:nvPr/>
        </p:nvSpPr>
        <p:spPr bwMode="auto">
          <a:xfrm>
            <a:off x="152400" y="4038600"/>
            <a:ext cx="4268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b="1">
                <a:latin typeface="Arial" charset="0"/>
                <a:ea typeface="ＭＳ Ｐゴシック" charset="0"/>
              </a:rPr>
              <a:t>1.</a:t>
            </a:r>
            <a:r>
              <a:rPr lang="en-US">
                <a:latin typeface="Arial" charset="0"/>
                <a:ea typeface="ＭＳ Ｐゴシック" charset="0"/>
              </a:rPr>
              <a:t> </a:t>
            </a:r>
            <a:r>
              <a:rPr lang="en-US">
                <a:solidFill>
                  <a:srgbClr val="000000"/>
                </a:solidFill>
                <a:latin typeface="Arial" charset="0"/>
                <a:ea typeface="ＭＳ Ｐゴシック" charset="0"/>
              </a:rPr>
              <a:t>3,000 units of housing are available.</a:t>
            </a:r>
          </a:p>
        </p:txBody>
      </p:sp>
      <p:sp>
        <p:nvSpPr>
          <p:cNvPr id="463893" name="Rectangle 21"/>
          <p:cNvSpPr>
            <a:spLocks noChangeArrowheads="1"/>
          </p:cNvSpPr>
          <p:nvPr/>
        </p:nvSpPr>
        <p:spPr bwMode="auto">
          <a:xfrm>
            <a:off x="152400" y="5046663"/>
            <a:ext cx="426878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a:t>
            </a:r>
            <a:r>
              <a:rPr lang="en-US">
                <a:solidFill>
                  <a:srgbClr val="000000"/>
                </a:solidFill>
                <a:latin typeface="Arial" charset="0"/>
                <a:ea typeface="ＭＳ Ｐゴシック" charset="0"/>
              </a:rPr>
              <a:t>Someone is willing to pay $625 a month for the 3,000th unit of housing.</a:t>
            </a:r>
          </a:p>
        </p:txBody>
      </p:sp>
      <p:pic>
        <p:nvPicPr>
          <p:cNvPr id="29703" name="Picture 7" descr="fig07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369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91"/>
                                        </p:tgtEl>
                                        <p:attrNameLst>
                                          <p:attrName>style.visibility</p:attrName>
                                        </p:attrNameLst>
                                      </p:cBhvr>
                                      <p:to>
                                        <p:strVal val="visible"/>
                                      </p:to>
                                    </p:set>
                                    <p:animEffect transition="in" filter="wipe(left)">
                                      <p:cBhvr>
                                        <p:cTn id="7" dur="500"/>
                                        <p:tgtEl>
                                          <p:spTgt spid="46389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3892"/>
                                        </p:tgtEl>
                                        <p:attrNameLst>
                                          <p:attrName>style.visibility</p:attrName>
                                        </p:attrNameLst>
                                      </p:cBhvr>
                                      <p:to>
                                        <p:strVal val="visible"/>
                                      </p:to>
                                    </p:set>
                                    <p:animEffect transition="in" filter="wipe(left)">
                                      <p:cBhvr>
                                        <p:cTn id="20" dur="500"/>
                                        <p:tgtEl>
                                          <p:spTgt spid="463892"/>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3893"/>
                                        </p:tgtEl>
                                        <p:attrNameLst>
                                          <p:attrName>style.visibility</p:attrName>
                                        </p:attrNameLst>
                                      </p:cBhvr>
                                      <p:to>
                                        <p:strVal val="visible"/>
                                      </p:to>
                                    </p:set>
                                    <p:animEffect transition="in" filter="wipe(left)">
                                      <p:cBhvr>
                                        <p:cTn id="29" dur="500"/>
                                        <p:tgtEl>
                                          <p:spTgt spid="463893"/>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91" grpId="0" autoUpdateAnimBg="0"/>
      <p:bldP spid="463892" grpId="0" autoUpdateAnimBg="0"/>
      <p:bldP spid="46389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7" descr="fig07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3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3400"/>
            <a:ext cx="56483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050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34"/>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CEILINGS</a:t>
            </a:r>
            <a:endParaRPr lang="en-CA" dirty="0"/>
          </a:p>
        </p:txBody>
      </p:sp>
      <p:sp>
        <p:nvSpPr>
          <p:cNvPr id="519179" name="Rectangle 1035"/>
          <p:cNvSpPr>
            <a:spLocks noGrp="1" noChangeArrowheads="1"/>
          </p:cNvSpPr>
          <p:nvPr>
            <p:ph idx="1"/>
          </p:nvPr>
        </p:nvSpPr>
        <p:spPr>
          <a:xfrm>
            <a:off x="152400" y="1997075"/>
            <a:ext cx="4268788" cy="1812925"/>
          </a:xfrm>
        </p:spPr>
        <p:txBody>
          <a:bodyPr/>
          <a:lstStyle/>
          <a:p>
            <a:pPr eaLnBrk="1" hangingPunct="1">
              <a:lnSpc>
                <a:spcPct val="90000"/>
              </a:lnSpc>
              <a:spcBef>
                <a:spcPct val="0"/>
              </a:spcBef>
              <a:buClrTx/>
              <a:buFontTx/>
              <a:buNone/>
              <a:defRPr/>
            </a:pPr>
            <a:r>
              <a:rPr lang="en-US" sz="2400">
                <a:solidFill>
                  <a:schemeClr val="tx1"/>
                </a:solidFill>
              </a:rPr>
              <a:t>3.</a:t>
            </a:r>
            <a:r>
              <a:rPr lang="en-US" sz="2400" b="0">
                <a:solidFill>
                  <a:schemeClr val="tx1"/>
                </a:solidFill>
              </a:rPr>
              <a:t> </a:t>
            </a:r>
            <a:r>
              <a:rPr lang="en-US" sz="2400" b="0">
                <a:solidFill>
                  <a:srgbClr val="000000"/>
                </a:solidFill>
              </a:rPr>
              <a:t>Black market rents might be as high as $625 a month and resources get used up in costly search activity.</a:t>
            </a:r>
          </a:p>
        </p:txBody>
      </p:sp>
      <p:pic>
        <p:nvPicPr>
          <p:cNvPr id="31748" name="Picture 7" descr="fig07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fig07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fig07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fig07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fig07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3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828800"/>
            <a:ext cx="460216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8281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9179">
                                            <p:txEl>
                                              <p:pRg st="0" end="0"/>
                                            </p:txEl>
                                          </p:spTgt>
                                        </p:tgtEl>
                                        <p:attrNameLst>
                                          <p:attrName>style.visibility</p:attrName>
                                        </p:attrNameLst>
                                      </p:cBhvr>
                                      <p:to>
                                        <p:strVal val="visible"/>
                                      </p:to>
                                    </p:set>
                                    <p:animEffect transition="in" filter="wipe(left)">
                                      <p:cBhvr>
                                        <p:cTn id="7" dur="500"/>
                                        <p:tgtEl>
                                          <p:spTgt spid="519179">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9" grpId="0" build="p" bldLvl="3"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3" name="Rectangle 5"/>
          <p:cNvSpPr>
            <a:spLocks noGrp="1" noChangeArrowheads="1"/>
          </p:cNvSpPr>
          <p:nvPr>
            <p:ph idx="1"/>
          </p:nvPr>
        </p:nvSpPr>
        <p:spPr>
          <a:xfrm>
            <a:off x="381000" y="2397125"/>
            <a:ext cx="8229600" cy="3775075"/>
          </a:xfrm>
        </p:spPr>
        <p:txBody>
          <a:bodyPr/>
          <a:lstStyle/>
          <a:p>
            <a:pPr lvl="1" eaLnBrk="1" hangingPunct="1">
              <a:defRPr/>
            </a:pPr>
            <a:r>
              <a:rPr lang="en-US" altLang="en-US">
                <a:ea typeface="ＭＳ Ｐゴシック" pitchFamily="34" charset="-128"/>
              </a:rPr>
              <a:t>With a rent ceiling, the outcome is inefficient.</a:t>
            </a:r>
          </a:p>
          <a:p>
            <a:pPr lvl="1" eaLnBrk="1" hangingPunct="1">
              <a:defRPr/>
            </a:pPr>
            <a:r>
              <a:rPr lang="en-US" altLang="en-US">
                <a:ea typeface="ＭＳ Ｐゴシック" pitchFamily="34" charset="-128"/>
              </a:rPr>
              <a:t>Marginal benefit exceeds marginal cost. </a:t>
            </a:r>
          </a:p>
          <a:p>
            <a:pPr lvl="1" eaLnBrk="1" hangingPunct="1">
              <a:defRPr/>
            </a:pPr>
            <a:r>
              <a:rPr lang="en-US" altLang="en-US">
                <a:ea typeface="ＭＳ Ｐゴシック" pitchFamily="34" charset="-128"/>
              </a:rPr>
              <a:t>Total surplus</a:t>
            </a:r>
            <a:r>
              <a:rPr lang="en-US" altLang="en-US">
                <a:ea typeface="ＭＳ Ｐゴシック" pitchFamily="34" charset="-128"/>
                <a:cs typeface="Arial" pitchFamily="34" charset="0"/>
              </a:rPr>
              <a:t>—</a:t>
            </a:r>
            <a:r>
              <a:rPr lang="en-US" altLang="en-US">
                <a:ea typeface="ＭＳ Ｐゴシック" pitchFamily="34" charset="-128"/>
              </a:rPr>
              <a:t>the sum of producer surplus and consumer surplus</a:t>
            </a:r>
            <a:r>
              <a:rPr lang="en-US" altLang="en-US">
                <a:ea typeface="ＭＳ Ｐゴシック" pitchFamily="34" charset="-128"/>
                <a:cs typeface="Arial" pitchFamily="34" charset="0"/>
              </a:rPr>
              <a:t>—</a:t>
            </a:r>
            <a:r>
              <a:rPr lang="en-US" altLang="en-US">
                <a:ea typeface="ＭＳ Ｐゴシック" pitchFamily="34" charset="-128"/>
              </a:rPr>
              <a:t>shrinks and a deadweight loss arises. </a:t>
            </a:r>
          </a:p>
          <a:p>
            <a:pPr lvl="1" eaLnBrk="1" hangingPunct="1">
              <a:defRPr/>
            </a:pPr>
            <a:r>
              <a:rPr lang="en-US" altLang="en-US">
                <a:ea typeface="ＭＳ Ｐゴシック" pitchFamily="34" charset="-128"/>
              </a:rPr>
              <a:t>People who can’t find housing and landlords who can’t offer housing at a lower rent lose.</a:t>
            </a:r>
          </a:p>
        </p:txBody>
      </p:sp>
      <p:sp>
        <p:nvSpPr>
          <p:cNvPr id="45060" name="Rectangle 6"/>
          <p:cNvSpPr>
            <a:spLocks noChangeArrowheads="1"/>
          </p:cNvSpPr>
          <p:nvPr/>
        </p:nvSpPr>
        <p:spPr bwMode="auto">
          <a:xfrm>
            <a:off x="381000" y="1752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 Are Rent Ceilings Efficient?</a:t>
            </a:r>
          </a:p>
          <a:p>
            <a:pPr lvl="1">
              <a:lnSpc>
                <a:spcPct val="105000"/>
              </a:lnSpc>
              <a:spcBef>
                <a:spcPct val="50000"/>
              </a:spcBef>
              <a:defRPr/>
            </a:pPr>
            <a:endParaRPr lang="en-US">
              <a:latin typeface="Arial" charset="0"/>
              <a:ea typeface="ＭＳ Ｐゴシック" charset="0"/>
            </a:endParaRPr>
          </a:p>
        </p:txBody>
      </p:sp>
    </p:spTree>
    <p:extLst>
      <p:ext uri="{BB962C8B-B14F-4D97-AF65-F5344CB8AC3E}">
        <p14:creationId xmlns:p14="http://schemas.microsoft.com/office/powerpoint/2010/main" val="24326106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3">
                                            <p:txEl>
                                              <p:pRg st="0" end="0"/>
                                            </p:txEl>
                                          </p:spTgt>
                                        </p:tgtEl>
                                        <p:attrNameLst>
                                          <p:attrName>style.visibility</p:attrName>
                                        </p:attrNameLst>
                                      </p:cBhvr>
                                      <p:to>
                                        <p:strVal val="visible"/>
                                      </p:to>
                                    </p:set>
                                    <p:animEffect transition="in" filter="wipe(left)">
                                      <p:cBhvr>
                                        <p:cTn id="7" dur="500"/>
                                        <p:tgtEl>
                                          <p:spTgt spid="416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3">
                                            <p:txEl>
                                              <p:pRg st="1" end="1"/>
                                            </p:txEl>
                                          </p:spTgt>
                                        </p:tgtEl>
                                        <p:attrNameLst>
                                          <p:attrName>style.visibility</p:attrName>
                                        </p:attrNameLst>
                                      </p:cBhvr>
                                      <p:to>
                                        <p:strVal val="visible"/>
                                      </p:to>
                                    </p:set>
                                    <p:animEffect transition="in" filter="wipe(left)">
                                      <p:cBhvr>
                                        <p:cTn id="12" dur="500"/>
                                        <p:tgtEl>
                                          <p:spTgt spid="4167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773">
                                            <p:txEl>
                                              <p:pRg st="2" end="2"/>
                                            </p:txEl>
                                          </p:spTgt>
                                        </p:tgtEl>
                                        <p:attrNameLst>
                                          <p:attrName>style.visibility</p:attrName>
                                        </p:attrNameLst>
                                      </p:cBhvr>
                                      <p:to>
                                        <p:strVal val="visible"/>
                                      </p:to>
                                    </p:set>
                                    <p:animEffect transition="in" filter="wipe(left)">
                                      <p:cBhvr>
                                        <p:cTn id="17" dur="500"/>
                                        <p:tgtEl>
                                          <p:spTgt spid="4167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6773">
                                            <p:txEl>
                                              <p:pRg st="3" end="3"/>
                                            </p:txEl>
                                          </p:spTgt>
                                        </p:tgtEl>
                                        <p:attrNameLst>
                                          <p:attrName>style.visibility</p:attrName>
                                        </p:attrNameLst>
                                      </p:cBhvr>
                                      <p:to>
                                        <p:strVal val="visible"/>
                                      </p:to>
                                    </p:set>
                                    <p:animEffect transition="in" filter="wipe(left)">
                                      <p:cBhvr>
                                        <p:cTn id="22" dur="500"/>
                                        <p:tgtEl>
                                          <p:spTgt spid="416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365125" y="1868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solidFill>
                <a:srgbClr val="1566B0"/>
              </a:solidFill>
            </a:endParaRPr>
          </a:p>
        </p:txBody>
      </p:sp>
      <p:sp>
        <p:nvSpPr>
          <p:cNvPr id="465929" name="Text Box 9"/>
          <p:cNvSpPr txBox="1">
            <a:spLocks noChangeArrowheads="1"/>
          </p:cNvSpPr>
          <p:nvPr/>
        </p:nvSpPr>
        <p:spPr bwMode="auto">
          <a:xfrm>
            <a:off x="228600" y="3079750"/>
            <a:ext cx="411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8938" indent="-38893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000000"/>
                </a:solidFill>
              </a:rPr>
              <a:t>1.</a:t>
            </a:r>
            <a:r>
              <a:rPr lang="en-US">
                <a:solidFill>
                  <a:srgbClr val="000000"/>
                </a:solidFill>
              </a:rPr>
              <a:t> The market is efficient with marginal benefit equal to marginal cost.</a:t>
            </a:r>
            <a:endParaRPr lang="en-US">
              <a:solidFill>
                <a:srgbClr val="1566B0"/>
              </a:solidFill>
            </a:endParaRPr>
          </a:p>
        </p:txBody>
      </p:sp>
      <p:sp>
        <p:nvSpPr>
          <p:cNvPr id="46085" name="Rectangle 14"/>
          <p:cNvSpPr>
            <a:spLocks noGrp="1" noChangeArrowheads="1"/>
          </p:cNvSpPr>
          <p:nvPr>
            <p:ph idx="1"/>
          </p:nvPr>
        </p:nvSpPr>
        <p:spPr>
          <a:xfrm>
            <a:off x="228600" y="1981200"/>
            <a:ext cx="4191000" cy="838200"/>
          </a:xfrm>
        </p:spPr>
        <p:txBody>
          <a:bodyPr/>
          <a:lstStyle/>
          <a:p>
            <a:pPr marL="0" indent="0" eaLnBrk="1" hangingPunct="1">
              <a:spcBef>
                <a:spcPct val="0"/>
              </a:spcBef>
              <a:buClrTx/>
              <a:buFontTx/>
              <a:buNone/>
              <a:defRPr/>
            </a:pPr>
            <a:r>
              <a:rPr lang="en-US" sz="2400" b="0" dirty="0">
                <a:solidFill>
                  <a:schemeClr val="tx1"/>
                </a:solidFill>
              </a:rPr>
              <a:t>Figure (a) shows an efficient housing market.</a:t>
            </a:r>
            <a:endParaRPr lang="en-CA" sz="2400" b="0" dirty="0"/>
          </a:p>
        </p:txBody>
      </p:sp>
      <p:sp>
        <p:nvSpPr>
          <p:cNvPr id="465935" name="Text Box 15"/>
          <p:cNvSpPr txBox="1">
            <a:spLocks noChangeArrowheads="1"/>
          </p:cNvSpPr>
          <p:nvPr/>
        </p:nvSpPr>
        <p:spPr bwMode="auto">
          <a:xfrm>
            <a:off x="76200" y="4419600"/>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0988" indent="-1651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000000"/>
                </a:solidFill>
              </a:rPr>
              <a:t>2.</a:t>
            </a:r>
            <a:r>
              <a:rPr lang="en-US" dirty="0"/>
              <a:t> C</a:t>
            </a:r>
            <a:r>
              <a:rPr lang="en-US" dirty="0">
                <a:solidFill>
                  <a:srgbClr val="000000"/>
                </a:solidFill>
              </a:rPr>
              <a:t>onsumer surplus plus ...</a:t>
            </a:r>
          </a:p>
        </p:txBody>
      </p:sp>
      <p:sp>
        <p:nvSpPr>
          <p:cNvPr id="465948" name="Text Box 28"/>
          <p:cNvSpPr txBox="1">
            <a:spLocks noChangeArrowheads="1"/>
          </p:cNvSpPr>
          <p:nvPr/>
        </p:nvSpPr>
        <p:spPr bwMode="auto">
          <a:xfrm>
            <a:off x="76200" y="50292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1963"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000000"/>
                </a:solidFill>
              </a:rPr>
              <a:t>3.</a:t>
            </a:r>
            <a:r>
              <a:rPr lang="en-US"/>
              <a:t> </a:t>
            </a:r>
            <a:r>
              <a:rPr lang="en-US">
                <a:solidFill>
                  <a:srgbClr val="000000"/>
                </a:solidFill>
              </a:rPr>
              <a:t>Producer surplus is as large as possible.</a:t>
            </a:r>
          </a:p>
        </p:txBody>
      </p:sp>
      <p:pic>
        <p:nvPicPr>
          <p:cNvPr id="33800" name="Picture 5" descr="fig0704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4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4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4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707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929"/>
                                        </p:tgtEl>
                                        <p:attrNameLst>
                                          <p:attrName>style.visibility</p:attrName>
                                        </p:attrNameLst>
                                      </p:cBhvr>
                                      <p:to>
                                        <p:strVal val="visible"/>
                                      </p:to>
                                    </p:set>
                                    <p:animEffect transition="in" filter="wipe(left)">
                                      <p:cBhvr>
                                        <p:cTn id="7" dur="500"/>
                                        <p:tgtEl>
                                          <p:spTgt spid="46592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5935"/>
                                        </p:tgtEl>
                                        <p:attrNameLst>
                                          <p:attrName>style.visibility</p:attrName>
                                        </p:attrNameLst>
                                      </p:cBhvr>
                                      <p:to>
                                        <p:strVal val="visible"/>
                                      </p:to>
                                    </p:set>
                                    <p:animEffect transition="in" filter="wipe(left)">
                                      <p:cBhvr>
                                        <p:cTn id="16" dur="500"/>
                                        <p:tgtEl>
                                          <p:spTgt spid="465935"/>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5948"/>
                                        </p:tgtEl>
                                        <p:attrNameLst>
                                          <p:attrName>style.visibility</p:attrName>
                                        </p:attrNameLst>
                                      </p:cBhvr>
                                      <p:to>
                                        <p:strVal val="visible"/>
                                      </p:to>
                                    </p:set>
                                    <p:animEffect transition="in" filter="wipe(left)">
                                      <p:cBhvr>
                                        <p:cTn id="25" dur="500"/>
                                        <p:tgtEl>
                                          <p:spTgt spid="465948"/>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9" grpId="0" autoUpdateAnimBg="0"/>
      <p:bldP spid="465935" grpId="0" autoUpdateAnimBg="0"/>
      <p:bldP spid="46594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5" descr="fig0704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4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4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4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5808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9"/>
          <p:cNvSpPr>
            <a:spLocks noGrp="1" noChangeArrowheads="1"/>
          </p:cNvSpPr>
          <p:nvPr>
            <p:ph idx="1"/>
          </p:nvPr>
        </p:nvSpPr>
        <p:spPr>
          <a:xfrm>
            <a:off x="228600" y="1828800"/>
            <a:ext cx="4191000" cy="838200"/>
          </a:xfrm>
        </p:spPr>
        <p:txBody>
          <a:bodyPr/>
          <a:lstStyle/>
          <a:p>
            <a:pPr marL="0" indent="0" eaLnBrk="1" hangingPunct="1">
              <a:spcBef>
                <a:spcPct val="0"/>
              </a:spcBef>
              <a:buClrTx/>
              <a:buFontTx/>
              <a:buNone/>
              <a:defRPr/>
            </a:pPr>
            <a:r>
              <a:rPr lang="en-US" sz="2400" b="0" dirty="0">
                <a:solidFill>
                  <a:schemeClr val="tx1"/>
                </a:solidFill>
              </a:rPr>
              <a:t>Figure (b) shows the inefficiency of a rent ceiling.</a:t>
            </a:r>
            <a:endParaRPr lang="en-CA" sz="2400" b="0" dirty="0"/>
          </a:p>
        </p:txBody>
      </p:sp>
      <p:sp>
        <p:nvSpPr>
          <p:cNvPr id="467988" name="Rectangle 20"/>
          <p:cNvSpPr>
            <a:spLocks noChangeArrowheads="1"/>
          </p:cNvSpPr>
          <p:nvPr/>
        </p:nvSpPr>
        <p:spPr bwMode="auto">
          <a:xfrm>
            <a:off x="152400" y="2743200"/>
            <a:ext cx="411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8738" indent="-58738">
              <a:defRPr/>
            </a:pPr>
            <a:r>
              <a:rPr lang="en-US" b="1">
                <a:solidFill>
                  <a:srgbClr val="000000"/>
                </a:solidFill>
                <a:latin typeface="Arial" charset="0"/>
                <a:ea typeface="ＭＳ Ｐゴシック" charset="0"/>
              </a:rPr>
              <a:t>	</a:t>
            </a:r>
            <a:r>
              <a:rPr lang="en-US">
                <a:solidFill>
                  <a:srgbClr val="000000"/>
                </a:solidFill>
                <a:latin typeface="Arial" charset="0"/>
                <a:ea typeface="ＭＳ Ｐゴシック" charset="0"/>
              </a:rPr>
              <a:t>A rent ceiling restricts the quantity supplied and marginal benefit exceeds marginal cost.</a:t>
            </a:r>
            <a:endParaRPr lang="en-CA">
              <a:solidFill>
                <a:srgbClr val="000000"/>
              </a:solidFill>
              <a:latin typeface="Arial" charset="0"/>
              <a:ea typeface="ＭＳ Ｐゴシック" charset="0"/>
            </a:endParaRPr>
          </a:p>
        </p:txBody>
      </p:sp>
      <p:sp>
        <p:nvSpPr>
          <p:cNvPr id="467989" name="Rectangle 21"/>
          <p:cNvSpPr>
            <a:spLocks noChangeArrowheads="1"/>
          </p:cNvSpPr>
          <p:nvPr/>
        </p:nvSpPr>
        <p:spPr bwMode="auto">
          <a:xfrm>
            <a:off x="152400" y="4419600"/>
            <a:ext cx="426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88938" indent="-323850">
              <a:defRPr/>
            </a:pPr>
            <a:r>
              <a:rPr lang="en-US" b="1" dirty="0">
                <a:solidFill>
                  <a:srgbClr val="000000"/>
                </a:solidFill>
                <a:latin typeface="Arial" charset="0"/>
                <a:ea typeface="ＭＳ Ｐゴシック" charset="0"/>
              </a:rPr>
              <a:t>1.</a:t>
            </a:r>
            <a:r>
              <a:rPr lang="en-US" dirty="0">
                <a:solidFill>
                  <a:srgbClr val="000000"/>
                </a:solidFill>
                <a:latin typeface="Arial" charset="0"/>
                <a:ea typeface="ＭＳ Ｐゴシック" charset="0"/>
              </a:rPr>
              <a:t> Consumer surplus </a:t>
            </a:r>
            <a:r>
              <a:rPr lang="tr-TR" dirty="0" err="1">
                <a:solidFill>
                  <a:srgbClr val="000000"/>
                </a:solidFill>
                <a:latin typeface="Arial" charset="0"/>
                <a:ea typeface="ＭＳ Ｐゴシック" charset="0"/>
              </a:rPr>
              <a:t>reduces</a:t>
            </a:r>
            <a:r>
              <a:rPr lang="en-US" dirty="0">
                <a:solidFill>
                  <a:srgbClr val="000000"/>
                </a:solidFill>
                <a:latin typeface="Arial" charset="0"/>
                <a:ea typeface="ＭＳ Ｐゴシック" charset="0"/>
              </a:rPr>
              <a:t>.</a:t>
            </a:r>
            <a:endParaRPr lang="en-CA" dirty="0">
              <a:solidFill>
                <a:srgbClr val="000000"/>
              </a:solidFill>
              <a:latin typeface="Arial" charset="0"/>
              <a:ea typeface="ＭＳ Ｐゴシック" charset="0"/>
            </a:endParaRPr>
          </a:p>
        </p:txBody>
      </p:sp>
      <p:sp>
        <p:nvSpPr>
          <p:cNvPr id="467998" name="Rectangle 30"/>
          <p:cNvSpPr>
            <a:spLocks noChangeArrowheads="1"/>
          </p:cNvSpPr>
          <p:nvPr/>
        </p:nvSpPr>
        <p:spPr bwMode="auto">
          <a:xfrm>
            <a:off x="152400" y="50292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88938" indent="-323850">
              <a:defRPr/>
            </a:pPr>
            <a:r>
              <a:rPr lang="en-US" b="1" dirty="0">
                <a:solidFill>
                  <a:srgbClr val="000000"/>
                </a:solidFill>
                <a:latin typeface="Arial" charset="0"/>
                <a:ea typeface="ＭＳ Ｐゴシック" charset="0"/>
              </a:rPr>
              <a:t>2.</a:t>
            </a:r>
            <a:r>
              <a:rPr lang="en-US" dirty="0">
                <a:latin typeface="Arial" charset="0"/>
                <a:ea typeface="ＭＳ Ｐゴシック" charset="0"/>
              </a:rPr>
              <a:t> </a:t>
            </a:r>
            <a:r>
              <a:rPr lang="en-US" dirty="0">
                <a:solidFill>
                  <a:srgbClr val="000000"/>
                </a:solidFill>
                <a:latin typeface="Arial" charset="0"/>
                <a:ea typeface="ＭＳ Ｐゴシック" charset="0"/>
              </a:rPr>
              <a:t>Producer surplus </a:t>
            </a:r>
            <a:r>
              <a:rPr lang="tr-TR" dirty="0" err="1">
                <a:solidFill>
                  <a:srgbClr val="000000"/>
                </a:solidFill>
                <a:latin typeface="Arial" charset="0"/>
                <a:ea typeface="ＭＳ Ｐゴシック" charset="0"/>
              </a:rPr>
              <a:t>reduces</a:t>
            </a:r>
            <a:r>
              <a:rPr lang="en-US" dirty="0">
                <a:solidFill>
                  <a:srgbClr val="000000"/>
                </a:solidFill>
                <a:latin typeface="Arial" charset="0"/>
                <a:ea typeface="ＭＳ Ｐゴシック" charset="0"/>
              </a:rPr>
              <a:t>.</a:t>
            </a:r>
            <a:endParaRPr lang="en-CA" dirty="0">
              <a:solidFill>
                <a:srgbClr val="000000"/>
              </a:solidFill>
              <a:latin typeface="Arial" charset="0"/>
              <a:ea typeface="ＭＳ Ｐゴシック" charset="0"/>
            </a:endParaRPr>
          </a:p>
        </p:txBody>
      </p:sp>
      <p:pic>
        <p:nvPicPr>
          <p:cNvPr id="35847" name="Picture 7" descr="fig0704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4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4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4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4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3678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7988"/>
                                        </p:tgtEl>
                                        <p:attrNameLst>
                                          <p:attrName>style.visibility</p:attrName>
                                        </p:attrNameLst>
                                      </p:cBhvr>
                                      <p:to>
                                        <p:strVal val="visible"/>
                                      </p:to>
                                    </p:set>
                                    <p:animEffect transition="in" filter="wipe(left)">
                                      <p:cBhvr>
                                        <p:cTn id="7" dur="500"/>
                                        <p:tgtEl>
                                          <p:spTgt spid="46798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67989"/>
                                        </p:tgtEl>
                                        <p:attrNameLst>
                                          <p:attrName>style.visibility</p:attrName>
                                        </p:attrNameLst>
                                      </p:cBhvr>
                                      <p:to>
                                        <p:strVal val="visible"/>
                                      </p:to>
                                    </p:set>
                                    <p:animEffect transition="in" filter="wipe(left)">
                                      <p:cBhvr>
                                        <p:cTn id="20" dur="500"/>
                                        <p:tgtEl>
                                          <p:spTgt spid="467989"/>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67998"/>
                                        </p:tgtEl>
                                        <p:attrNameLst>
                                          <p:attrName>style.visibility</p:attrName>
                                        </p:attrNameLst>
                                      </p:cBhvr>
                                      <p:to>
                                        <p:strVal val="visible"/>
                                      </p:to>
                                    </p:set>
                                    <p:animEffect transition="in" filter="wipe(left)">
                                      <p:cBhvr>
                                        <p:cTn id="29" dur="500"/>
                                        <p:tgtEl>
                                          <p:spTgt spid="467998"/>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8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9" descr="fig0704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4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4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4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4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4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4b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152400"/>
            <a:ext cx="5962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14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3"/>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CEILINGS</a:t>
            </a:r>
            <a:endParaRPr lang="en-CA" dirty="0"/>
          </a:p>
        </p:txBody>
      </p:sp>
      <p:sp>
        <p:nvSpPr>
          <p:cNvPr id="526350" name="Rectangle 14"/>
          <p:cNvSpPr>
            <a:spLocks noGrp="1" noChangeArrowheads="1"/>
          </p:cNvSpPr>
          <p:nvPr>
            <p:ph idx="1"/>
          </p:nvPr>
        </p:nvSpPr>
        <p:spPr>
          <a:xfrm>
            <a:off x="152400" y="1828800"/>
            <a:ext cx="4191000" cy="609600"/>
          </a:xfrm>
        </p:spPr>
        <p:txBody>
          <a:bodyPr/>
          <a:lstStyle/>
          <a:p>
            <a:pPr marL="0" indent="0" eaLnBrk="1" hangingPunct="1">
              <a:spcBef>
                <a:spcPct val="0"/>
              </a:spcBef>
              <a:buClrTx/>
              <a:buFontTx/>
              <a:buNone/>
              <a:defRPr/>
            </a:pPr>
            <a:r>
              <a:rPr lang="en-US" sz="2400">
                <a:solidFill>
                  <a:schemeClr val="tx1"/>
                </a:solidFill>
              </a:rPr>
              <a:t>3.</a:t>
            </a:r>
            <a:r>
              <a:rPr lang="en-US" sz="2400" b="0">
                <a:solidFill>
                  <a:schemeClr val="tx1"/>
                </a:solidFill>
              </a:rPr>
              <a:t> A deadweight loss arises.</a:t>
            </a:r>
            <a:endParaRPr lang="en-CA" sz="2400" b="0"/>
          </a:p>
        </p:txBody>
      </p:sp>
      <p:sp>
        <p:nvSpPr>
          <p:cNvPr id="526351" name="Rectangle 15"/>
          <p:cNvSpPr>
            <a:spLocks noChangeArrowheads="1"/>
          </p:cNvSpPr>
          <p:nvPr/>
        </p:nvSpPr>
        <p:spPr bwMode="auto">
          <a:xfrm>
            <a:off x="152400" y="2590800"/>
            <a:ext cx="434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6075" indent="-346075">
              <a:defRPr/>
            </a:pPr>
            <a:r>
              <a:rPr lang="en-US" b="1" dirty="0">
                <a:solidFill>
                  <a:srgbClr val="000000"/>
                </a:solidFill>
                <a:latin typeface="Arial" charset="0"/>
                <a:ea typeface="ＭＳ Ｐゴシック" charset="0"/>
              </a:rPr>
              <a:t>4.</a:t>
            </a:r>
            <a:r>
              <a:rPr lang="en-US" dirty="0">
                <a:solidFill>
                  <a:srgbClr val="000000"/>
                </a:solidFill>
                <a:latin typeface="Arial" charset="0"/>
                <a:ea typeface="ＭＳ Ｐゴシック" charset="0"/>
              </a:rPr>
              <a:t> Other resources are lost in search activity and evading and enforcing the rent ceiling law.</a:t>
            </a:r>
            <a:endParaRPr lang="en-CA" dirty="0">
              <a:solidFill>
                <a:srgbClr val="000000"/>
              </a:solidFill>
              <a:latin typeface="Arial" charset="0"/>
              <a:ea typeface="ＭＳ Ｐゴシック" charset="0"/>
            </a:endParaRPr>
          </a:p>
        </p:txBody>
      </p:sp>
      <p:sp>
        <p:nvSpPr>
          <p:cNvPr id="526352" name="Rectangle 16"/>
          <p:cNvSpPr>
            <a:spLocks noChangeArrowheads="1"/>
          </p:cNvSpPr>
          <p:nvPr/>
        </p:nvSpPr>
        <p:spPr bwMode="auto">
          <a:xfrm>
            <a:off x="152400" y="44196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solidFill>
                  <a:srgbClr val="000000"/>
                </a:solidFill>
                <a:latin typeface="Arial" charset="0"/>
                <a:ea typeface="ＭＳ Ｐゴシック" charset="0"/>
              </a:rPr>
              <a:t>Resource use is inefficient.</a:t>
            </a:r>
            <a:endParaRPr lang="en-CA">
              <a:solidFill>
                <a:srgbClr val="000000"/>
              </a:solidFill>
              <a:latin typeface="Arial" charset="0"/>
              <a:ea typeface="ＭＳ Ｐゴシック" charset="0"/>
            </a:endParaRPr>
          </a:p>
        </p:txBody>
      </p:sp>
      <p:pic>
        <p:nvPicPr>
          <p:cNvPr id="37894" name="Picture 7" descr="fig0704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fig0704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9" descr="fig0704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0" descr="fig0704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1" descr="fig0704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4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4b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676400"/>
            <a:ext cx="45037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72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6350">
                                            <p:txEl>
                                              <p:pRg st="0" end="0"/>
                                            </p:txEl>
                                          </p:spTgt>
                                        </p:tgtEl>
                                        <p:attrNameLst>
                                          <p:attrName>style.visibility</p:attrName>
                                        </p:attrNameLst>
                                      </p:cBhvr>
                                      <p:to>
                                        <p:strVal val="visible"/>
                                      </p:to>
                                    </p:set>
                                    <p:animEffect transition="in" filter="wipe(left)">
                                      <p:cBhvr>
                                        <p:cTn id="7" dur="500"/>
                                        <p:tgtEl>
                                          <p:spTgt spid="526350">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6351"/>
                                        </p:tgtEl>
                                        <p:attrNameLst>
                                          <p:attrName>style.visibility</p:attrName>
                                        </p:attrNameLst>
                                      </p:cBhvr>
                                      <p:to>
                                        <p:strVal val="visible"/>
                                      </p:to>
                                    </p:set>
                                    <p:animEffect transition="in" filter="wipe(left)">
                                      <p:cBhvr>
                                        <p:cTn id="16" dur="500"/>
                                        <p:tgtEl>
                                          <p:spTgt spid="526351"/>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6352"/>
                                        </p:tgtEl>
                                        <p:attrNameLst>
                                          <p:attrName>style.visibility</p:attrName>
                                        </p:attrNameLst>
                                      </p:cBhvr>
                                      <p:to>
                                        <p:strVal val="visible"/>
                                      </p:to>
                                    </p:set>
                                    <p:animEffect transition="in" filter="wipe(left)">
                                      <p:cBhvr>
                                        <p:cTn id="25" dur="500"/>
                                        <p:tgtEl>
                                          <p:spTgt spid="52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50" grpId="0" build="p" bldLvl="3" autoUpdateAnimBg="0" advAuto="0"/>
      <p:bldP spid="526351" grpId="0" autoUpdateAnimBg="0"/>
      <p:bldP spid="52635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defRPr/>
            </a:pPr>
            <a:r>
              <a:rPr lang="tr-TR" dirty="0">
                <a:cs typeface="+mj-cs"/>
              </a:rPr>
              <a:t>D</a:t>
            </a:r>
            <a:r>
              <a:rPr lang="en-US" dirty="0">
                <a:cs typeface="+mj-cs"/>
              </a:rPr>
              <a:t>EMAND</a:t>
            </a:r>
          </a:p>
        </p:txBody>
      </p:sp>
      <p:sp>
        <p:nvSpPr>
          <p:cNvPr id="379907" name="Rectangle 1027"/>
          <p:cNvSpPr>
            <a:spLocks noGrp="1" noChangeArrowheads="1"/>
          </p:cNvSpPr>
          <p:nvPr>
            <p:ph idx="1"/>
          </p:nvPr>
        </p:nvSpPr>
        <p:spPr/>
        <p:txBody>
          <a:bodyPr/>
          <a:lstStyle/>
          <a:p>
            <a:pPr marL="0" indent="0" eaLnBrk="1" hangingPunct="1">
              <a:buFont typeface="Webdings" charset="0"/>
              <a:buChar char="&lt;"/>
              <a:defRPr/>
            </a:pPr>
            <a:r>
              <a:rPr lang="en-US">
                <a:cs typeface="+mn-cs"/>
              </a:rPr>
              <a:t>Demand Schedule and Demand Curve</a:t>
            </a:r>
          </a:p>
          <a:p>
            <a:pPr marL="519113" lvl="1" indent="-7938" eaLnBrk="1" hangingPunct="1">
              <a:defRPr/>
            </a:pPr>
            <a:r>
              <a:rPr lang="en-US" sz="2600" b="1">
                <a:solidFill>
                  <a:srgbClr val="FF0000"/>
                </a:solidFill>
              </a:rPr>
              <a:t>Demand </a:t>
            </a:r>
            <a:r>
              <a:rPr lang="en-US"/>
              <a:t>is the relationship between the quantity demanded and the price of a good when all other influences on buying plans remain the same.</a:t>
            </a:r>
            <a:r>
              <a:rPr lang="en-US">
                <a:latin typeface="Charcoal" charset="0"/>
              </a:rPr>
              <a:t> </a:t>
            </a:r>
          </a:p>
          <a:p>
            <a:pPr marL="519113" lvl="1" indent="-7938" eaLnBrk="1" hangingPunct="1">
              <a:defRPr/>
            </a:pPr>
            <a:r>
              <a:rPr lang="en-US"/>
              <a:t>Demand is illustrated by a demand schedule and a demand curve.</a:t>
            </a:r>
          </a:p>
        </p:txBody>
      </p:sp>
    </p:spTree>
    <p:extLst>
      <p:ext uri="{BB962C8B-B14F-4D97-AF65-F5344CB8AC3E}">
        <p14:creationId xmlns:p14="http://schemas.microsoft.com/office/powerpoint/2010/main" val="26170124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907">
                                            <p:txEl>
                                              <p:pRg st="1" end="1"/>
                                            </p:txEl>
                                          </p:spTgt>
                                        </p:tgtEl>
                                        <p:attrNameLst>
                                          <p:attrName>style.visibility</p:attrName>
                                        </p:attrNameLst>
                                      </p:cBhvr>
                                      <p:to>
                                        <p:strVal val="visible"/>
                                      </p:to>
                                    </p:set>
                                    <p:animEffect transition="in" filter="wipe(left)">
                                      <p:cBhvr>
                                        <p:cTn id="7" dur="500"/>
                                        <p:tgtEl>
                                          <p:spTgt spid="379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9907">
                                            <p:txEl>
                                              <p:pRg st="2" end="2"/>
                                            </p:txEl>
                                          </p:spTgt>
                                        </p:tgtEl>
                                        <p:attrNameLst>
                                          <p:attrName>style.visibility</p:attrName>
                                        </p:attrNameLst>
                                      </p:cBhvr>
                                      <p:to>
                                        <p:strVal val="visible"/>
                                      </p:to>
                                    </p:set>
                                    <p:animEffect transition="in" filter="wipe(left)">
                                      <p:cBhvr>
                                        <p:cTn id="12" dur="500"/>
                                        <p:tgtEl>
                                          <p:spTgt spid="379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bldLvl="3"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a:t>PRICE FLOOR</a:t>
            </a:r>
            <a:r>
              <a:rPr lang="tr-TR" dirty="0"/>
              <a:t>S</a:t>
            </a:r>
            <a:endParaRPr lang="en-CA" dirty="0"/>
          </a:p>
        </p:txBody>
      </p:sp>
      <p:sp>
        <p:nvSpPr>
          <p:cNvPr id="620547" name="Rectangle 3"/>
          <p:cNvSpPr>
            <a:spLocks noGrp="1" noChangeArrowheads="1"/>
          </p:cNvSpPr>
          <p:nvPr>
            <p:ph idx="1"/>
          </p:nvPr>
        </p:nvSpPr>
        <p:spPr>
          <a:xfrm>
            <a:off x="381000" y="1981200"/>
            <a:ext cx="8229600" cy="3375025"/>
          </a:xfrm>
        </p:spPr>
        <p:txBody>
          <a:bodyPr/>
          <a:lstStyle/>
          <a:p>
            <a:pPr marL="0" indent="0">
              <a:buNone/>
              <a:defRPr/>
            </a:pPr>
            <a:r>
              <a:rPr lang="en-US" sz="2400" b="0" dirty="0">
                <a:solidFill>
                  <a:srgbClr val="000000"/>
                </a:solidFill>
              </a:rPr>
              <a:t>A</a:t>
            </a:r>
            <a:r>
              <a:rPr lang="en-US" sz="2400" dirty="0">
                <a:solidFill>
                  <a:srgbClr val="000000"/>
                </a:solidFill>
              </a:rPr>
              <a:t> </a:t>
            </a:r>
            <a:r>
              <a:rPr lang="en-US" sz="2400" dirty="0">
                <a:solidFill>
                  <a:srgbClr val="FF0000"/>
                </a:solidFill>
              </a:rPr>
              <a:t>price floor </a:t>
            </a:r>
            <a:r>
              <a:rPr lang="en-US" sz="2400" b="0" dirty="0">
                <a:solidFill>
                  <a:srgbClr val="000000"/>
                </a:solidFill>
              </a:rPr>
              <a:t>is a government regulation that places a </a:t>
            </a:r>
            <a:r>
              <a:rPr lang="en-US" sz="2400" b="0" i="1" dirty="0">
                <a:solidFill>
                  <a:srgbClr val="000000"/>
                </a:solidFill>
              </a:rPr>
              <a:t>lower</a:t>
            </a:r>
            <a:r>
              <a:rPr lang="en-US" sz="2400" b="0" dirty="0">
                <a:solidFill>
                  <a:srgbClr val="000000"/>
                </a:solidFill>
              </a:rPr>
              <a:t> limit on the price at which a particular good, service, or factor of production may be traded</a:t>
            </a:r>
            <a:r>
              <a:rPr lang="en-US" sz="2400" dirty="0">
                <a:solidFill>
                  <a:srgbClr val="000000"/>
                </a:solidFill>
              </a:rPr>
              <a:t>. </a:t>
            </a:r>
            <a:endParaRPr lang="tr-TR" sz="2400" dirty="0">
              <a:solidFill>
                <a:srgbClr val="000000"/>
              </a:solidFill>
            </a:endParaRPr>
          </a:p>
          <a:p>
            <a:pPr marL="0" indent="0">
              <a:buNone/>
              <a:defRPr/>
            </a:pPr>
            <a:endParaRPr lang="tr-TR" sz="2400" dirty="0">
              <a:solidFill>
                <a:srgbClr val="000000"/>
              </a:solidFill>
            </a:endParaRPr>
          </a:p>
          <a:p>
            <a:pPr marL="0" indent="0">
              <a:buNone/>
              <a:defRPr/>
            </a:pPr>
            <a:r>
              <a:rPr lang="en-US" sz="2400" dirty="0">
                <a:solidFill>
                  <a:srgbClr val="000000"/>
                </a:solidFill>
              </a:rPr>
              <a:t>Price floors are sometimes called “price supports,” because they support a price by preventing it from falling below a certain level.</a:t>
            </a:r>
          </a:p>
        </p:txBody>
      </p:sp>
    </p:spTree>
    <p:extLst>
      <p:ext uri="{BB962C8B-B14F-4D97-AF65-F5344CB8AC3E}">
        <p14:creationId xmlns:p14="http://schemas.microsoft.com/office/powerpoint/2010/main" val="40661852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animEffect transition="in" filter="wipe(left)">
                                      <p:cBhvr>
                                        <p:cTn id="7" dur="500"/>
                                        <p:tgtEl>
                                          <p:spTgt spid="620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0547">
                                            <p:txEl>
                                              <p:pRg st="2" end="2"/>
                                            </p:txEl>
                                          </p:spTgt>
                                        </p:tgtEl>
                                        <p:attrNameLst>
                                          <p:attrName>style.visibility</p:attrName>
                                        </p:attrNameLst>
                                      </p:cBhvr>
                                      <p:to>
                                        <p:strVal val="visible"/>
                                      </p:to>
                                    </p:set>
                                    <p:animEffect transition="in" filter="wipe(left)">
                                      <p:cBhvr>
                                        <p:cTn id="12" dur="500"/>
                                        <p:tgtEl>
                                          <p:spTgt spid="620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endParaRPr lang="en-US" dirty="0"/>
          </a:p>
        </p:txBody>
      </p:sp>
      <p:sp>
        <p:nvSpPr>
          <p:cNvPr id="3" name="Slayt Numarası Yer Tutucusu 2"/>
          <p:cNvSpPr>
            <a:spLocks noGrp="1"/>
          </p:cNvSpPr>
          <p:nvPr>
            <p:ph type="sldNum" sz="quarter" idx="12"/>
          </p:nvPr>
        </p:nvSpPr>
        <p:spPr/>
        <p:txBody>
          <a:bodyPr/>
          <a:lstStyle/>
          <a:p>
            <a:fld id="{277EE247-7E3D-4F38-A267-86CBA1DF41EF}" type="slidenum">
              <a:rPr lang="en-US" smtClean="0"/>
              <a:t>61</a:t>
            </a:fld>
            <a:endParaRPr lang="en-US"/>
          </a:p>
        </p:txBody>
      </p:sp>
      <p:sp>
        <p:nvSpPr>
          <p:cNvPr id="4" name="Dikdörtgen 3"/>
          <p:cNvSpPr/>
          <p:nvPr/>
        </p:nvSpPr>
        <p:spPr>
          <a:xfrm>
            <a:off x="401664" y="533400"/>
            <a:ext cx="8458200" cy="5693866"/>
          </a:xfrm>
          <a:prstGeom prst="rect">
            <a:avLst/>
          </a:prstGeom>
        </p:spPr>
        <p:txBody>
          <a:bodyPr wrap="square">
            <a:spAutoFit/>
          </a:bodyPr>
          <a:lstStyle/>
          <a:p>
            <a:pPr algn="just"/>
            <a:r>
              <a:rPr lang="en-US" sz="2800" dirty="0">
                <a:solidFill>
                  <a:srgbClr val="101010"/>
                </a:solidFill>
                <a:latin typeface="+mj-lt"/>
              </a:rPr>
              <a:t>A price floor is the lowest legal price a commodity can be sold at. Price floors are used by the government to prevent prices from being too low. </a:t>
            </a:r>
            <a:endParaRPr lang="tr-TR" sz="2800" dirty="0">
              <a:solidFill>
                <a:srgbClr val="101010"/>
              </a:solidFill>
              <a:latin typeface="+mj-lt"/>
            </a:endParaRPr>
          </a:p>
          <a:p>
            <a:pPr algn="just"/>
            <a:endParaRPr lang="tr-TR" sz="2800" dirty="0">
              <a:solidFill>
                <a:srgbClr val="101010"/>
              </a:solidFill>
              <a:latin typeface="+mj-lt"/>
            </a:endParaRPr>
          </a:p>
          <a:p>
            <a:pPr algn="just"/>
            <a:r>
              <a:rPr lang="en-US" sz="2800" dirty="0">
                <a:solidFill>
                  <a:srgbClr val="101010"/>
                </a:solidFill>
                <a:latin typeface="+mj-lt"/>
              </a:rPr>
              <a:t>The most common price floor is the minimum wage--the minimum price that can be </a:t>
            </a:r>
            <a:r>
              <a:rPr lang="en-US" sz="2800" dirty="0" err="1">
                <a:solidFill>
                  <a:srgbClr val="101010"/>
                </a:solidFill>
                <a:latin typeface="+mj-lt"/>
              </a:rPr>
              <a:t>payed</a:t>
            </a:r>
            <a:r>
              <a:rPr lang="en-US" sz="2800" dirty="0">
                <a:solidFill>
                  <a:srgbClr val="101010"/>
                </a:solidFill>
                <a:latin typeface="+mj-lt"/>
              </a:rPr>
              <a:t> for labor. Price floors are also used often in agriculture to try to protect farmers.</a:t>
            </a:r>
            <a:endParaRPr lang="tr-TR" sz="2800" dirty="0">
              <a:solidFill>
                <a:srgbClr val="101010"/>
              </a:solidFill>
              <a:latin typeface="+mj-lt"/>
            </a:endParaRPr>
          </a:p>
          <a:p>
            <a:pPr algn="just"/>
            <a:endParaRPr lang="en-US" sz="2800" dirty="0">
              <a:solidFill>
                <a:srgbClr val="101010"/>
              </a:solidFill>
              <a:latin typeface="+mj-lt"/>
            </a:endParaRPr>
          </a:p>
          <a:p>
            <a:pPr algn="just"/>
            <a:r>
              <a:rPr lang="en-US" sz="2800" dirty="0">
                <a:solidFill>
                  <a:srgbClr val="101010"/>
                </a:solidFill>
                <a:latin typeface="+mj-lt"/>
              </a:rPr>
              <a:t>For a price floor to be effective, it must be set above the equilibrium price. If it's not above equilibrium, then the market won't sell below equilibrium and the price floor will be irrelevant.</a:t>
            </a:r>
            <a:endParaRPr lang="en-US" sz="2800" b="0" i="0" dirty="0">
              <a:solidFill>
                <a:srgbClr val="101010"/>
              </a:solidFill>
              <a:effectLst/>
              <a:latin typeface="+mj-lt"/>
            </a:endParaRPr>
          </a:p>
        </p:txBody>
      </p:sp>
    </p:spTree>
    <p:extLst>
      <p:ext uri="{BB962C8B-B14F-4D97-AF65-F5344CB8AC3E}">
        <p14:creationId xmlns:p14="http://schemas.microsoft.com/office/powerpoint/2010/main" val="1425076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endParaRPr lang="en-US" dirty="0"/>
          </a:p>
        </p:txBody>
      </p:sp>
      <p:sp>
        <p:nvSpPr>
          <p:cNvPr id="3" name="Slayt Numarası Yer Tutucusu 2"/>
          <p:cNvSpPr>
            <a:spLocks noGrp="1"/>
          </p:cNvSpPr>
          <p:nvPr>
            <p:ph type="sldNum" sz="quarter" idx="12"/>
          </p:nvPr>
        </p:nvSpPr>
        <p:spPr/>
        <p:txBody>
          <a:bodyPr/>
          <a:lstStyle/>
          <a:p>
            <a:fld id="{277EE247-7E3D-4F38-A267-86CBA1DF41EF}" type="slidenum">
              <a:rPr lang="en-US" smtClean="0"/>
              <a:t>62</a:t>
            </a:fld>
            <a:endParaRPr lang="en-US"/>
          </a:p>
        </p:txBody>
      </p:sp>
      <p:pic>
        <p:nvPicPr>
          <p:cNvPr id="1028" name="Picture 4" descr="The graph shows an example of a price floor which results in a sur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892" y="381000"/>
            <a:ext cx="6747708" cy="600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31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152400" y="1752600"/>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latin typeface="Arial" charset="0"/>
                <a:ea typeface="ＭＳ Ｐゴシック" charset="0"/>
              </a:rPr>
              <a:t>Figure  shows a market for fast-food servers.</a:t>
            </a:r>
          </a:p>
        </p:txBody>
      </p:sp>
      <p:sp>
        <p:nvSpPr>
          <p:cNvPr id="470025" name="Text Box 9"/>
          <p:cNvSpPr txBox="1">
            <a:spLocks noChangeArrowheads="1"/>
          </p:cNvSpPr>
          <p:nvPr/>
        </p:nvSpPr>
        <p:spPr bwMode="auto">
          <a:xfrm>
            <a:off x="152400" y="2743200"/>
            <a:ext cx="426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1. </a:t>
            </a:r>
            <a:r>
              <a:rPr lang="en-US"/>
              <a:t>The demand for and supply of fast-food servers determine the market equilibrium.</a:t>
            </a:r>
            <a:endParaRPr lang="en-US">
              <a:latin typeface="Charcoal" charset="0"/>
            </a:endParaRPr>
          </a:p>
        </p:txBody>
      </p:sp>
      <p:sp>
        <p:nvSpPr>
          <p:cNvPr id="54276" name="Rectangle 13"/>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470036" name="Text Box 20"/>
          <p:cNvSpPr txBox="1">
            <a:spLocks noChangeArrowheads="1"/>
          </p:cNvSpPr>
          <p:nvPr/>
        </p:nvSpPr>
        <p:spPr bwMode="auto">
          <a:xfrm>
            <a:off x="76200" y="4359275"/>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2.</a:t>
            </a:r>
            <a:r>
              <a:rPr lang="en-US"/>
              <a:t>	The equilibrium wage rate is $5 an hour.</a:t>
            </a:r>
            <a:endParaRPr lang="en-US">
              <a:latin typeface="Charcoal" charset="0"/>
            </a:endParaRPr>
          </a:p>
        </p:txBody>
      </p:sp>
      <p:sp>
        <p:nvSpPr>
          <p:cNvPr id="470037" name="Text Box 21"/>
          <p:cNvSpPr txBox="1">
            <a:spLocks noChangeArrowheads="1"/>
          </p:cNvSpPr>
          <p:nvPr/>
        </p:nvSpPr>
        <p:spPr bwMode="auto">
          <a:xfrm>
            <a:off x="76200" y="52578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3.</a:t>
            </a:r>
            <a:r>
              <a:rPr lang="en-US"/>
              <a:t>	The equilibrium quantity is 5,000 servers.</a:t>
            </a:r>
            <a:endParaRPr lang="en-US">
              <a:latin typeface="Charcoal" charset="0"/>
            </a:endParaRPr>
          </a:p>
        </p:txBody>
      </p:sp>
      <p:pic>
        <p:nvPicPr>
          <p:cNvPr id="41991" name="Picture 5" descr="fig07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5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5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67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33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25"/>
                                        </p:tgtEl>
                                        <p:attrNameLst>
                                          <p:attrName>style.visibility</p:attrName>
                                        </p:attrNameLst>
                                      </p:cBhvr>
                                      <p:to>
                                        <p:strVal val="visible"/>
                                      </p:to>
                                    </p:set>
                                    <p:animEffect transition="in" filter="wipe(left)">
                                      <p:cBhvr>
                                        <p:cTn id="7" dur="500"/>
                                        <p:tgtEl>
                                          <p:spTgt spid="47002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0036"/>
                                        </p:tgtEl>
                                        <p:attrNameLst>
                                          <p:attrName>style.visibility</p:attrName>
                                        </p:attrNameLst>
                                      </p:cBhvr>
                                      <p:to>
                                        <p:strVal val="visible"/>
                                      </p:to>
                                    </p:set>
                                    <p:animEffect transition="in" filter="wipe(left)">
                                      <p:cBhvr>
                                        <p:cTn id="16" dur="500"/>
                                        <p:tgtEl>
                                          <p:spTgt spid="470036"/>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70037"/>
                                        </p:tgtEl>
                                        <p:attrNameLst>
                                          <p:attrName>style.visibility</p:attrName>
                                        </p:attrNameLst>
                                      </p:cBhvr>
                                      <p:to>
                                        <p:strVal val="visible"/>
                                      </p:to>
                                    </p:set>
                                    <p:animEffect transition="in" filter="wipe(left)">
                                      <p:cBhvr>
                                        <p:cTn id="25" dur="500"/>
                                        <p:tgtEl>
                                          <p:spTgt spid="470037"/>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5" grpId="0" autoUpdateAnimBg="0"/>
      <p:bldP spid="470036" grpId="0" autoUpdateAnimBg="0"/>
      <p:bldP spid="47003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fig07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48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5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048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5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048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5882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defRPr/>
            </a:pPr>
            <a:r>
              <a:rPr lang="en-US" dirty="0"/>
              <a:t>PRICE FLOORS</a:t>
            </a:r>
            <a:endParaRPr lang="en-CA" dirty="0"/>
          </a:p>
        </p:txBody>
      </p:sp>
      <p:sp>
        <p:nvSpPr>
          <p:cNvPr id="421893" name="Rectangle 5"/>
          <p:cNvSpPr>
            <a:spLocks noGrp="1" noChangeArrowheads="1"/>
          </p:cNvSpPr>
          <p:nvPr>
            <p:ph idx="1"/>
          </p:nvPr>
        </p:nvSpPr>
        <p:spPr>
          <a:xfrm>
            <a:off x="381000" y="2397125"/>
            <a:ext cx="8229600" cy="3775075"/>
          </a:xfrm>
        </p:spPr>
        <p:txBody>
          <a:bodyPr/>
          <a:lstStyle/>
          <a:p>
            <a:pPr marL="447675" indent="9525" eaLnBrk="1" hangingPunct="1">
              <a:buFont typeface="Webdings" charset="0"/>
              <a:buNone/>
              <a:defRPr/>
            </a:pPr>
            <a:r>
              <a:rPr lang="en-US" sz="2400" b="0" dirty="0">
                <a:solidFill>
                  <a:schemeClr val="tx1"/>
                </a:solidFill>
              </a:rPr>
              <a:t>A</a:t>
            </a:r>
            <a:r>
              <a:rPr lang="en-US" sz="3000" b="0" dirty="0">
                <a:solidFill>
                  <a:srgbClr val="FF0000"/>
                </a:solidFill>
              </a:rPr>
              <a:t> </a:t>
            </a:r>
            <a:r>
              <a:rPr lang="en-US" sz="2600" dirty="0">
                <a:solidFill>
                  <a:srgbClr val="FF0000"/>
                </a:solidFill>
              </a:rPr>
              <a:t>minimum wage law</a:t>
            </a:r>
            <a:r>
              <a:rPr lang="en-US" sz="2400" dirty="0">
                <a:solidFill>
                  <a:srgbClr val="FF0000"/>
                </a:solidFill>
              </a:rPr>
              <a:t> </a:t>
            </a:r>
            <a:r>
              <a:rPr lang="en-US" sz="2400" b="0" dirty="0">
                <a:solidFill>
                  <a:schemeClr val="tx1"/>
                </a:solidFill>
              </a:rPr>
              <a:t>is a government regulation that makes hiring labor for less than a specified wage illegal.</a:t>
            </a:r>
          </a:p>
          <a:p>
            <a:pPr marL="447675" lvl="1" indent="9525" eaLnBrk="1" hangingPunct="1">
              <a:defRPr/>
            </a:pPr>
            <a:r>
              <a:rPr lang="en-US" dirty="0">
                <a:solidFill>
                  <a:srgbClr val="000000"/>
                </a:solidFill>
              </a:rPr>
              <a:t>Firms can pay a wage rate above the minimum wage but they may not pay a wage rate below the minimum wage.</a:t>
            </a:r>
          </a:p>
          <a:p>
            <a:pPr marL="447675" lvl="1" indent="9525" eaLnBrk="1" hangingPunct="1">
              <a:defRPr/>
            </a:pPr>
            <a:r>
              <a:rPr lang="en-US" dirty="0">
                <a:solidFill>
                  <a:srgbClr val="000000"/>
                </a:solidFill>
              </a:rPr>
              <a:t>The effect of a minimum wage depends on whether it is set above or below the market equilibrium wage rate.</a:t>
            </a:r>
          </a:p>
        </p:txBody>
      </p:sp>
      <p:sp>
        <p:nvSpPr>
          <p:cNvPr id="56324" name="Rectangle 6"/>
          <p:cNvSpPr>
            <a:spLocks noChangeArrowheads="1"/>
          </p:cNvSpPr>
          <p:nvPr/>
        </p:nvSpPr>
        <p:spPr bwMode="auto">
          <a:xfrm>
            <a:off x="381000" y="1752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The Minimum Wage</a:t>
            </a:r>
          </a:p>
        </p:txBody>
      </p:sp>
    </p:spTree>
    <p:extLst>
      <p:ext uri="{BB962C8B-B14F-4D97-AF65-F5344CB8AC3E}">
        <p14:creationId xmlns:p14="http://schemas.microsoft.com/office/powerpoint/2010/main" val="33595829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893">
                                            <p:txEl>
                                              <p:pRg st="0" end="0"/>
                                            </p:txEl>
                                          </p:spTgt>
                                        </p:tgtEl>
                                        <p:attrNameLst>
                                          <p:attrName>style.visibility</p:attrName>
                                        </p:attrNameLst>
                                      </p:cBhvr>
                                      <p:to>
                                        <p:strVal val="visible"/>
                                      </p:to>
                                    </p:set>
                                    <p:animEffect transition="in" filter="wipe(left)">
                                      <p:cBhvr>
                                        <p:cTn id="7" dur="500"/>
                                        <p:tgtEl>
                                          <p:spTgt spid="421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893">
                                            <p:txEl>
                                              <p:pRg st="1" end="1"/>
                                            </p:txEl>
                                          </p:spTgt>
                                        </p:tgtEl>
                                        <p:attrNameLst>
                                          <p:attrName>style.visibility</p:attrName>
                                        </p:attrNameLst>
                                      </p:cBhvr>
                                      <p:to>
                                        <p:strVal val="visible"/>
                                      </p:to>
                                    </p:set>
                                    <p:animEffect transition="in" filter="wipe(left)">
                                      <p:cBhvr>
                                        <p:cTn id="12" dur="500"/>
                                        <p:tgtEl>
                                          <p:spTgt spid="4218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893">
                                            <p:txEl>
                                              <p:pRg st="2" end="2"/>
                                            </p:txEl>
                                          </p:spTgt>
                                        </p:tgtEl>
                                        <p:attrNameLst>
                                          <p:attrName>style.visibility</p:attrName>
                                        </p:attrNameLst>
                                      </p:cBhvr>
                                      <p:to>
                                        <p:strVal val="visible"/>
                                      </p:to>
                                    </p:set>
                                    <p:animEffect transition="in" filter="wipe(left)">
                                      <p:cBhvr>
                                        <p:cTn id="17" dur="500"/>
                                        <p:tgtEl>
                                          <p:spTgt spid="4218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75" name="Text Box 11"/>
          <p:cNvSpPr txBox="1">
            <a:spLocks noChangeArrowheads="1"/>
          </p:cNvSpPr>
          <p:nvPr/>
        </p:nvSpPr>
        <p:spPr bwMode="auto">
          <a:xfrm>
            <a:off x="136525" y="2911475"/>
            <a:ext cx="420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solidFill>
                  <a:srgbClr val="000000"/>
                </a:solidFill>
              </a:rPr>
              <a:t>A minimum wage is set above the equilibrium wage.</a:t>
            </a:r>
          </a:p>
        </p:txBody>
      </p:sp>
      <p:sp>
        <p:nvSpPr>
          <p:cNvPr id="472076" name="Text Box 12"/>
          <p:cNvSpPr txBox="1">
            <a:spLocks noChangeArrowheads="1"/>
          </p:cNvSpPr>
          <p:nvPr/>
        </p:nvSpPr>
        <p:spPr bwMode="auto">
          <a:xfrm>
            <a:off x="136525" y="3886200"/>
            <a:ext cx="4435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1.</a:t>
            </a:r>
            <a:r>
              <a:rPr lang="en-US"/>
              <a:t> </a:t>
            </a:r>
            <a:r>
              <a:rPr lang="en-US">
                <a:solidFill>
                  <a:srgbClr val="000000"/>
                </a:solidFill>
              </a:rPr>
              <a:t>The quantity demanded decreases to 3,000 workers.</a:t>
            </a:r>
            <a:endParaRPr lang="en-US">
              <a:solidFill>
                <a:srgbClr val="1566B0"/>
              </a:solidFill>
            </a:endParaRPr>
          </a:p>
        </p:txBody>
      </p:sp>
      <p:sp>
        <p:nvSpPr>
          <p:cNvPr id="472077" name="Text Box 13"/>
          <p:cNvSpPr txBox="1">
            <a:spLocks noChangeArrowheads="1"/>
          </p:cNvSpPr>
          <p:nvPr/>
        </p:nvSpPr>
        <p:spPr bwMode="auto">
          <a:xfrm>
            <a:off x="136525" y="4953000"/>
            <a:ext cx="4283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38138" indent="-33813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2.</a:t>
            </a:r>
            <a:r>
              <a:rPr lang="en-US"/>
              <a:t> </a:t>
            </a:r>
            <a:r>
              <a:rPr lang="en-US">
                <a:solidFill>
                  <a:srgbClr val="000000"/>
                </a:solidFill>
              </a:rPr>
              <a:t>The quantity supplied increases to 7,000 people.</a:t>
            </a:r>
          </a:p>
        </p:txBody>
      </p:sp>
      <p:sp>
        <p:nvSpPr>
          <p:cNvPr id="472078" name="Text Box 14"/>
          <p:cNvSpPr txBox="1">
            <a:spLocks noChangeArrowheads="1"/>
          </p:cNvSpPr>
          <p:nvPr/>
        </p:nvSpPr>
        <p:spPr bwMode="auto">
          <a:xfrm>
            <a:off x="136525" y="6019800"/>
            <a:ext cx="464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3.</a:t>
            </a:r>
            <a:r>
              <a:rPr lang="en-US"/>
              <a:t> </a:t>
            </a:r>
            <a:r>
              <a:rPr lang="en-US">
                <a:solidFill>
                  <a:srgbClr val="000000"/>
                </a:solidFill>
              </a:rPr>
              <a:t>4,000 people are unemployed.</a:t>
            </a:r>
          </a:p>
        </p:txBody>
      </p:sp>
      <p:sp>
        <p:nvSpPr>
          <p:cNvPr id="57350" name="Rectangle 17"/>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57351" name="Rectangle 18"/>
          <p:cNvSpPr>
            <a:spLocks noGrp="1" noChangeArrowheads="1"/>
          </p:cNvSpPr>
          <p:nvPr>
            <p:ph idx="1"/>
          </p:nvPr>
        </p:nvSpPr>
        <p:spPr>
          <a:xfrm>
            <a:off x="228600" y="1676400"/>
            <a:ext cx="4495800" cy="1295400"/>
          </a:xfrm>
        </p:spPr>
        <p:txBody>
          <a:bodyPr/>
          <a:lstStyle/>
          <a:p>
            <a:pPr marL="0" indent="0" eaLnBrk="1" hangingPunct="1">
              <a:buFont typeface="Webdings" charset="0"/>
              <a:buNone/>
              <a:defRPr/>
            </a:pPr>
            <a:r>
              <a:rPr lang="en-US" sz="2400" b="0" dirty="0">
                <a:solidFill>
                  <a:schemeClr val="tx1"/>
                </a:solidFill>
              </a:rPr>
              <a:t>Figure </a:t>
            </a:r>
            <a:r>
              <a:rPr lang="tr-TR" sz="2400" b="0" dirty="0">
                <a:solidFill>
                  <a:schemeClr val="tx1"/>
                </a:solidFill>
              </a:rPr>
              <a:t>9</a:t>
            </a:r>
            <a:r>
              <a:rPr lang="en-US" sz="2400" b="0" dirty="0">
                <a:solidFill>
                  <a:schemeClr val="tx1"/>
                </a:solidFill>
              </a:rPr>
              <a:t> shows how a minimum wage creates unemployment.</a:t>
            </a:r>
            <a:endParaRPr lang="en-CA" sz="2400" b="0" dirty="0">
              <a:solidFill>
                <a:schemeClr val="tx1"/>
              </a:solidFill>
            </a:endParaRPr>
          </a:p>
        </p:txBody>
      </p:sp>
      <p:pic>
        <p:nvPicPr>
          <p:cNvPr id="45064" name="Picture 13" descr="fig07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7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706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706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49788" y="1828800"/>
            <a:ext cx="449421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706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75"/>
                                        </p:tgtEl>
                                        <p:attrNameLst>
                                          <p:attrName>style.visibility</p:attrName>
                                        </p:attrNameLst>
                                      </p:cBhvr>
                                      <p:to>
                                        <p:strVal val="visible"/>
                                      </p:to>
                                    </p:set>
                                    <p:animEffect transition="in" filter="wipe(left)">
                                      <p:cBhvr>
                                        <p:cTn id="7" dur="500"/>
                                        <p:tgtEl>
                                          <p:spTgt spid="47207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2076"/>
                                        </p:tgtEl>
                                        <p:attrNameLst>
                                          <p:attrName>style.visibility</p:attrName>
                                        </p:attrNameLst>
                                      </p:cBhvr>
                                      <p:to>
                                        <p:strVal val="visible"/>
                                      </p:to>
                                    </p:set>
                                    <p:animEffect transition="in" filter="wipe(left)">
                                      <p:cBhvr>
                                        <p:cTn id="20" dur="500"/>
                                        <p:tgtEl>
                                          <p:spTgt spid="472076"/>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72077"/>
                                        </p:tgtEl>
                                        <p:attrNameLst>
                                          <p:attrName>style.visibility</p:attrName>
                                        </p:attrNameLst>
                                      </p:cBhvr>
                                      <p:to>
                                        <p:strVal val="visible"/>
                                      </p:to>
                                    </p:set>
                                    <p:animEffect transition="in" filter="wipe(left)">
                                      <p:cBhvr>
                                        <p:cTn id="29" dur="500"/>
                                        <p:tgtEl>
                                          <p:spTgt spid="472077"/>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2078"/>
                                        </p:tgtEl>
                                        <p:attrNameLst>
                                          <p:attrName>style.visibility</p:attrName>
                                        </p:attrNameLst>
                                      </p:cBhvr>
                                      <p:to>
                                        <p:strVal val="visible"/>
                                      </p:to>
                                    </p:set>
                                    <p:animEffect transition="in" filter="wipe(left)">
                                      <p:cBhvr>
                                        <p:cTn id="38" dur="500"/>
                                        <p:tgtEl>
                                          <p:spTgt spid="472078"/>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5" grpId="0" autoUpdateAnimBg="0"/>
      <p:bldP spid="472076" grpId="0" autoUpdateAnimBg="0"/>
      <p:bldP spid="472077" grpId="0" autoUpdateAnimBg="0"/>
      <p:bldP spid="47207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ig0706f.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799"/>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5715000" y="600788"/>
            <a:ext cx="3048000" cy="5509200"/>
          </a:xfrm>
          <a:prstGeom prst="rect">
            <a:avLst/>
          </a:prstGeom>
        </p:spPr>
        <p:txBody>
          <a:bodyPr wrap="square">
            <a:spAutoFit/>
          </a:bodyPr>
          <a:lstStyle/>
          <a:p>
            <a:pPr algn="just"/>
            <a:r>
              <a:rPr lang="en-US" sz="2200" dirty="0"/>
              <a:t>Of the 4,000 people unemployed, 2,000 have been fired and another 2,000 would like to work at $7 an hour.</a:t>
            </a:r>
            <a:endParaRPr lang="tr-TR" sz="2200" dirty="0"/>
          </a:p>
          <a:p>
            <a:pPr algn="just"/>
            <a:endParaRPr lang="en-US" sz="2200" dirty="0"/>
          </a:p>
          <a:p>
            <a:pPr algn="just"/>
            <a:r>
              <a:rPr lang="en-US" sz="2200" dirty="0"/>
              <a:t>The 3,000 jobs must somehow be allocated to the 7,000 people who would like to work. </a:t>
            </a:r>
            <a:endParaRPr lang="tr-TR" sz="2200" dirty="0"/>
          </a:p>
          <a:p>
            <a:pPr algn="just"/>
            <a:endParaRPr lang="en-US" sz="2200" dirty="0"/>
          </a:p>
          <a:p>
            <a:pPr algn="just"/>
            <a:r>
              <a:rPr lang="en-US" sz="2200" dirty="0"/>
              <a:t>This allocation is achieved by</a:t>
            </a:r>
          </a:p>
          <a:p>
            <a:pPr marL="342900" indent="-342900" algn="just">
              <a:buFontTx/>
              <a:buChar char="-"/>
            </a:pPr>
            <a:r>
              <a:rPr lang="en-US" sz="2200" dirty="0"/>
              <a:t>Increased search activity</a:t>
            </a:r>
            <a:endParaRPr lang="tr-TR" sz="2200" dirty="0"/>
          </a:p>
          <a:p>
            <a:pPr marL="342900" indent="-342900" algn="just">
              <a:buFontTx/>
              <a:buChar char="-"/>
            </a:pPr>
            <a:r>
              <a:rPr lang="en-US" sz="2200" dirty="0"/>
              <a:t>Illegal hiring</a:t>
            </a:r>
          </a:p>
        </p:txBody>
      </p:sp>
    </p:spTree>
    <p:extLst>
      <p:ext uri="{BB962C8B-B14F-4D97-AF65-F5344CB8AC3E}">
        <p14:creationId xmlns:p14="http://schemas.microsoft.com/office/powerpoint/2010/main" val="26830429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23" name="Text Box 11"/>
          <p:cNvSpPr txBox="1">
            <a:spLocks noChangeArrowheads="1"/>
          </p:cNvSpPr>
          <p:nvPr/>
        </p:nvSpPr>
        <p:spPr bwMode="auto">
          <a:xfrm>
            <a:off x="152400" y="2971800"/>
            <a:ext cx="4337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000000"/>
                </a:solidFill>
              </a:rPr>
              <a:t>1.</a:t>
            </a:r>
            <a:r>
              <a:rPr lang="en-US">
                <a:solidFill>
                  <a:srgbClr val="000000"/>
                </a:solidFill>
              </a:rPr>
              <a:t> At the minimum wage rate of $7 an hour, 3,000 jobs are available.</a:t>
            </a:r>
          </a:p>
        </p:txBody>
      </p:sp>
      <p:sp>
        <p:nvSpPr>
          <p:cNvPr id="474125" name="Text Box 13"/>
          <p:cNvSpPr txBox="1">
            <a:spLocks noChangeArrowheads="1"/>
          </p:cNvSpPr>
          <p:nvPr/>
        </p:nvSpPr>
        <p:spPr bwMode="auto">
          <a:xfrm>
            <a:off x="152400" y="43434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2.</a:t>
            </a:r>
            <a:r>
              <a:rPr lang="en-US"/>
              <a:t> </a:t>
            </a:r>
            <a:r>
              <a:rPr lang="en-US">
                <a:solidFill>
                  <a:srgbClr val="000000"/>
                </a:solidFill>
              </a:rPr>
              <a:t>Someone is willing to take the 3,000th job for $3 an hour.</a:t>
            </a:r>
            <a:endParaRPr lang="en-US">
              <a:solidFill>
                <a:srgbClr val="1566B0"/>
              </a:solidFill>
            </a:endParaRPr>
          </a:p>
        </p:txBody>
      </p:sp>
      <p:sp>
        <p:nvSpPr>
          <p:cNvPr id="60420" name="Rectangle 17"/>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60421" name="Rectangle 19"/>
          <p:cNvSpPr>
            <a:spLocks noGrp="1" noChangeArrowheads="1"/>
          </p:cNvSpPr>
          <p:nvPr>
            <p:ph idx="1"/>
          </p:nvPr>
        </p:nvSpPr>
        <p:spPr>
          <a:xfrm>
            <a:off x="228600" y="1676400"/>
            <a:ext cx="4191000" cy="1295400"/>
          </a:xfrm>
        </p:spPr>
        <p:txBody>
          <a:bodyPr/>
          <a:lstStyle/>
          <a:p>
            <a:pPr marL="0" indent="0" eaLnBrk="1" hangingPunct="1">
              <a:buFont typeface="Webdings" charset="0"/>
              <a:buNone/>
              <a:defRPr/>
            </a:pPr>
            <a:r>
              <a:rPr lang="en-US" sz="2400" b="0" dirty="0">
                <a:solidFill>
                  <a:schemeClr val="tx1"/>
                </a:solidFill>
              </a:rPr>
              <a:t>Figure  shows how a minimum wage increases job search.</a:t>
            </a:r>
            <a:endParaRPr lang="en-CA" sz="2400" b="0" dirty="0">
              <a:solidFill>
                <a:schemeClr val="tx1"/>
              </a:solidFill>
            </a:endParaRPr>
          </a:p>
        </p:txBody>
      </p:sp>
      <p:pic>
        <p:nvPicPr>
          <p:cNvPr id="48134" name="Picture 7" descr="fig07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0303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4123"/>
                                        </p:tgtEl>
                                        <p:attrNameLst>
                                          <p:attrName>style.visibility</p:attrName>
                                        </p:attrNameLst>
                                      </p:cBhvr>
                                      <p:to>
                                        <p:strVal val="visible"/>
                                      </p:to>
                                    </p:set>
                                    <p:animEffect transition="in" filter="wipe(left)">
                                      <p:cBhvr>
                                        <p:cTn id="7" dur="500"/>
                                        <p:tgtEl>
                                          <p:spTgt spid="47412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74125"/>
                                        </p:tgtEl>
                                        <p:attrNameLst>
                                          <p:attrName>style.visibility</p:attrName>
                                        </p:attrNameLst>
                                      </p:cBhvr>
                                      <p:to>
                                        <p:strVal val="visible"/>
                                      </p:to>
                                    </p:set>
                                    <p:animEffect transition="in" filter="wipe(left)">
                                      <p:cBhvr>
                                        <p:cTn id="24" dur="500"/>
                                        <p:tgtEl>
                                          <p:spTgt spid="474125"/>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3" grpId="0" autoUpdateAnimBg="0"/>
      <p:bldP spid="474125"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11"/>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531468" name="Rectangle 12"/>
          <p:cNvSpPr>
            <a:spLocks noGrp="1" noChangeArrowheads="1"/>
          </p:cNvSpPr>
          <p:nvPr>
            <p:ph idx="1"/>
          </p:nvPr>
        </p:nvSpPr>
        <p:spPr>
          <a:xfrm>
            <a:off x="457200" y="3505200"/>
            <a:ext cx="4114800" cy="2133600"/>
          </a:xfrm>
        </p:spPr>
        <p:txBody>
          <a:bodyPr/>
          <a:lstStyle/>
          <a:p>
            <a:pPr marL="0" indent="0" eaLnBrk="1" hangingPunct="1">
              <a:lnSpc>
                <a:spcPct val="105000"/>
              </a:lnSpc>
              <a:spcBef>
                <a:spcPct val="0"/>
              </a:spcBef>
              <a:buClrTx/>
              <a:buFontTx/>
              <a:buNone/>
              <a:defRPr/>
            </a:pPr>
            <a:r>
              <a:rPr lang="en-US" sz="2400" b="0">
                <a:solidFill>
                  <a:srgbClr val="000000"/>
                </a:solidFill>
              </a:rPr>
              <a:t>People are willing to spend time on job search that is worth the equivalent of lowering their wage rate by $4 an hour.</a:t>
            </a:r>
          </a:p>
        </p:txBody>
      </p:sp>
      <p:sp>
        <p:nvSpPr>
          <p:cNvPr id="62468" name="Text Box 13"/>
          <p:cNvSpPr txBox="1">
            <a:spLocks noChangeArrowheads="1"/>
          </p:cNvSpPr>
          <p:nvPr/>
        </p:nvSpPr>
        <p:spPr bwMode="auto">
          <a:xfrm>
            <a:off x="228600" y="20574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0188" indent="-23018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t>3.</a:t>
            </a:r>
            <a:r>
              <a:rPr lang="en-US">
                <a:solidFill>
                  <a:srgbClr val="FFFFFF"/>
                </a:solidFill>
              </a:rPr>
              <a:t> </a:t>
            </a:r>
            <a:r>
              <a:rPr lang="en-US">
                <a:solidFill>
                  <a:srgbClr val="000000"/>
                </a:solidFill>
              </a:rPr>
              <a:t>Illegal wage rates might range from just below $7 an hour to $3 an hour.</a:t>
            </a:r>
            <a:endParaRPr lang="en-US">
              <a:solidFill>
                <a:srgbClr val="1566B0"/>
              </a:solidFill>
            </a:endParaRPr>
          </a:p>
        </p:txBody>
      </p:sp>
      <p:pic>
        <p:nvPicPr>
          <p:cNvPr id="50181" name="Picture 7" descr="fig07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fig07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9" descr="fig07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0" descr="fig07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1" descr="fig07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828800"/>
            <a:ext cx="44942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406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1468">
                                            <p:txEl>
                                              <p:pRg st="0" end="0"/>
                                            </p:txEl>
                                          </p:spTgt>
                                        </p:tgtEl>
                                        <p:attrNameLst>
                                          <p:attrName>style.visibility</p:attrName>
                                        </p:attrNameLst>
                                      </p:cBhvr>
                                      <p:to>
                                        <p:strVal val="visible"/>
                                      </p:to>
                                    </p:set>
                                    <p:animEffect transition="in" filter="wipe(left)">
                                      <p:cBhvr>
                                        <p:cTn id="12" dur="500"/>
                                        <p:tgtEl>
                                          <p:spTgt spid="531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8"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a:cs typeface="+mj-cs"/>
              </a:rPr>
              <a:t>DEMAND</a:t>
            </a:r>
          </a:p>
        </p:txBody>
      </p:sp>
      <p:sp>
        <p:nvSpPr>
          <p:cNvPr id="277507" name="Rectangle 3"/>
          <p:cNvSpPr>
            <a:spLocks noGrp="1" noChangeArrowheads="1"/>
          </p:cNvSpPr>
          <p:nvPr>
            <p:ph idx="1"/>
          </p:nvPr>
        </p:nvSpPr>
        <p:spPr/>
        <p:txBody>
          <a:bodyPr/>
          <a:lstStyle/>
          <a:p>
            <a:pPr marL="461963" lvl="1" indent="-4763" eaLnBrk="1" hangingPunct="1">
              <a:defRPr/>
            </a:pPr>
            <a:r>
              <a:rPr lang="en-US" sz="2600" b="1">
                <a:solidFill>
                  <a:srgbClr val="FF0000"/>
                </a:solidFill>
              </a:rPr>
              <a:t>Demand schedule </a:t>
            </a:r>
            <a:r>
              <a:rPr lang="en-US"/>
              <a:t>is a list of the quantities demanded at each different price when all the other influences on buying plans remain the same.</a:t>
            </a:r>
            <a:r>
              <a:rPr lang="en-US">
                <a:latin typeface="Charcoal" charset="0"/>
              </a:rPr>
              <a:t> </a:t>
            </a:r>
          </a:p>
          <a:p>
            <a:pPr marL="461963" lvl="1" indent="-4763" eaLnBrk="1" hangingPunct="1">
              <a:defRPr/>
            </a:pPr>
            <a:r>
              <a:rPr lang="en-US" sz="2600" b="1">
                <a:solidFill>
                  <a:srgbClr val="FF0000"/>
                </a:solidFill>
              </a:rPr>
              <a:t>Demand curve </a:t>
            </a:r>
            <a:r>
              <a:rPr lang="en-US"/>
              <a:t>is a graph of the relationship between the quantity demanded of a good and its price when all other influences on buying plans remain the same.</a:t>
            </a:r>
            <a:endParaRPr lang="en-US" b="1"/>
          </a:p>
        </p:txBody>
      </p:sp>
    </p:spTree>
    <p:extLst>
      <p:ext uri="{BB962C8B-B14F-4D97-AF65-F5344CB8AC3E}">
        <p14:creationId xmlns:p14="http://schemas.microsoft.com/office/powerpoint/2010/main" val="24438789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07">
                                            <p:txEl>
                                              <p:pRg st="1" end="1"/>
                                            </p:txEl>
                                          </p:spTgt>
                                        </p:tgtEl>
                                        <p:attrNameLst>
                                          <p:attrName>style.visibility</p:attrName>
                                        </p:attrNameLst>
                                      </p:cBhvr>
                                      <p:to>
                                        <p:strVal val="visible"/>
                                      </p:to>
                                    </p:set>
                                    <p:animEffect transition="in" filter="wipe(left)">
                                      <p:cBhvr>
                                        <p:cTn id="7" dur="500"/>
                                        <p:tgtEl>
                                          <p:spTgt spid="277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bldLvl="3"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fig07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10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810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7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810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7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81000"/>
            <a:ext cx="55149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7240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7" name="Rectangle 5"/>
          <p:cNvSpPr>
            <a:spLocks noGrp="1" noChangeArrowheads="1"/>
          </p:cNvSpPr>
          <p:nvPr>
            <p:ph idx="1"/>
          </p:nvPr>
        </p:nvSpPr>
        <p:spPr>
          <a:xfrm>
            <a:off x="304800" y="2362200"/>
            <a:ext cx="8229600" cy="3200400"/>
          </a:xfrm>
        </p:spPr>
        <p:txBody>
          <a:bodyPr>
            <a:normAutofit lnSpcReduction="10000"/>
          </a:bodyPr>
          <a:lstStyle/>
          <a:p>
            <a:pPr lvl="1" eaLnBrk="1" hangingPunct="1">
              <a:defRPr/>
            </a:pPr>
            <a:r>
              <a:rPr lang="en-US" altLang="en-US">
                <a:ea typeface="ＭＳ Ｐゴシック" pitchFamily="34" charset="-128"/>
              </a:rPr>
              <a:t>The firms’ surplus and workers’ surplus shrink, and a deadweight loss arises. </a:t>
            </a:r>
          </a:p>
          <a:p>
            <a:pPr lvl="1" eaLnBrk="1" hangingPunct="1">
              <a:defRPr/>
            </a:pPr>
            <a:r>
              <a:rPr lang="en-US" altLang="en-US">
                <a:ea typeface="ＭＳ Ｐゴシック" pitchFamily="34" charset="-128"/>
              </a:rPr>
              <a:t>Firms that cut back employment and people who can’t find jobs at the higher wage rate lose.</a:t>
            </a:r>
          </a:p>
          <a:p>
            <a:pPr lvl="1" eaLnBrk="1" hangingPunct="1">
              <a:defRPr/>
            </a:pPr>
            <a:r>
              <a:rPr lang="en-US" altLang="en-US">
                <a:ea typeface="ＭＳ Ｐゴシック" pitchFamily="34" charset="-128"/>
              </a:rPr>
              <a:t>The total loss exceeds the deadweight loss because resources get used in costly job-search activity.</a:t>
            </a:r>
          </a:p>
        </p:txBody>
      </p:sp>
      <p:sp>
        <p:nvSpPr>
          <p:cNvPr id="428038" name="Rectangle 6"/>
          <p:cNvSpPr>
            <a:spLocks noChangeArrowheads="1"/>
          </p:cNvSpPr>
          <p:nvPr/>
        </p:nvSpPr>
        <p:spPr bwMode="auto">
          <a:xfrm>
            <a:off x="381000" y="1752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468F"/>
              </a:buClr>
              <a:buFont typeface="Webdings" charset="0"/>
              <a:buChar char="&lt;"/>
              <a:defRPr/>
            </a:pPr>
            <a:r>
              <a:rPr lang="en-US" sz="2800" b="1">
                <a:solidFill>
                  <a:srgbClr val="00468F"/>
                </a:solidFill>
                <a:latin typeface="Arial" charset="0"/>
                <a:ea typeface="ＭＳ Ｐゴシック" charset="0"/>
              </a:rPr>
              <a:t>Is the Minimum Wage Efficient?</a:t>
            </a:r>
          </a:p>
        </p:txBody>
      </p:sp>
    </p:spTree>
    <p:extLst>
      <p:ext uri="{BB962C8B-B14F-4D97-AF65-F5344CB8AC3E}">
        <p14:creationId xmlns:p14="http://schemas.microsoft.com/office/powerpoint/2010/main" val="15886579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8038">
                                            <p:txEl>
                                              <p:pRg st="0" end="0"/>
                                            </p:txEl>
                                          </p:spTgt>
                                        </p:tgtEl>
                                        <p:attrNameLst>
                                          <p:attrName>style.visibility</p:attrName>
                                        </p:attrNameLst>
                                      </p:cBhvr>
                                      <p:to>
                                        <p:strVal val="visible"/>
                                      </p:to>
                                    </p:set>
                                    <p:animEffect transition="in" filter="wipe(left)">
                                      <p:cBhvr>
                                        <p:cTn id="7" dur="500"/>
                                        <p:tgtEl>
                                          <p:spTgt spid="4280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8037">
                                            <p:txEl>
                                              <p:pRg st="0" end="0"/>
                                            </p:txEl>
                                          </p:spTgt>
                                        </p:tgtEl>
                                        <p:attrNameLst>
                                          <p:attrName>style.visibility</p:attrName>
                                        </p:attrNameLst>
                                      </p:cBhvr>
                                      <p:to>
                                        <p:strVal val="visible"/>
                                      </p:to>
                                    </p:set>
                                    <p:animEffect transition="in" filter="wipe(left)">
                                      <p:cBhvr>
                                        <p:cTn id="12" dur="500"/>
                                        <p:tgtEl>
                                          <p:spTgt spid="4280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8037">
                                            <p:txEl>
                                              <p:pRg st="1" end="1"/>
                                            </p:txEl>
                                          </p:spTgt>
                                        </p:tgtEl>
                                        <p:attrNameLst>
                                          <p:attrName>style.visibility</p:attrName>
                                        </p:attrNameLst>
                                      </p:cBhvr>
                                      <p:to>
                                        <p:strVal val="visible"/>
                                      </p:to>
                                    </p:set>
                                    <p:animEffect transition="in" filter="wipe(left)">
                                      <p:cBhvr>
                                        <p:cTn id="17" dur="500"/>
                                        <p:tgtEl>
                                          <p:spTgt spid="4280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8037">
                                            <p:txEl>
                                              <p:pRg st="2" end="2"/>
                                            </p:txEl>
                                          </p:spTgt>
                                        </p:tgtEl>
                                        <p:attrNameLst>
                                          <p:attrName>style.visibility</p:attrName>
                                        </p:attrNameLst>
                                      </p:cBhvr>
                                      <p:to>
                                        <p:strVal val="visible"/>
                                      </p:to>
                                    </p:set>
                                    <p:animEffect transition="in" filter="wipe(left)">
                                      <p:cBhvr>
                                        <p:cTn id="22" dur="500"/>
                                        <p:tgtEl>
                                          <p:spTgt spid="4280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build="p" bldLvl="5" autoUpdateAnimBg="0"/>
      <p:bldP spid="428038" grpId="0" build="p" bldLvl="5"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4"/>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64515" name="Rectangle 15"/>
          <p:cNvSpPr>
            <a:spLocks noGrp="1" noChangeArrowheads="1"/>
          </p:cNvSpPr>
          <p:nvPr>
            <p:ph idx="1"/>
          </p:nvPr>
        </p:nvSpPr>
        <p:spPr>
          <a:xfrm>
            <a:off x="152400" y="1981200"/>
            <a:ext cx="4191000" cy="990600"/>
          </a:xfrm>
        </p:spPr>
        <p:txBody>
          <a:bodyPr/>
          <a:lstStyle/>
          <a:p>
            <a:pPr marL="114300" lvl="1" eaLnBrk="1" hangingPunct="1">
              <a:defRPr/>
            </a:pPr>
            <a:r>
              <a:rPr lang="en-US" dirty="0"/>
              <a:t>Figure </a:t>
            </a:r>
            <a:r>
              <a:rPr lang="tr-TR" dirty="0"/>
              <a:t>(</a:t>
            </a:r>
            <a:r>
              <a:rPr lang="en-US" dirty="0"/>
              <a:t>a) shows an efficient labor market.</a:t>
            </a:r>
            <a:endParaRPr lang="en-CA" dirty="0"/>
          </a:p>
        </p:txBody>
      </p:sp>
      <p:sp>
        <p:nvSpPr>
          <p:cNvPr id="476176" name="Rectangle 16"/>
          <p:cNvSpPr>
            <a:spLocks noChangeArrowheads="1"/>
          </p:cNvSpPr>
          <p:nvPr/>
        </p:nvSpPr>
        <p:spPr bwMode="auto">
          <a:xfrm>
            <a:off x="152400" y="2971800"/>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98463" lvl="1" indent="-284163">
              <a:lnSpc>
                <a:spcPct val="105000"/>
              </a:lnSpc>
              <a:spcBef>
                <a:spcPct val="50000"/>
              </a:spcBef>
              <a:defRPr/>
            </a:pPr>
            <a:r>
              <a:rPr lang="en-US" b="1">
                <a:latin typeface="Arial" charset="0"/>
                <a:ea typeface="ＭＳ Ｐゴシック" charset="0"/>
              </a:rPr>
              <a:t>1.</a:t>
            </a:r>
            <a:r>
              <a:rPr lang="en-US">
                <a:latin typeface="Arial" charset="0"/>
                <a:ea typeface="ＭＳ Ｐゴシック" charset="0"/>
              </a:rPr>
              <a:t> At the market equilibrium, the marginal benefit of labor to firms equals the marginal cost of working.</a:t>
            </a:r>
            <a:endParaRPr lang="en-CA">
              <a:latin typeface="Arial" charset="0"/>
              <a:ea typeface="ＭＳ Ｐゴシック" charset="0"/>
            </a:endParaRPr>
          </a:p>
        </p:txBody>
      </p:sp>
      <p:sp>
        <p:nvSpPr>
          <p:cNvPr id="476177" name="Rectangle 17"/>
          <p:cNvSpPr>
            <a:spLocks noChangeArrowheads="1"/>
          </p:cNvSpPr>
          <p:nvPr/>
        </p:nvSpPr>
        <p:spPr bwMode="auto">
          <a:xfrm>
            <a:off x="152400" y="48768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463550" indent="-349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105000"/>
              </a:lnSpc>
              <a:spcBef>
                <a:spcPct val="50000"/>
              </a:spcBef>
              <a:defRPr/>
            </a:pPr>
            <a:r>
              <a:rPr lang="en-US" altLang="en-US" b="1"/>
              <a:t>2.</a:t>
            </a:r>
            <a:r>
              <a:rPr lang="en-US" altLang="en-US"/>
              <a:t> The sum of the firms’ and workers’ surpluses is as large as possible.</a:t>
            </a:r>
            <a:endParaRPr lang="en-CA" altLang="en-US"/>
          </a:p>
        </p:txBody>
      </p:sp>
      <p:pic>
        <p:nvPicPr>
          <p:cNvPr id="52230" name="Picture 5" descr="fig0708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708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708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8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458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6176"/>
                                        </p:tgtEl>
                                        <p:attrNameLst>
                                          <p:attrName>style.visibility</p:attrName>
                                        </p:attrNameLst>
                                      </p:cBhvr>
                                      <p:to>
                                        <p:strVal val="visible"/>
                                      </p:to>
                                    </p:set>
                                    <p:animEffect transition="in" filter="wipe(left)">
                                      <p:cBhvr>
                                        <p:cTn id="7" dur="500"/>
                                        <p:tgtEl>
                                          <p:spTgt spid="47617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6177"/>
                                        </p:tgtEl>
                                        <p:attrNameLst>
                                          <p:attrName>style.visibility</p:attrName>
                                        </p:attrNameLst>
                                      </p:cBhvr>
                                      <p:to>
                                        <p:strVal val="visible"/>
                                      </p:to>
                                    </p:set>
                                    <p:animEffect transition="in" filter="wipe(left)">
                                      <p:cBhvr>
                                        <p:cTn id="16" dur="500"/>
                                        <p:tgtEl>
                                          <p:spTgt spid="476177"/>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6" grpId="0" autoUpdateAnimBg="0"/>
      <p:bldP spid="47617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fig0708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708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708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8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2529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13"/>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66563" name="Rectangle 14"/>
          <p:cNvSpPr>
            <a:spLocks noGrp="1" noChangeArrowheads="1"/>
          </p:cNvSpPr>
          <p:nvPr>
            <p:ph idx="1"/>
          </p:nvPr>
        </p:nvSpPr>
        <p:spPr>
          <a:xfrm>
            <a:off x="152400" y="1905000"/>
            <a:ext cx="4191000" cy="1524000"/>
          </a:xfrm>
        </p:spPr>
        <p:txBody>
          <a:bodyPr/>
          <a:lstStyle/>
          <a:p>
            <a:pPr marL="114300" lvl="1" eaLnBrk="1" hangingPunct="1">
              <a:defRPr/>
            </a:pPr>
            <a:r>
              <a:rPr lang="en-US" dirty="0"/>
              <a:t>Figure </a:t>
            </a:r>
            <a:r>
              <a:rPr lang="tr-TR" dirty="0"/>
              <a:t>(</a:t>
            </a:r>
            <a:r>
              <a:rPr lang="en-US" dirty="0"/>
              <a:t>b) shows an inefficient labor market with a minimum wage.</a:t>
            </a:r>
            <a:endParaRPr lang="en-CA" sz="2000" b="1" dirty="0"/>
          </a:p>
        </p:txBody>
      </p:sp>
      <p:sp>
        <p:nvSpPr>
          <p:cNvPr id="534544" name="Rectangle 16"/>
          <p:cNvSpPr>
            <a:spLocks noChangeArrowheads="1"/>
          </p:cNvSpPr>
          <p:nvPr/>
        </p:nvSpPr>
        <p:spPr bwMode="auto">
          <a:xfrm>
            <a:off x="0" y="327660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6075" lvl="1" indent="-231775">
              <a:lnSpc>
                <a:spcPct val="105000"/>
              </a:lnSpc>
              <a:spcBef>
                <a:spcPct val="50000"/>
              </a:spcBef>
              <a:defRPr/>
            </a:pPr>
            <a:r>
              <a:rPr lang="en-US" b="1">
                <a:latin typeface="Arial" charset="0"/>
                <a:ea typeface="ＭＳ Ｐゴシック" charset="0"/>
              </a:rPr>
              <a:t> </a:t>
            </a:r>
            <a:r>
              <a:rPr lang="en-US">
                <a:latin typeface="Arial" charset="0"/>
                <a:ea typeface="ＭＳ Ｐゴシック" charset="0"/>
              </a:rPr>
              <a:t> The minimum wage restricts the quantity demanded.</a:t>
            </a:r>
            <a:endParaRPr lang="en-CA" sz="2000" b="1">
              <a:latin typeface="Arial" charset="0"/>
              <a:ea typeface="ＭＳ Ｐゴシック" charset="0"/>
            </a:endParaRPr>
          </a:p>
        </p:txBody>
      </p:sp>
      <p:sp>
        <p:nvSpPr>
          <p:cNvPr id="534545" name="Rectangle 17"/>
          <p:cNvSpPr>
            <a:spLocks noChangeArrowheads="1"/>
          </p:cNvSpPr>
          <p:nvPr/>
        </p:nvSpPr>
        <p:spPr bwMode="auto">
          <a:xfrm>
            <a:off x="152400" y="4267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346075" indent="-23177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105000"/>
              </a:lnSpc>
              <a:spcBef>
                <a:spcPct val="50000"/>
              </a:spcBef>
              <a:defRPr/>
            </a:pPr>
            <a:r>
              <a:rPr lang="en-US" altLang="en-US" b="1"/>
              <a:t>1.</a:t>
            </a:r>
            <a:r>
              <a:rPr lang="en-US" altLang="en-US"/>
              <a:t> The firms’ surplus shrinks.</a:t>
            </a:r>
            <a:endParaRPr lang="en-CA" altLang="en-US" sz="2000" b="1"/>
          </a:p>
        </p:txBody>
      </p:sp>
      <p:sp>
        <p:nvSpPr>
          <p:cNvPr id="534554" name="Rectangle 26"/>
          <p:cNvSpPr>
            <a:spLocks noChangeArrowheads="1"/>
          </p:cNvSpPr>
          <p:nvPr/>
        </p:nvSpPr>
        <p:spPr bwMode="auto">
          <a:xfrm>
            <a:off x="152400" y="495300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463550" indent="-349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105000"/>
              </a:lnSpc>
              <a:spcBef>
                <a:spcPct val="50000"/>
              </a:spcBef>
              <a:defRPr/>
            </a:pPr>
            <a:r>
              <a:rPr lang="en-US" altLang="en-US" b="1"/>
              <a:t>2.</a:t>
            </a:r>
            <a:r>
              <a:rPr lang="en-US" altLang="en-US"/>
              <a:t> The workers’ surplus shrinks.</a:t>
            </a:r>
            <a:endParaRPr lang="en-CA" altLang="en-US" sz="2000" b="1"/>
          </a:p>
        </p:txBody>
      </p:sp>
      <p:pic>
        <p:nvPicPr>
          <p:cNvPr id="54279" name="Picture 9" descr="fig0708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708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708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708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8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7845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4544"/>
                                        </p:tgtEl>
                                        <p:attrNameLst>
                                          <p:attrName>style.visibility</p:attrName>
                                        </p:attrNameLst>
                                      </p:cBhvr>
                                      <p:to>
                                        <p:strVal val="visible"/>
                                      </p:to>
                                    </p:set>
                                    <p:animEffect transition="in" filter="wipe(left)">
                                      <p:cBhvr>
                                        <p:cTn id="12" dur="500"/>
                                        <p:tgtEl>
                                          <p:spTgt spid="53454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4545"/>
                                        </p:tgtEl>
                                        <p:attrNameLst>
                                          <p:attrName>style.visibility</p:attrName>
                                        </p:attrNameLst>
                                      </p:cBhvr>
                                      <p:to>
                                        <p:strVal val="visible"/>
                                      </p:to>
                                    </p:set>
                                    <p:animEffect transition="in" filter="wipe(left)">
                                      <p:cBhvr>
                                        <p:cTn id="21" dur="500"/>
                                        <p:tgtEl>
                                          <p:spTgt spid="534545"/>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554"/>
                                        </p:tgtEl>
                                        <p:attrNameLst>
                                          <p:attrName>style.visibility</p:attrName>
                                        </p:attrNameLst>
                                      </p:cBhvr>
                                      <p:to>
                                        <p:strVal val="visible"/>
                                      </p:to>
                                    </p:set>
                                    <p:animEffect transition="in" filter="wipe(left)">
                                      <p:cBhvr>
                                        <p:cTn id="30" dur="500"/>
                                        <p:tgtEl>
                                          <p:spTgt spid="534554"/>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4" grpId="0" autoUpdateAnimBg="0"/>
      <p:bldP spid="534545" grpId="0" autoUpdateAnimBg="0"/>
      <p:bldP spid="534554"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2" descr="fig0708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708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8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8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708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708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708b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47650"/>
            <a:ext cx="5953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9154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1"/>
          <p:cNvSpPr>
            <a:spLocks noGrp="1" noChangeArrowheads="1"/>
          </p:cNvSpPr>
          <p:nvPr>
            <p:ph type="title"/>
          </p:nvPr>
        </p:nvSpPr>
        <p:spPr>
          <a:xfrm>
            <a:off x="381000" y="990600"/>
            <a:ext cx="8229600" cy="533400"/>
          </a:xfrm>
        </p:spPr>
        <p:txBody>
          <a:bodyPr>
            <a:normAutofit fontScale="90000"/>
          </a:bodyPr>
          <a:lstStyle/>
          <a:p>
            <a:pPr eaLnBrk="1" hangingPunct="1">
              <a:defRPr/>
            </a:pPr>
            <a:r>
              <a:rPr lang="en-US" dirty="0"/>
              <a:t>PRICE FLOORS</a:t>
            </a:r>
            <a:endParaRPr lang="en-CA" dirty="0"/>
          </a:p>
        </p:txBody>
      </p:sp>
      <p:sp>
        <p:nvSpPr>
          <p:cNvPr id="537612" name="Rectangle 12"/>
          <p:cNvSpPr>
            <a:spLocks noGrp="1" noChangeArrowheads="1"/>
          </p:cNvSpPr>
          <p:nvPr>
            <p:ph idx="1"/>
          </p:nvPr>
        </p:nvSpPr>
        <p:spPr>
          <a:xfrm>
            <a:off x="152400" y="1905000"/>
            <a:ext cx="4191000" cy="762000"/>
          </a:xfrm>
        </p:spPr>
        <p:txBody>
          <a:bodyPr>
            <a:normAutofit fontScale="92500"/>
          </a:bodyPr>
          <a:lstStyle/>
          <a:p>
            <a:pPr marL="114300" lvl="1" eaLnBrk="1" hangingPunct="1">
              <a:defRPr/>
            </a:pPr>
            <a:r>
              <a:rPr lang="en-US" b="1"/>
              <a:t>3.</a:t>
            </a:r>
            <a:r>
              <a:rPr lang="en-US"/>
              <a:t> A deadweight loss arises.</a:t>
            </a:r>
            <a:endParaRPr lang="en-CA" sz="2000" b="1"/>
          </a:p>
        </p:txBody>
      </p:sp>
      <p:sp>
        <p:nvSpPr>
          <p:cNvPr id="537613" name="Rectangle 13"/>
          <p:cNvSpPr>
            <a:spLocks noChangeArrowheads="1"/>
          </p:cNvSpPr>
          <p:nvPr/>
        </p:nvSpPr>
        <p:spPr bwMode="auto">
          <a:xfrm>
            <a:off x="152400" y="2819400"/>
            <a:ext cx="419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04813" lvl="1" indent="-290513">
              <a:lnSpc>
                <a:spcPct val="105000"/>
              </a:lnSpc>
              <a:spcBef>
                <a:spcPct val="50000"/>
              </a:spcBef>
              <a:defRPr/>
            </a:pPr>
            <a:r>
              <a:rPr lang="en-US" b="1">
                <a:latin typeface="Arial" charset="0"/>
                <a:ea typeface="ＭＳ Ｐゴシック" charset="0"/>
              </a:rPr>
              <a:t>4</a:t>
            </a:r>
            <a:r>
              <a:rPr lang="en-US">
                <a:latin typeface="Arial" charset="0"/>
                <a:ea typeface="ＭＳ Ｐゴシック" charset="0"/>
              </a:rPr>
              <a:t>. Other resources are used up in job-search activity.</a:t>
            </a:r>
            <a:endParaRPr lang="en-CA" sz="2000" b="1">
              <a:latin typeface="Arial" charset="0"/>
              <a:ea typeface="ＭＳ Ｐゴシック" charset="0"/>
            </a:endParaRPr>
          </a:p>
        </p:txBody>
      </p:sp>
      <p:sp>
        <p:nvSpPr>
          <p:cNvPr id="537615" name="Rectangle 15"/>
          <p:cNvSpPr>
            <a:spLocks noChangeArrowheads="1"/>
          </p:cNvSpPr>
          <p:nvPr/>
        </p:nvSpPr>
        <p:spPr bwMode="auto">
          <a:xfrm>
            <a:off x="152400" y="40386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lvl="1">
              <a:lnSpc>
                <a:spcPct val="105000"/>
              </a:lnSpc>
              <a:spcBef>
                <a:spcPct val="50000"/>
              </a:spcBef>
              <a:defRPr/>
            </a:pPr>
            <a:r>
              <a:rPr lang="en-US">
                <a:latin typeface="Arial" charset="0"/>
                <a:ea typeface="ＭＳ Ｐゴシック" charset="0"/>
              </a:rPr>
              <a:t>The outcome is inefficient.</a:t>
            </a:r>
            <a:endParaRPr lang="en-CA" sz="2000" b="1">
              <a:latin typeface="Arial" charset="0"/>
              <a:ea typeface="ＭＳ Ｐゴシック" charset="0"/>
            </a:endParaRPr>
          </a:p>
        </p:txBody>
      </p:sp>
      <p:pic>
        <p:nvPicPr>
          <p:cNvPr id="56326" name="Picture 9" descr="fig0708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fig0708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1" descr="fig0708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2" descr="fig0708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3" descr="fig0708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708b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708b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676400"/>
            <a:ext cx="44973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2877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7612">
                                            <p:txEl>
                                              <p:pRg st="0" end="0"/>
                                            </p:txEl>
                                          </p:spTgt>
                                        </p:tgtEl>
                                        <p:attrNameLst>
                                          <p:attrName>style.visibility</p:attrName>
                                        </p:attrNameLst>
                                      </p:cBhvr>
                                      <p:to>
                                        <p:strVal val="visible"/>
                                      </p:to>
                                    </p:set>
                                    <p:animEffect transition="in" filter="wipe(left)">
                                      <p:cBhvr>
                                        <p:cTn id="7" dur="500"/>
                                        <p:tgtEl>
                                          <p:spTgt spid="537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7613"/>
                                        </p:tgtEl>
                                        <p:attrNameLst>
                                          <p:attrName>style.visibility</p:attrName>
                                        </p:attrNameLst>
                                      </p:cBhvr>
                                      <p:to>
                                        <p:strVal val="visible"/>
                                      </p:to>
                                    </p:set>
                                    <p:animEffect transition="in" filter="wipe(left)">
                                      <p:cBhvr>
                                        <p:cTn id="17" dur="500"/>
                                        <p:tgtEl>
                                          <p:spTgt spid="537613"/>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7615"/>
                                        </p:tgtEl>
                                        <p:attrNameLst>
                                          <p:attrName>style.visibility</p:attrName>
                                        </p:attrNameLst>
                                      </p:cBhvr>
                                      <p:to>
                                        <p:strVal val="visible"/>
                                      </p:to>
                                    </p:set>
                                    <p:animEffect transition="in" filter="wipe(left)">
                                      <p:cBhvr>
                                        <p:cTn id="26" dur="500"/>
                                        <p:tgtEl>
                                          <p:spTgt spid="537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2" grpId="0" build="p" bldLvl="3" autoUpdateAnimBg="0" advAuto="0"/>
      <p:bldP spid="537613" grpId="0" autoUpdateAnimBg="0"/>
      <p:bldP spid="53761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Algebra of Supply and Demand</a:t>
            </a:r>
          </a:p>
        </p:txBody>
      </p:sp>
      <p:sp>
        <p:nvSpPr>
          <p:cNvPr id="3" name="Content Placeholder 2"/>
          <p:cNvSpPr>
            <a:spLocks noGrp="1"/>
          </p:cNvSpPr>
          <p:nvPr>
            <p:ph idx="1"/>
          </p:nvPr>
        </p:nvSpPr>
        <p:spPr/>
        <p:txBody>
          <a:bodyPr>
            <a:normAutofit fontScale="92500" lnSpcReduction="10000"/>
          </a:bodyPr>
          <a:lstStyle/>
          <a:p>
            <a:r>
              <a:rPr lang="en-US" dirty="0"/>
              <a:t>For computing numerical values, it is more convenient to find equilibrium prices and quantities algebraically</a:t>
            </a:r>
          </a:p>
          <a:p>
            <a:pPr lvl="1"/>
            <a:r>
              <a:rPr lang="en-US" dirty="0"/>
              <a:t>The supply schedule is: P= 2 + 3</a:t>
            </a:r>
            <a:r>
              <a:rPr lang="en-US" i="1" dirty="0"/>
              <a:t>Q</a:t>
            </a:r>
            <a:r>
              <a:rPr lang="en-US" i="1" baseline="30000" dirty="0"/>
              <a:t>s</a:t>
            </a:r>
          </a:p>
          <a:p>
            <a:pPr lvl="1"/>
            <a:r>
              <a:rPr lang="en-US" dirty="0"/>
              <a:t>Its demand</a:t>
            </a:r>
            <a:r>
              <a:rPr lang="en-US" baseline="30000" dirty="0"/>
              <a:t> </a:t>
            </a:r>
            <a:r>
              <a:rPr lang="en-US" dirty="0"/>
              <a:t>schedule is: P = 10 – </a:t>
            </a:r>
            <a:r>
              <a:rPr lang="en-US" i="1" dirty="0"/>
              <a:t>Q</a:t>
            </a:r>
            <a:r>
              <a:rPr lang="en-US" i="1" baseline="30000" dirty="0"/>
              <a:t>d</a:t>
            </a:r>
          </a:p>
          <a:p>
            <a:pPr lvl="1"/>
            <a:r>
              <a:rPr lang="en-US" dirty="0"/>
              <a:t>In equilibrium we know that </a:t>
            </a:r>
            <a:r>
              <a:rPr lang="en-US" i="1" dirty="0"/>
              <a:t>Q</a:t>
            </a:r>
            <a:r>
              <a:rPr lang="en-US" i="1" baseline="30000" dirty="0"/>
              <a:t>s = </a:t>
            </a:r>
            <a:r>
              <a:rPr lang="en-US" i="1" dirty="0"/>
              <a:t>Q</a:t>
            </a:r>
            <a:r>
              <a:rPr lang="en-US" i="1" baseline="30000" dirty="0"/>
              <a:t>d</a:t>
            </a:r>
            <a:r>
              <a:rPr lang="en-US" dirty="0"/>
              <a:t>, denoting this common value as</a:t>
            </a:r>
            <a:r>
              <a:rPr lang="en-US" i="1" dirty="0"/>
              <a:t> Q</a:t>
            </a:r>
            <a:r>
              <a:rPr lang="en-US" dirty="0"/>
              <a:t>*, we arrive at:                                  </a:t>
            </a:r>
            <a:r>
              <a:rPr lang="en-US" i="1" dirty="0"/>
              <a:t>2 + 3Q* = 10 – Q*</a:t>
            </a:r>
            <a:endParaRPr lang="en-US" i="1" baseline="30000" dirty="0"/>
          </a:p>
          <a:p>
            <a:pPr lvl="1"/>
            <a:r>
              <a:rPr lang="en-US" dirty="0"/>
              <a:t>Which</a:t>
            </a:r>
            <a:r>
              <a:rPr lang="en-US" i="1" dirty="0"/>
              <a:t> </a:t>
            </a:r>
            <a:r>
              <a:rPr lang="en-US" dirty="0"/>
              <a:t>gives</a:t>
            </a:r>
            <a:r>
              <a:rPr lang="en-US" i="1" dirty="0"/>
              <a:t> Q* </a:t>
            </a:r>
            <a:r>
              <a:rPr lang="en-US" dirty="0"/>
              <a:t>= 2, substituting this back into either the supply or demand equation gives the equilibrium price, </a:t>
            </a:r>
            <a:r>
              <a:rPr lang="en-US" i="1" dirty="0"/>
              <a:t>P* </a:t>
            </a:r>
            <a:r>
              <a:rPr lang="en-US" dirty="0"/>
              <a:t>= 8</a:t>
            </a:r>
            <a:endParaRPr lang="en-US" baseline="30000" dirty="0"/>
          </a:p>
          <a:p>
            <a:pPr lvl="1"/>
            <a:endParaRPr lang="en-US" i="1" baseline="30000" dirty="0"/>
          </a:p>
          <a:p>
            <a:pPr lvl="1"/>
            <a:endParaRPr lang="en-US" baseline="300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77</a:t>
            </a:fld>
            <a:endParaRPr lang="en-US"/>
          </a:p>
        </p:txBody>
      </p:sp>
    </p:spTree>
    <p:extLst>
      <p:ext uri="{BB962C8B-B14F-4D97-AF65-F5344CB8AC3E}">
        <p14:creationId xmlns:p14="http://schemas.microsoft.com/office/powerpoint/2010/main" val="32202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2.12: Graphs of the Supply and Demand Equations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78</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562600" cy="461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063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79</a:t>
            </a:fld>
            <a:endParaRPr lang="en-US"/>
          </a:p>
        </p:txBody>
      </p:sp>
      <p:sp>
        <p:nvSpPr>
          <p:cNvPr id="4" name="Dikdörtgen 3"/>
          <p:cNvSpPr/>
          <p:nvPr/>
        </p:nvSpPr>
        <p:spPr>
          <a:xfrm>
            <a:off x="533400" y="381000"/>
            <a:ext cx="8001000" cy="461665"/>
          </a:xfrm>
          <a:prstGeom prst="rect">
            <a:avLst/>
          </a:prstGeom>
        </p:spPr>
        <p:txBody>
          <a:bodyPr wrap="square">
            <a:spAutoFit/>
          </a:bodyPr>
          <a:lstStyle/>
          <a:p>
            <a:pPr algn="just"/>
            <a:r>
              <a:rPr lang="en-US" sz="2400" dirty="0"/>
              <a:t>Tax Burdens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93074"/>
            <a:ext cx="7693172"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0"/>
            <a:ext cx="3419200" cy="282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00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a:cs typeface="+mj-cs"/>
              </a:rPr>
              <a:t>DEMAND</a:t>
            </a:r>
          </a:p>
        </p:txBody>
      </p:sp>
      <p:pic>
        <p:nvPicPr>
          <p:cNvPr id="29698" name="Picture 9" descr="fig0401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763713"/>
            <a:ext cx="72929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01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763713"/>
            <a:ext cx="72929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1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1763713"/>
            <a:ext cx="72929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1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1763713"/>
            <a:ext cx="72929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1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2513" y="1763713"/>
            <a:ext cx="72929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1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2513" y="1763713"/>
            <a:ext cx="72929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1470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 Tax of T=10 Levied on the Seller Shifts the Supply Schedule Upward by </a:t>
            </a:r>
            <a:r>
              <a:rPr lang="en-US" sz="2800" i="1" dirty="0"/>
              <a:t>T</a:t>
            </a:r>
            <a:r>
              <a:rPr lang="en-US" sz="2800" dirty="0"/>
              <a:t> Units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80</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669" y="1524001"/>
            <a:ext cx="474534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599"/>
            <a:ext cx="2730788" cy="304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103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Equilibrium Prices and Quantities When a Tax of </a:t>
            </a:r>
            <a:r>
              <a:rPr lang="en-US" sz="2800" i="1" dirty="0"/>
              <a:t>T </a:t>
            </a:r>
            <a:r>
              <a:rPr lang="en-US" sz="2800" dirty="0"/>
              <a:t>= 10 is Levied on the Seller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81</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108" y="1371600"/>
            <a:ext cx="443370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819400" cy="329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9023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Effect of a Tax of </a:t>
            </a:r>
            <a:r>
              <a:rPr lang="en-US" sz="2800" i="1" dirty="0"/>
              <a:t>T </a:t>
            </a:r>
            <a:r>
              <a:rPr lang="en-US" sz="2800" dirty="0"/>
              <a:t>= 10 Levied on the Buyer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82</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249" y="1524001"/>
            <a:ext cx="4499364"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8300"/>
            <a:ext cx="271409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9119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Autofit/>
          </a:bodyPr>
          <a:lstStyle/>
          <a:p>
            <a:r>
              <a:rPr lang="en-US" sz="2800" b="1" dirty="0"/>
              <a:t>Equilibrium Prices and Quantities after Imposition of a Tax of a Tax of T = 10 Paid by the Buyer </a:t>
            </a:r>
            <a:endParaRPr lang="en-US" sz="28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83</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447800"/>
            <a:ext cx="485792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8300"/>
            <a:ext cx="295430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391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 Tax on the Buyer Leads to the Same Outcome as a Tax on the Seller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84</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543800" cy="382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822070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85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23314"/>
            <a:ext cx="3127057" cy="384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258" y="1371600"/>
            <a:ext cx="5430318" cy="275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44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050"/>
          <p:cNvSpPr>
            <a:spLocks noGrp="1" noChangeArrowheads="1"/>
          </p:cNvSpPr>
          <p:nvPr>
            <p:ph type="title"/>
          </p:nvPr>
        </p:nvSpPr>
        <p:spPr/>
        <p:txBody>
          <a:bodyPr/>
          <a:lstStyle/>
          <a:p>
            <a:pPr eaLnBrk="1" hangingPunct="1">
              <a:defRPr/>
            </a:pPr>
            <a:r>
              <a:rPr lang="en-US" dirty="0">
                <a:cs typeface="+mj-cs"/>
              </a:rPr>
              <a:t>DEMAND</a:t>
            </a:r>
          </a:p>
        </p:txBody>
      </p:sp>
      <p:sp>
        <p:nvSpPr>
          <p:cNvPr id="369667" name="Rectangle 2051"/>
          <p:cNvSpPr>
            <a:spLocks noGrp="1" noChangeArrowheads="1"/>
          </p:cNvSpPr>
          <p:nvPr>
            <p:ph idx="1"/>
          </p:nvPr>
        </p:nvSpPr>
        <p:spPr>
          <a:xfrm>
            <a:off x="381000" y="1828800"/>
            <a:ext cx="8229600" cy="4648200"/>
          </a:xfrm>
        </p:spPr>
        <p:txBody>
          <a:bodyPr/>
          <a:lstStyle/>
          <a:p>
            <a:pPr marL="0" indent="0" eaLnBrk="1" hangingPunct="1">
              <a:buFont typeface="Webdings" charset="0"/>
              <a:buChar char="&lt;"/>
              <a:defRPr/>
            </a:pPr>
            <a:r>
              <a:rPr lang="en-US" dirty="0">
                <a:cs typeface="+mn-cs"/>
              </a:rPr>
              <a:t>Individual Demand and Market Demand</a:t>
            </a:r>
          </a:p>
          <a:p>
            <a:pPr marL="461963" lvl="1" indent="-4763" eaLnBrk="1" hangingPunct="1">
              <a:defRPr/>
            </a:pPr>
            <a:r>
              <a:rPr lang="en-US" sz="2600" b="1" i="1" dirty="0"/>
              <a:t>Market demand</a:t>
            </a:r>
            <a:r>
              <a:rPr lang="en-US" i="1" dirty="0"/>
              <a:t> </a:t>
            </a:r>
            <a:r>
              <a:rPr lang="en-US" dirty="0"/>
              <a:t>is the sum of the demands of all the buyers in a market.</a:t>
            </a:r>
          </a:p>
          <a:p>
            <a:pPr marL="461963" lvl="1" indent="-4763" eaLnBrk="1" hangingPunct="1">
              <a:defRPr/>
            </a:pPr>
            <a:r>
              <a:rPr lang="en-US" dirty="0"/>
              <a:t>The market demand curve is the horizontal sum of the demand curves of all buyers in the market.</a:t>
            </a:r>
          </a:p>
          <a:p>
            <a:pPr marL="461963" lvl="1" indent="-4763" eaLnBrk="1" hangingPunct="1">
              <a:defRPr/>
            </a:pPr>
            <a:endParaRPr lang="en-US" dirty="0"/>
          </a:p>
        </p:txBody>
      </p:sp>
    </p:spTree>
    <p:extLst>
      <p:ext uri="{BB962C8B-B14F-4D97-AF65-F5344CB8AC3E}">
        <p14:creationId xmlns:p14="http://schemas.microsoft.com/office/powerpoint/2010/main" val="33800668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9667">
                                            <p:txEl>
                                              <p:pRg st="1" end="1"/>
                                            </p:txEl>
                                          </p:spTgt>
                                        </p:tgtEl>
                                        <p:attrNameLst>
                                          <p:attrName>style.visibility</p:attrName>
                                        </p:attrNameLst>
                                      </p:cBhvr>
                                      <p:to>
                                        <p:strVal val="visible"/>
                                      </p:to>
                                    </p:set>
                                    <p:animEffect transition="in" filter="wipe(left)">
                                      <p:cBhvr>
                                        <p:cTn id="7" dur="500"/>
                                        <p:tgtEl>
                                          <p:spTgt spid="3696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9667">
                                            <p:txEl>
                                              <p:pRg st="2" end="2"/>
                                            </p:txEl>
                                          </p:spTgt>
                                        </p:tgtEl>
                                        <p:attrNameLst>
                                          <p:attrName>style.visibility</p:attrName>
                                        </p:attrNameLst>
                                      </p:cBhvr>
                                      <p:to>
                                        <p:strVal val="visible"/>
                                      </p:to>
                                    </p:set>
                                    <p:animEffect transition="in" filter="wipe(left)">
                                      <p:cBhvr>
                                        <p:cTn id="12" dur="500"/>
                                        <p:tgtEl>
                                          <p:spTgt spid="369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bldLvl="3" autoUpdateAnimBg="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970</TotalTime>
  <Words>3694</Words>
  <Application>Microsoft Office PowerPoint</Application>
  <PresentationFormat>Ekran Gösterisi (4:3)</PresentationFormat>
  <Paragraphs>409</Paragraphs>
  <Slides>85</Slides>
  <Notes>57</Notes>
  <HiddenSlides>9</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85</vt:i4>
      </vt:variant>
    </vt:vector>
  </HeadingPairs>
  <TitlesOfParts>
    <vt:vector size="98" baseType="lpstr">
      <vt:lpstr>Arial</vt:lpstr>
      <vt:lpstr>Calibri</vt:lpstr>
      <vt:lpstr>Charcoal</vt:lpstr>
      <vt:lpstr>GillSans</vt:lpstr>
      <vt:lpstr>Palatino-Bold</vt:lpstr>
      <vt:lpstr>Palatino-Italic</vt:lpstr>
      <vt:lpstr>Palatino-Roman</vt:lpstr>
      <vt:lpstr>PearsonMATH08</vt:lpstr>
      <vt:lpstr>Tahoma</vt:lpstr>
      <vt:lpstr>Times New Roman</vt:lpstr>
      <vt:lpstr>Webdings</vt:lpstr>
      <vt:lpstr>Wingdings</vt:lpstr>
      <vt:lpstr>Ofis Teması</vt:lpstr>
      <vt:lpstr>Chapter 2 </vt:lpstr>
      <vt:lpstr>PowerPoint Sunusu</vt:lpstr>
      <vt:lpstr>PowerPoint Sunusu</vt:lpstr>
      <vt:lpstr>PowerPoint Sunusu</vt:lpstr>
      <vt:lpstr>DEMAND</vt:lpstr>
      <vt:lpstr>DEMAND</vt:lpstr>
      <vt:lpstr>DEMAND</vt:lpstr>
      <vt:lpstr>DEMAND</vt:lpstr>
      <vt:lpstr>DEMAND</vt:lpstr>
      <vt:lpstr>DEMAND</vt:lpstr>
      <vt:lpstr>DEMAND</vt:lpstr>
      <vt:lpstr>DEMAND</vt:lpstr>
      <vt:lpstr>PowerPoint Sunusu</vt:lpstr>
      <vt:lpstr>SUPPLY</vt:lpstr>
      <vt:lpstr>SUPPLY</vt:lpstr>
      <vt:lpstr>SUPPLY</vt:lpstr>
      <vt:lpstr>SUPPLY</vt:lpstr>
      <vt:lpstr>SUPPLY</vt:lpstr>
      <vt:lpstr>SUPPLY</vt:lpstr>
      <vt:lpstr>SUPPLY</vt:lpstr>
      <vt:lpstr>PowerPoint Sunusu</vt:lpstr>
      <vt:lpstr>PowerPoint Sunusu</vt:lpstr>
      <vt:lpstr>MARKET EQUILIBRIUM</vt:lpstr>
      <vt:lpstr>MARKET EQUILIBRIUM</vt:lpstr>
      <vt:lpstr>MARKET EQUILIBRIUM</vt:lpstr>
      <vt:lpstr>MARKET EQUILIBRIUM</vt:lpstr>
      <vt:lpstr>PowerPoint Sunusu</vt:lpstr>
      <vt:lpstr>MARKET EQUILIBRIUM</vt:lpstr>
      <vt:lpstr>PowerPoint Sunusu</vt:lpstr>
      <vt:lpstr>PowerPoint Sunusu</vt:lpstr>
      <vt:lpstr>Factors the Shift the Demand Curve</vt:lpstr>
      <vt:lpstr>Factors the Shift the Demand Curve</vt:lpstr>
      <vt:lpstr>PowerPoint Sunusu</vt:lpstr>
      <vt:lpstr>PowerPoint Sunusu</vt:lpstr>
      <vt:lpstr>PowerPoint Sunusu</vt:lpstr>
      <vt:lpstr>Factors that Shift Demand Curves </vt:lpstr>
      <vt:lpstr>PowerPoint Sunusu</vt:lpstr>
      <vt:lpstr>DETERMINANTS OF SUPPLY Factors the Shift the Supply Curve</vt:lpstr>
      <vt:lpstr>PowerPoint Sunusu</vt:lpstr>
      <vt:lpstr>PowerPoint Sunusu</vt:lpstr>
      <vt:lpstr>Factors that Shift Supply Schedules </vt:lpstr>
      <vt:lpstr>PowerPoint Sunusu</vt:lpstr>
      <vt:lpstr>Predicting Changes in Price and Quantity</vt:lpstr>
      <vt:lpstr>PRICE CEILINGS</vt:lpstr>
      <vt:lpstr>PRICE CEILINGS</vt:lpstr>
      <vt:lpstr>PRICE CEILINGS</vt:lpstr>
      <vt:lpstr>PowerPoint Sunusu</vt:lpstr>
      <vt:lpstr>PowerPoint Sunusu</vt:lpstr>
      <vt:lpstr>PowerPoint Sunusu</vt:lpstr>
      <vt:lpstr>PowerPoint Sunusu</vt:lpstr>
      <vt:lpstr>PowerPoint Sunusu</vt:lpstr>
      <vt:lpstr>PowerPoint Sunusu</vt:lpstr>
      <vt:lpstr>PRICE CEILINGS</vt:lpstr>
      <vt:lpstr>PowerPoint Sunusu</vt:lpstr>
      <vt:lpstr>PowerPoint Sunusu</vt:lpstr>
      <vt:lpstr>PowerPoint Sunusu</vt:lpstr>
      <vt:lpstr>PowerPoint Sunusu</vt:lpstr>
      <vt:lpstr>PowerPoint Sunusu</vt:lpstr>
      <vt:lpstr>PRICE CEILINGS</vt:lpstr>
      <vt:lpstr>PRICE FLOORS</vt:lpstr>
      <vt:lpstr>PowerPoint Sunusu</vt:lpstr>
      <vt:lpstr>PowerPoint Sunusu</vt:lpstr>
      <vt:lpstr>PRICE FLOORS</vt:lpstr>
      <vt:lpstr>PowerPoint Sunusu</vt:lpstr>
      <vt:lpstr>PRICE FLOORS</vt:lpstr>
      <vt:lpstr>PRICE FLOORS</vt:lpstr>
      <vt:lpstr>PowerPoint Sunusu</vt:lpstr>
      <vt:lpstr>PRICE FLOORS</vt:lpstr>
      <vt:lpstr>PRICE FLOORS</vt:lpstr>
      <vt:lpstr>PowerPoint Sunusu</vt:lpstr>
      <vt:lpstr>PowerPoint Sunusu</vt:lpstr>
      <vt:lpstr>PRICE FLOORS</vt:lpstr>
      <vt:lpstr>PowerPoint Sunusu</vt:lpstr>
      <vt:lpstr>PRICE FLOORS</vt:lpstr>
      <vt:lpstr>PowerPoint Sunusu</vt:lpstr>
      <vt:lpstr>PRICE FLOORS</vt:lpstr>
      <vt:lpstr>The Algebra of Supply and Demand</vt:lpstr>
      <vt:lpstr>Figure 2.12: Graphs of the Supply and Demand Equations</vt:lpstr>
      <vt:lpstr>PowerPoint Sunusu</vt:lpstr>
      <vt:lpstr>A Tax of T=10 Levied on the Seller Shifts the Supply Schedule Upward by T Units</vt:lpstr>
      <vt:lpstr>Equilibrium Prices and Quantities When a Tax of T = 10 is Levied on the Seller </vt:lpstr>
      <vt:lpstr>The Effect of a Tax of T = 10 Levied on the Buyer </vt:lpstr>
      <vt:lpstr>Equilibrium Prices and Quantities after Imposition of a Tax of a Tax of T = 10 Paid by the Buyer </vt:lpstr>
      <vt:lpstr>A Tax on the Buyer Leads to the Same Outcome as a Tax on the Seller </vt:lpstr>
      <vt:lpstr>PowerPoint Sunusu</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Dilek Temiz</cp:lastModifiedBy>
  <cp:revision>124</cp:revision>
  <dcterms:created xsi:type="dcterms:W3CDTF">2014-05-02T19:44:44Z</dcterms:created>
  <dcterms:modified xsi:type="dcterms:W3CDTF">2023-09-11T18:33:10Z</dcterms:modified>
</cp:coreProperties>
</file>