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5"/>
  </p:notesMasterIdLst>
  <p:sldIdLst>
    <p:sldId id="256" r:id="rId2"/>
    <p:sldId id="394" r:id="rId3"/>
    <p:sldId id="395" r:id="rId4"/>
    <p:sldId id="259" r:id="rId5"/>
    <p:sldId id="260" r:id="rId6"/>
    <p:sldId id="297" r:id="rId7"/>
    <p:sldId id="298" r:id="rId8"/>
    <p:sldId id="261" r:id="rId9"/>
    <p:sldId id="292" r:id="rId10"/>
    <p:sldId id="300" r:id="rId11"/>
    <p:sldId id="302" r:id="rId12"/>
    <p:sldId id="303" r:id="rId13"/>
    <p:sldId id="304" r:id="rId14"/>
    <p:sldId id="305" r:id="rId15"/>
    <p:sldId id="306" r:id="rId16"/>
    <p:sldId id="307" r:id="rId17"/>
    <p:sldId id="308" r:id="rId18"/>
    <p:sldId id="309" r:id="rId19"/>
    <p:sldId id="318" r:id="rId20"/>
    <p:sldId id="317" r:id="rId21"/>
    <p:sldId id="262" r:id="rId22"/>
    <p:sldId id="263" r:id="rId23"/>
    <p:sldId id="319" r:id="rId24"/>
    <p:sldId id="264" r:id="rId25"/>
    <p:sldId id="320" r:id="rId26"/>
    <p:sldId id="310" r:id="rId27"/>
    <p:sldId id="311" r:id="rId28"/>
    <p:sldId id="312" r:id="rId29"/>
    <p:sldId id="313" r:id="rId30"/>
    <p:sldId id="314" r:id="rId31"/>
    <p:sldId id="315" r:id="rId32"/>
    <p:sldId id="321" r:id="rId33"/>
    <p:sldId id="322" r:id="rId34"/>
    <p:sldId id="323" r:id="rId35"/>
    <p:sldId id="294" r:id="rId36"/>
    <p:sldId id="268" r:id="rId37"/>
    <p:sldId id="324" r:id="rId38"/>
    <p:sldId id="270" r:id="rId39"/>
    <p:sldId id="271" r:id="rId40"/>
    <p:sldId id="325" r:id="rId41"/>
    <p:sldId id="273" r:id="rId42"/>
    <p:sldId id="326" r:id="rId43"/>
    <p:sldId id="327" r:id="rId44"/>
    <p:sldId id="328" r:id="rId45"/>
    <p:sldId id="329" r:id="rId46"/>
    <p:sldId id="330" r:id="rId47"/>
    <p:sldId id="331" r:id="rId48"/>
    <p:sldId id="275" r:id="rId49"/>
    <p:sldId id="332" r:id="rId50"/>
    <p:sldId id="333" r:id="rId51"/>
    <p:sldId id="334" r:id="rId52"/>
    <p:sldId id="277" r:id="rId53"/>
    <p:sldId id="335" r:id="rId54"/>
    <p:sldId id="336" r:id="rId55"/>
    <p:sldId id="337" r:id="rId56"/>
    <p:sldId id="338" r:id="rId57"/>
    <p:sldId id="339" r:id="rId58"/>
    <p:sldId id="340" r:id="rId59"/>
    <p:sldId id="341" r:id="rId60"/>
    <p:sldId id="343" r:id="rId61"/>
    <p:sldId id="342" r:id="rId62"/>
    <p:sldId id="279" r:id="rId63"/>
    <p:sldId id="280" r:id="rId64"/>
    <p:sldId id="344" r:id="rId65"/>
    <p:sldId id="345" r:id="rId66"/>
    <p:sldId id="346" r:id="rId67"/>
    <p:sldId id="347" r:id="rId68"/>
    <p:sldId id="348" r:id="rId69"/>
    <p:sldId id="349" r:id="rId70"/>
    <p:sldId id="350" r:id="rId71"/>
    <p:sldId id="351" r:id="rId72"/>
    <p:sldId id="352" r:id="rId73"/>
    <p:sldId id="353" r:id="rId74"/>
    <p:sldId id="354" r:id="rId75"/>
    <p:sldId id="355" r:id="rId76"/>
    <p:sldId id="356" r:id="rId77"/>
    <p:sldId id="357" r:id="rId78"/>
    <p:sldId id="358" r:id="rId79"/>
    <p:sldId id="359" r:id="rId80"/>
    <p:sldId id="360" r:id="rId81"/>
    <p:sldId id="361" r:id="rId82"/>
    <p:sldId id="362" r:id="rId83"/>
    <p:sldId id="363" r:id="rId84"/>
    <p:sldId id="364" r:id="rId85"/>
    <p:sldId id="376" r:id="rId86"/>
    <p:sldId id="377" r:id="rId87"/>
    <p:sldId id="378" r:id="rId88"/>
    <p:sldId id="379" r:id="rId89"/>
    <p:sldId id="365" r:id="rId90"/>
    <p:sldId id="366" r:id="rId91"/>
    <p:sldId id="367" r:id="rId92"/>
    <p:sldId id="368" r:id="rId93"/>
    <p:sldId id="369" r:id="rId94"/>
    <p:sldId id="370" r:id="rId95"/>
    <p:sldId id="371" r:id="rId96"/>
    <p:sldId id="372" r:id="rId97"/>
    <p:sldId id="373" r:id="rId98"/>
    <p:sldId id="374" r:id="rId99"/>
    <p:sldId id="375" r:id="rId100"/>
    <p:sldId id="380" r:id="rId101"/>
    <p:sldId id="381" r:id="rId102"/>
    <p:sldId id="382" r:id="rId103"/>
    <p:sldId id="383" r:id="rId104"/>
    <p:sldId id="384" r:id="rId105"/>
    <p:sldId id="385" r:id="rId106"/>
    <p:sldId id="386" r:id="rId107"/>
    <p:sldId id="387" r:id="rId108"/>
    <p:sldId id="388" r:id="rId109"/>
    <p:sldId id="389" r:id="rId110"/>
    <p:sldId id="390" r:id="rId111"/>
    <p:sldId id="391" r:id="rId112"/>
    <p:sldId id="392" r:id="rId113"/>
    <p:sldId id="393" r:id="rId1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47" autoAdjust="0"/>
    <p:restoredTop sz="94660"/>
  </p:normalViewPr>
  <p:slideViewPr>
    <p:cSldViewPr>
      <p:cViewPr varScale="1">
        <p:scale>
          <a:sx n="64" d="100"/>
          <a:sy n="64" d="100"/>
        </p:scale>
        <p:origin x="147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085460-FBD7-4A71-AFA1-84583542FE69}" type="datetimeFigureOut">
              <a:rPr lang="en-US" smtClean="0"/>
              <a:t>9/11/2023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C0192-B7B0-423E-B943-C5AF94D4878D}" type="slidenum">
              <a:rPr lang="en-US" smtClean="0"/>
              <a:t>‹#›</a:t>
            </a:fld>
            <a:endParaRPr lang="en-US"/>
          </a:p>
        </p:txBody>
      </p:sp>
    </p:spTree>
    <p:extLst>
      <p:ext uri="{BB962C8B-B14F-4D97-AF65-F5344CB8AC3E}">
        <p14:creationId xmlns:p14="http://schemas.microsoft.com/office/powerpoint/2010/main" val="1153965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C0192-B7B0-423E-B943-C5AF94D4878D}" type="slidenum">
              <a:rPr lang="en-US" smtClean="0"/>
              <a:t>9</a:t>
            </a:fld>
            <a:endParaRPr lang="en-US"/>
          </a:p>
        </p:txBody>
      </p:sp>
    </p:spTree>
    <p:extLst>
      <p:ext uri="{BB962C8B-B14F-4D97-AF65-F5344CB8AC3E}">
        <p14:creationId xmlns:p14="http://schemas.microsoft.com/office/powerpoint/2010/main" val="2077100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79A118-03E2-4921-8F41-2DA868B008F0}" type="slidenum">
              <a:rPr lang="en-US" altLang="tr-TR"/>
              <a:pPr/>
              <a:t>18</a:t>
            </a:fld>
            <a:endParaRPr lang="en-US" altLang="tr-TR"/>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en-GB" alt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85347"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r"/>
            <a:r>
              <a:rPr lang="en-US" altLang="tr-TR" sz="1200">
                <a:latin typeface="Times New Roman" pitchFamily="18" charset="0"/>
              </a:rPr>
              <a:t>54</a:t>
            </a:r>
          </a:p>
        </p:txBody>
      </p:sp>
      <p:sp>
        <p:nvSpPr>
          <p:cNvPr id="185348"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85349"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85350" name="Rectangle 6"/>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85351" name="Rectangle 7"/>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r"/>
            <a:r>
              <a:rPr lang="en-US" altLang="tr-TR" sz="1200">
                <a:latin typeface="Times New Roman" pitchFamily="18" charset="0"/>
              </a:rPr>
              <a:t>42</a:t>
            </a:r>
          </a:p>
        </p:txBody>
      </p:sp>
      <p:sp>
        <p:nvSpPr>
          <p:cNvPr id="185352" name="Rectangle 8"/>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85353" name="Rectangle 9"/>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85354" name="Rectangle 10"/>
          <p:cNvSpPr>
            <a:spLocks noGrp="1" noRot="1" noChangeAspect="1" noChangeArrowheads="1" noTextEdit="1"/>
          </p:cNvSpPr>
          <p:nvPr>
            <p:ph type="sldImg"/>
          </p:nvPr>
        </p:nvSpPr>
        <p:spPr>
          <a:xfrm>
            <a:off x="1150938" y="692150"/>
            <a:ext cx="4556125" cy="3416300"/>
          </a:xfrm>
          <a:ln cap="flat"/>
        </p:spPr>
      </p:sp>
      <p:sp>
        <p:nvSpPr>
          <p:cNvPr id="185355" name="Rectangle 11"/>
          <p:cNvSpPr>
            <a:spLocks noGrp="1" noChangeArrowheads="1"/>
          </p:cNvSpPr>
          <p:nvPr>
            <p:ph type="body" idx="1"/>
          </p:nvPr>
        </p:nvSpPr>
        <p:spPr>
          <a:noFill/>
          <a:ln/>
        </p:spPr>
        <p:txBody>
          <a:bodyPr/>
          <a:lstStyle/>
          <a:p>
            <a:endParaRPr lang="en-US" altLang="tr-TR"/>
          </a:p>
          <a:p>
            <a:endParaRPr lang="en-US" altLang="tr-TR"/>
          </a:p>
        </p:txBody>
      </p:sp>
      <p:sp>
        <p:nvSpPr>
          <p:cNvPr id="185356" name="Rectangle 12"/>
          <p:cNvSpPr>
            <a:spLocks noChangeArrowheads="1"/>
          </p:cNvSpPr>
          <p:nvPr/>
        </p:nvSpPr>
        <p:spPr bwMode="auto">
          <a:xfrm>
            <a:off x="1066800" y="44958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7875"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r"/>
            <a:r>
              <a:rPr lang="en-US" altLang="tr-TR" sz="1200">
                <a:latin typeface="Times New Roman" pitchFamily="18" charset="0"/>
              </a:rPr>
              <a:t>65</a:t>
            </a:r>
          </a:p>
        </p:txBody>
      </p:sp>
      <p:sp>
        <p:nvSpPr>
          <p:cNvPr id="207876"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7877"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7878" name="Rectangle 6"/>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7879" name="Rectangle 7"/>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r"/>
            <a:r>
              <a:rPr lang="en-US" altLang="tr-TR" sz="1200">
                <a:latin typeface="Times New Roman" pitchFamily="18" charset="0"/>
              </a:rPr>
              <a:t>42</a:t>
            </a:r>
          </a:p>
        </p:txBody>
      </p:sp>
      <p:sp>
        <p:nvSpPr>
          <p:cNvPr id="207880" name="Rectangle 8"/>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7881" name="Rectangle 9"/>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7882" name="Rectangle 10"/>
          <p:cNvSpPr>
            <a:spLocks noGrp="1" noRot="1" noChangeAspect="1" noChangeArrowheads="1" noTextEdit="1"/>
          </p:cNvSpPr>
          <p:nvPr>
            <p:ph type="sldImg"/>
          </p:nvPr>
        </p:nvSpPr>
        <p:spPr>
          <a:xfrm>
            <a:off x="1150938" y="692150"/>
            <a:ext cx="4556125" cy="3416300"/>
          </a:xfrm>
          <a:ln cap="flat"/>
        </p:spPr>
      </p:sp>
      <p:sp>
        <p:nvSpPr>
          <p:cNvPr id="207883" name="Rectangle 11"/>
          <p:cNvSpPr>
            <a:spLocks noGrp="1" noChangeArrowheads="1"/>
          </p:cNvSpPr>
          <p:nvPr>
            <p:ph type="body" idx="1"/>
          </p:nvPr>
        </p:nvSpPr>
        <p:spPr>
          <a:ln/>
        </p:spPr>
        <p:txBody>
          <a:bodyPr/>
          <a:lstStyle/>
          <a:p>
            <a:endParaRPr lang="tr-TR" alt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9683"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r"/>
            <a:r>
              <a:rPr lang="en-US" altLang="tr-TR" sz="1200">
                <a:latin typeface="Times New Roman" pitchFamily="18" charset="0"/>
              </a:rPr>
              <a:t>61</a:t>
            </a:r>
          </a:p>
        </p:txBody>
      </p:sp>
      <p:sp>
        <p:nvSpPr>
          <p:cNvPr id="199684"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9685"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9686" name="Rectangle 6"/>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9687" name="Rectangle 7"/>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r"/>
            <a:r>
              <a:rPr lang="en-US" altLang="tr-TR" sz="1200">
                <a:latin typeface="Times New Roman" pitchFamily="18" charset="0"/>
              </a:rPr>
              <a:t>42</a:t>
            </a:r>
          </a:p>
        </p:txBody>
      </p:sp>
      <p:sp>
        <p:nvSpPr>
          <p:cNvPr id="199688" name="Rectangle 8"/>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9689" name="Rectangle 9"/>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9690" name="Rectangle 10"/>
          <p:cNvSpPr>
            <a:spLocks noGrp="1" noRot="1" noChangeAspect="1" noChangeArrowheads="1" noTextEdit="1"/>
          </p:cNvSpPr>
          <p:nvPr>
            <p:ph type="sldImg"/>
          </p:nvPr>
        </p:nvSpPr>
        <p:spPr>
          <a:xfrm>
            <a:off x="1150938" y="692150"/>
            <a:ext cx="4556125" cy="3416300"/>
          </a:xfrm>
          <a:ln cap="flat"/>
        </p:spPr>
      </p:sp>
      <p:sp>
        <p:nvSpPr>
          <p:cNvPr id="199691" name="Rectangle 11"/>
          <p:cNvSpPr>
            <a:spLocks noGrp="1" noChangeArrowheads="1"/>
          </p:cNvSpPr>
          <p:nvPr>
            <p:ph type="body" idx="1"/>
          </p:nvPr>
        </p:nvSpPr>
        <p:spPr>
          <a:ln/>
        </p:spPr>
        <p:txBody>
          <a:bodyPr/>
          <a:lstStyle/>
          <a:p>
            <a:endParaRPr lang="tr-TR" alt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59ED8A-025B-415D-9422-36CEFE1C4665}" type="slidenum">
              <a:rPr lang="en-US" altLang="tr-TR"/>
              <a:pPr/>
              <a:t>26</a:t>
            </a:fld>
            <a:endParaRPr lang="en-US" altLang="tr-TR"/>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en-GB" alt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079652-54F4-4BD2-9FDD-1DDE1E902CAC}" type="slidenum">
              <a:rPr lang="en-US" altLang="tr-TR"/>
              <a:pPr/>
              <a:t>27</a:t>
            </a:fld>
            <a:endParaRPr lang="en-US" altLang="tr-TR"/>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GB" alt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778A65-A0A3-4D3E-8882-E4875C3B209A}" type="slidenum">
              <a:rPr lang="en-US" altLang="tr-TR"/>
              <a:pPr/>
              <a:t>28</a:t>
            </a:fld>
            <a:endParaRPr lang="en-US" altLang="tr-TR"/>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endParaRPr lang="en-GB" alt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C4ADCD-8DD8-4EF1-AA89-103BA1972094}" type="slidenum">
              <a:rPr lang="en-US" altLang="tr-TR"/>
              <a:pPr/>
              <a:t>29</a:t>
            </a:fld>
            <a:endParaRPr lang="en-US" altLang="tr-TR"/>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en-GB" altLang="tr-T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72F861-E5B2-4273-AD79-290A02C7DD5C}" type="slidenum">
              <a:rPr lang="en-US" altLang="tr-TR"/>
              <a:pPr/>
              <a:t>30</a:t>
            </a:fld>
            <a:endParaRPr lang="en-US" altLang="tr-TR"/>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GB" altLang="tr-T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7DF1B1-8C84-4183-84A7-E41D799125F4}" type="slidenum">
              <a:rPr lang="en-US" altLang="tr-TR"/>
              <a:pPr/>
              <a:t>31</a:t>
            </a:fld>
            <a:endParaRPr lang="en-US" altLang="tr-TR"/>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en-GB" alt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6CF690-B8AD-4BE3-84EE-E653966F0FAE}" type="slidenum">
              <a:rPr lang="en-US" altLang="tr-TR"/>
              <a:pPr/>
              <a:t>10</a:t>
            </a:fld>
            <a:endParaRPr lang="en-US" altLang="tr-TR"/>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n-GB" altLang="tr-T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14019"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r"/>
            <a:r>
              <a:rPr lang="en-US" altLang="tr-TR" sz="1200">
                <a:latin typeface="Times New Roman" pitchFamily="18" charset="0"/>
              </a:rPr>
              <a:t>68</a:t>
            </a:r>
          </a:p>
        </p:txBody>
      </p:sp>
      <p:sp>
        <p:nvSpPr>
          <p:cNvPr id="214020"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14021"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14022" name="Rectangle 6"/>
          <p:cNvSpPr>
            <a:spLocks noGrp="1" noRot="1" noChangeAspect="1" noChangeArrowheads="1" noTextEdit="1"/>
          </p:cNvSpPr>
          <p:nvPr>
            <p:ph type="sldImg"/>
          </p:nvPr>
        </p:nvSpPr>
        <p:spPr>
          <a:xfrm>
            <a:off x="1150938" y="692150"/>
            <a:ext cx="4556125" cy="3416300"/>
          </a:xfrm>
          <a:ln cap="flat"/>
        </p:spPr>
      </p:sp>
      <p:sp>
        <p:nvSpPr>
          <p:cNvPr id="214023" name="Rectangle 7"/>
          <p:cNvSpPr>
            <a:spLocks noGrp="1" noChangeArrowheads="1"/>
          </p:cNvSpPr>
          <p:nvPr>
            <p:ph type="body" idx="1"/>
          </p:nvPr>
        </p:nvSpPr>
        <p:spPr>
          <a:ln/>
        </p:spPr>
        <p:txBody>
          <a:bodyPr/>
          <a:lstStyle/>
          <a:p>
            <a:endParaRPr lang="tr-TR" altLang="tr-T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C0192-B7B0-423E-B943-C5AF94D4878D}" type="slidenum">
              <a:rPr lang="en-US" smtClean="0"/>
              <a:t>36</a:t>
            </a:fld>
            <a:endParaRPr lang="en-US"/>
          </a:p>
        </p:txBody>
      </p:sp>
    </p:spTree>
    <p:extLst>
      <p:ext uri="{BB962C8B-B14F-4D97-AF65-F5344CB8AC3E}">
        <p14:creationId xmlns:p14="http://schemas.microsoft.com/office/powerpoint/2010/main" val="16644208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01379"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r"/>
            <a:r>
              <a:rPr lang="en-US" altLang="tr-TR" sz="1200" b="0">
                <a:solidFill>
                  <a:schemeClr val="tx1"/>
                </a:solidFill>
                <a:latin typeface="Century Gothic" pitchFamily="34" charset="0"/>
              </a:rPr>
              <a:t>13</a:t>
            </a:r>
          </a:p>
        </p:txBody>
      </p:sp>
      <p:sp>
        <p:nvSpPr>
          <p:cNvPr id="101380"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01381"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01382" name="Rectangle 6"/>
          <p:cNvSpPr>
            <a:spLocks noGrp="1" noRot="1" noChangeAspect="1" noChangeArrowheads="1" noTextEdit="1"/>
          </p:cNvSpPr>
          <p:nvPr>
            <p:ph type="sldImg"/>
          </p:nvPr>
        </p:nvSpPr>
        <p:spPr>
          <a:xfrm>
            <a:off x="1150938" y="692150"/>
            <a:ext cx="4556125" cy="3416300"/>
          </a:xfrm>
          <a:ln cap="flat"/>
        </p:spPr>
      </p:sp>
      <p:sp>
        <p:nvSpPr>
          <p:cNvPr id="101383" name="Rectangle 7"/>
          <p:cNvSpPr>
            <a:spLocks noGrp="1" noChangeArrowheads="1"/>
          </p:cNvSpPr>
          <p:nvPr>
            <p:ph type="body" idx="1"/>
          </p:nvPr>
        </p:nvSpPr>
        <p:spPr>
          <a:ln/>
        </p:spPr>
        <p:txBody>
          <a:bodyPr/>
          <a:lstStyle/>
          <a:p>
            <a:endParaRPr lang="tr-TR" altLang="tr-T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1319928-BF69-47DC-9CDA-8B7EE46DF938}" type="slidenum">
              <a:rPr lang="en-US" altLang="tr-TR"/>
              <a:pPr fontAlgn="base">
                <a:spcBef>
                  <a:spcPct val="0"/>
                </a:spcBef>
                <a:spcAft>
                  <a:spcPct val="0"/>
                </a:spcAft>
              </a:pPr>
              <a:t>42</a:t>
            </a:fld>
            <a:endParaRPr lang="en-US" altLang="tr-T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tr-T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DE1B9E8-2B0C-40EE-BABA-77775E67912F}" type="slidenum">
              <a:rPr lang="en-US" altLang="tr-TR"/>
              <a:pPr fontAlgn="base">
                <a:spcBef>
                  <a:spcPct val="0"/>
                </a:spcBef>
                <a:spcAft>
                  <a:spcPct val="0"/>
                </a:spcAft>
              </a:pPr>
              <a:t>46</a:t>
            </a:fld>
            <a:endParaRPr lang="en-US" altLang="tr-TR"/>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C50AFC5-07CE-4D6B-BDC8-DCB36A97BBCD}" type="slidenum">
              <a:rPr lang="en-US" altLang="tr-TR"/>
              <a:pPr fontAlgn="base">
                <a:spcBef>
                  <a:spcPct val="0"/>
                </a:spcBef>
                <a:spcAft>
                  <a:spcPct val="0"/>
                </a:spcAft>
              </a:pPr>
              <a:t>47</a:t>
            </a:fld>
            <a:endParaRPr lang="en-US" altLang="tr-T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1FBF482-03C1-45BA-AD76-95E3BCC96269}" type="slidenum">
              <a:rPr lang="en-US" altLang="tr-TR"/>
              <a:pPr fontAlgn="base">
                <a:spcBef>
                  <a:spcPct val="0"/>
                </a:spcBef>
                <a:spcAft>
                  <a:spcPct val="0"/>
                </a:spcAft>
              </a:pPr>
              <a:t>49</a:t>
            </a:fld>
            <a:endParaRPr lang="en-US" altLang="tr-TR"/>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84B0DE5-F4A4-46EE-A94E-5265CF5FC621}" type="slidenum">
              <a:rPr lang="en-US" altLang="tr-TR"/>
              <a:pPr fontAlgn="base">
                <a:spcBef>
                  <a:spcPct val="0"/>
                </a:spcBef>
                <a:spcAft>
                  <a:spcPct val="0"/>
                </a:spcAft>
              </a:pPr>
              <a:t>50</a:t>
            </a:fld>
            <a:endParaRPr lang="en-US" altLang="tr-TR"/>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1026"/>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84003" name="Rectangle 1027"/>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r"/>
            <a:r>
              <a:rPr lang="en-US" altLang="tr-TR" sz="1200" b="0">
                <a:solidFill>
                  <a:schemeClr val="tx1"/>
                </a:solidFill>
                <a:latin typeface="Century Gothic" pitchFamily="34" charset="0"/>
              </a:rPr>
              <a:t>32</a:t>
            </a:r>
          </a:p>
        </p:txBody>
      </p:sp>
      <p:sp>
        <p:nvSpPr>
          <p:cNvPr id="384004" name="Rectangle 1028"/>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84005" name="Rectangle 1029"/>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84006" name="Rectangle 1030"/>
          <p:cNvSpPr>
            <a:spLocks noGrp="1" noRot="1" noChangeAspect="1" noChangeArrowheads="1" noTextEdit="1"/>
          </p:cNvSpPr>
          <p:nvPr>
            <p:ph type="sldImg"/>
          </p:nvPr>
        </p:nvSpPr>
        <p:spPr>
          <a:xfrm>
            <a:off x="1150938" y="692150"/>
            <a:ext cx="4556125" cy="3416300"/>
          </a:xfrm>
          <a:ln cap="flat"/>
        </p:spPr>
      </p:sp>
      <p:sp>
        <p:nvSpPr>
          <p:cNvPr id="384007" name="Rectangle 1031"/>
          <p:cNvSpPr>
            <a:spLocks noGrp="1" noChangeArrowheads="1"/>
          </p:cNvSpPr>
          <p:nvPr>
            <p:ph type="body" idx="1"/>
          </p:nvPr>
        </p:nvSpPr>
        <p:spPr>
          <a:ln/>
        </p:spPr>
        <p:txBody>
          <a:bodyPr/>
          <a:lstStyle/>
          <a:p>
            <a:endParaRPr lang="tr-TR" altLang="tr-T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44387"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r"/>
            <a:r>
              <a:rPr lang="en-US" altLang="tr-TR" sz="1200" b="0">
                <a:solidFill>
                  <a:schemeClr val="tx1"/>
                </a:solidFill>
                <a:latin typeface="Century Gothic" pitchFamily="34" charset="0"/>
              </a:rPr>
              <a:t>34</a:t>
            </a:r>
          </a:p>
        </p:txBody>
      </p:sp>
      <p:sp>
        <p:nvSpPr>
          <p:cNvPr id="144388"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44389"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44390" name="Rectangle 6"/>
          <p:cNvSpPr>
            <a:spLocks noGrp="1" noRot="1" noChangeAspect="1" noChangeArrowheads="1" noTextEdit="1"/>
          </p:cNvSpPr>
          <p:nvPr>
            <p:ph type="sldImg"/>
          </p:nvPr>
        </p:nvSpPr>
        <p:spPr>
          <a:xfrm>
            <a:off x="1150938" y="692150"/>
            <a:ext cx="4556125" cy="3416300"/>
          </a:xfrm>
          <a:ln cap="flat"/>
        </p:spPr>
      </p:sp>
      <p:sp>
        <p:nvSpPr>
          <p:cNvPr id="144391" name="Rectangle 7"/>
          <p:cNvSpPr>
            <a:spLocks noGrp="1" noChangeArrowheads="1"/>
          </p:cNvSpPr>
          <p:nvPr>
            <p:ph type="body" idx="1"/>
          </p:nvPr>
        </p:nvSpPr>
        <p:spPr>
          <a:ln/>
        </p:spPr>
        <p:txBody>
          <a:bodyPr/>
          <a:lstStyle/>
          <a:p>
            <a:endParaRPr lang="tr-TR" alt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035A4E-F33D-47DE-9624-54F27CA3DA0B}" type="slidenum">
              <a:rPr lang="en-US" altLang="tr-TR"/>
              <a:pPr/>
              <a:t>11</a:t>
            </a:fld>
            <a:endParaRPr lang="en-US" altLang="tr-TR"/>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GB" altLang="tr-T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42339"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r"/>
            <a:r>
              <a:rPr lang="en-US" altLang="tr-TR" sz="1200" b="0">
                <a:solidFill>
                  <a:schemeClr val="tx1"/>
                </a:solidFill>
                <a:latin typeface="Century Gothic" pitchFamily="34" charset="0"/>
              </a:rPr>
              <a:t>33</a:t>
            </a:r>
          </a:p>
        </p:txBody>
      </p:sp>
      <p:sp>
        <p:nvSpPr>
          <p:cNvPr id="142340"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42341"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42342" name="Rectangle 6"/>
          <p:cNvSpPr>
            <a:spLocks noGrp="1" noRot="1" noChangeAspect="1" noChangeArrowheads="1" noTextEdit="1"/>
          </p:cNvSpPr>
          <p:nvPr>
            <p:ph type="sldImg"/>
          </p:nvPr>
        </p:nvSpPr>
        <p:spPr>
          <a:xfrm>
            <a:off x="1150938" y="692150"/>
            <a:ext cx="4556125" cy="3416300"/>
          </a:xfrm>
          <a:ln cap="flat"/>
        </p:spPr>
      </p:sp>
      <p:sp>
        <p:nvSpPr>
          <p:cNvPr id="142343" name="Rectangle 7"/>
          <p:cNvSpPr>
            <a:spLocks noGrp="1" noChangeArrowheads="1"/>
          </p:cNvSpPr>
          <p:nvPr>
            <p:ph type="body" idx="1"/>
          </p:nvPr>
        </p:nvSpPr>
        <p:spPr>
          <a:ln/>
        </p:spPr>
        <p:txBody>
          <a:bodyPr/>
          <a:lstStyle/>
          <a:p>
            <a:endParaRPr lang="tr-TR" altLang="tr-T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46435"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r"/>
            <a:r>
              <a:rPr lang="en-US" altLang="tr-TR" sz="1200" b="0">
                <a:solidFill>
                  <a:schemeClr val="tx1"/>
                </a:solidFill>
                <a:latin typeface="Century Gothic" pitchFamily="34" charset="0"/>
              </a:rPr>
              <a:t>35</a:t>
            </a:r>
          </a:p>
        </p:txBody>
      </p:sp>
      <p:sp>
        <p:nvSpPr>
          <p:cNvPr id="146436"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46437"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46438" name="Rectangle 6"/>
          <p:cNvSpPr>
            <a:spLocks noGrp="1" noRot="1" noChangeAspect="1" noChangeArrowheads="1" noTextEdit="1"/>
          </p:cNvSpPr>
          <p:nvPr>
            <p:ph type="sldImg"/>
          </p:nvPr>
        </p:nvSpPr>
        <p:spPr>
          <a:xfrm>
            <a:off x="1150938" y="692150"/>
            <a:ext cx="4556125" cy="3416300"/>
          </a:xfrm>
          <a:ln cap="flat"/>
        </p:spPr>
      </p:sp>
      <p:sp>
        <p:nvSpPr>
          <p:cNvPr id="146439" name="Rectangle 7"/>
          <p:cNvSpPr>
            <a:spLocks noGrp="1" noChangeArrowheads="1"/>
          </p:cNvSpPr>
          <p:nvPr>
            <p:ph type="body" idx="1"/>
          </p:nvPr>
        </p:nvSpPr>
        <p:spPr>
          <a:ln/>
        </p:spPr>
        <p:txBody>
          <a:bodyPr/>
          <a:lstStyle/>
          <a:p>
            <a:endParaRPr lang="tr-TR" altLang="tr-T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1026"/>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88099" name="Rectangle 1027"/>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r"/>
            <a:r>
              <a:rPr lang="en-US" altLang="tr-TR" sz="1200" b="0">
                <a:solidFill>
                  <a:schemeClr val="tx1"/>
                </a:solidFill>
                <a:latin typeface="Century Gothic" pitchFamily="34" charset="0"/>
              </a:rPr>
              <a:t>38</a:t>
            </a:r>
          </a:p>
        </p:txBody>
      </p:sp>
      <p:sp>
        <p:nvSpPr>
          <p:cNvPr id="388100" name="Rectangle 1028"/>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88101" name="Rectangle 1029"/>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88102" name="Rectangle 1030"/>
          <p:cNvSpPr>
            <a:spLocks noGrp="1" noRot="1" noChangeAspect="1" noChangeArrowheads="1" noTextEdit="1"/>
          </p:cNvSpPr>
          <p:nvPr>
            <p:ph type="sldImg"/>
          </p:nvPr>
        </p:nvSpPr>
        <p:spPr>
          <a:xfrm>
            <a:off x="1150938" y="692150"/>
            <a:ext cx="4556125" cy="3416300"/>
          </a:xfrm>
          <a:ln cap="flat"/>
        </p:spPr>
      </p:sp>
      <p:sp>
        <p:nvSpPr>
          <p:cNvPr id="388103" name="Rectangle 1031"/>
          <p:cNvSpPr>
            <a:spLocks noGrp="1" noChangeArrowheads="1"/>
          </p:cNvSpPr>
          <p:nvPr>
            <p:ph type="body" idx="1"/>
          </p:nvPr>
        </p:nvSpPr>
        <p:spPr>
          <a:ln/>
        </p:spPr>
        <p:txBody>
          <a:bodyPr/>
          <a:lstStyle/>
          <a:p>
            <a:endParaRPr lang="tr-TR" altLang="tr-T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48483"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r"/>
            <a:r>
              <a:rPr lang="en-US" altLang="tr-TR" sz="1200" b="0">
                <a:solidFill>
                  <a:schemeClr val="tx1"/>
                </a:solidFill>
                <a:latin typeface="Century Gothic" pitchFamily="34" charset="0"/>
              </a:rPr>
              <a:t>36</a:t>
            </a:r>
          </a:p>
        </p:txBody>
      </p:sp>
      <p:sp>
        <p:nvSpPr>
          <p:cNvPr id="148484"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48485"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48486" name="Rectangle 6"/>
          <p:cNvSpPr>
            <a:spLocks noGrp="1" noRot="1" noChangeAspect="1" noChangeArrowheads="1" noTextEdit="1"/>
          </p:cNvSpPr>
          <p:nvPr>
            <p:ph type="sldImg"/>
          </p:nvPr>
        </p:nvSpPr>
        <p:spPr>
          <a:xfrm>
            <a:off x="1150938" y="692150"/>
            <a:ext cx="4556125" cy="3416300"/>
          </a:xfrm>
          <a:ln cap="flat"/>
        </p:spPr>
      </p:sp>
      <p:sp>
        <p:nvSpPr>
          <p:cNvPr id="148487" name="Rectangle 7"/>
          <p:cNvSpPr>
            <a:spLocks noGrp="1" noChangeArrowheads="1"/>
          </p:cNvSpPr>
          <p:nvPr>
            <p:ph type="body" idx="1"/>
          </p:nvPr>
        </p:nvSpPr>
        <p:spPr>
          <a:ln/>
        </p:spPr>
        <p:txBody>
          <a:bodyPr/>
          <a:lstStyle/>
          <a:p>
            <a:endParaRPr lang="tr-TR" altLang="tr-T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1026"/>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90147" name="Rectangle 1027"/>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r"/>
            <a:r>
              <a:rPr lang="en-US" altLang="tr-TR" sz="1200" b="0">
                <a:solidFill>
                  <a:schemeClr val="tx1"/>
                </a:solidFill>
                <a:latin typeface="Century Gothic" pitchFamily="34" charset="0"/>
              </a:rPr>
              <a:t>40</a:t>
            </a:r>
          </a:p>
        </p:txBody>
      </p:sp>
      <p:sp>
        <p:nvSpPr>
          <p:cNvPr id="390148" name="Rectangle 1028"/>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90149" name="Rectangle 1029"/>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90150" name="Rectangle 1030"/>
          <p:cNvSpPr>
            <a:spLocks noGrp="1" noRot="1" noChangeAspect="1" noChangeArrowheads="1" noTextEdit="1"/>
          </p:cNvSpPr>
          <p:nvPr>
            <p:ph type="sldImg"/>
          </p:nvPr>
        </p:nvSpPr>
        <p:spPr>
          <a:xfrm>
            <a:off x="1150938" y="692150"/>
            <a:ext cx="4556125" cy="3416300"/>
          </a:xfrm>
          <a:ln cap="flat"/>
        </p:spPr>
      </p:sp>
      <p:sp>
        <p:nvSpPr>
          <p:cNvPr id="390151" name="Rectangle 1031"/>
          <p:cNvSpPr>
            <a:spLocks noGrp="1" noChangeArrowheads="1"/>
          </p:cNvSpPr>
          <p:nvPr>
            <p:ph type="body" idx="1"/>
          </p:nvPr>
        </p:nvSpPr>
        <p:spPr>
          <a:ln/>
        </p:spPr>
        <p:txBody>
          <a:bodyPr/>
          <a:lstStyle/>
          <a:p>
            <a:endParaRPr lang="tr-TR" altLang="tr-T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D55AC8A-C6BC-47B2-A7DA-F263FF226743}" type="slidenum">
              <a:rPr lang="en-US" altLang="tr-TR"/>
              <a:pPr eaLnBrk="1" hangingPunct="1"/>
              <a:t>60</a:t>
            </a:fld>
            <a:endParaRPr lang="en-US" altLang="tr-TR"/>
          </a:p>
        </p:txBody>
      </p:sp>
      <p:sp>
        <p:nvSpPr>
          <p:cNvPr id="7475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51E897AE-79EA-47D1-A846-3D0C9FAAAFA9}" type="slidenum">
              <a:rPr lang="en-US" altLang="tr-TR" sz="1200">
                <a:cs typeface="Arial" pitchFamily="34" charset="0"/>
              </a:rPr>
              <a:pPr algn="r" eaLnBrk="1" hangingPunct="1"/>
              <a:t>60</a:t>
            </a:fld>
            <a:endParaRPr lang="en-US" altLang="tr-TR" sz="1200">
              <a:cs typeface="Arial" pitchFamily="34" charset="0"/>
            </a:endParaRPr>
          </a:p>
        </p:txBody>
      </p:sp>
      <p:sp>
        <p:nvSpPr>
          <p:cNvPr id="74756" name="Rectangle 2"/>
          <p:cNvSpPr>
            <a:spLocks noGrp="1" noRot="1" noChangeAspect="1" noChangeArrowheads="1" noTextEdit="1"/>
          </p:cNvSpPr>
          <p:nvPr>
            <p:ph type="sldImg"/>
          </p:nvPr>
        </p:nvSpPr>
        <p:spPr>
          <a:xfrm>
            <a:off x="1143000" y="534988"/>
            <a:ext cx="4572000" cy="3429000"/>
          </a:xfrm>
          <a:ln/>
        </p:spPr>
      </p:sp>
      <p:sp>
        <p:nvSpPr>
          <p:cNvPr id="74757"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dirty="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C838947-0BEF-4826-9B29-21A06C178A47}" type="slidenum">
              <a:rPr lang="en-US" altLang="tr-TR"/>
              <a:pPr fontAlgn="base">
                <a:spcBef>
                  <a:spcPct val="0"/>
                </a:spcBef>
                <a:spcAft>
                  <a:spcPct val="0"/>
                </a:spcAft>
              </a:pPr>
              <a:t>68</a:t>
            </a:fld>
            <a:endParaRPr lang="en-US" altLang="tr-T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9C4312A-4F44-4E43-BF37-59BED97BC5E0}" type="slidenum">
              <a:rPr lang="en-US" altLang="tr-TR"/>
              <a:pPr fontAlgn="base">
                <a:spcBef>
                  <a:spcPct val="0"/>
                </a:spcBef>
                <a:spcAft>
                  <a:spcPct val="0"/>
                </a:spcAft>
              </a:pPr>
              <a:t>69</a:t>
            </a:fld>
            <a:endParaRPr lang="en-US" altLang="tr-TR"/>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3F4E8F-46DD-47D7-AF81-1AB8818ECC4D}" type="slidenum">
              <a:rPr lang="en-US" altLang="tr-TR"/>
              <a:pPr/>
              <a:t>71</a:t>
            </a:fld>
            <a:endParaRPr lang="en-US" altLang="tr-TR"/>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GB" altLang="tr-T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D9BE39-C476-42FB-88D0-4808D66CA0A7}" type="slidenum">
              <a:rPr lang="en-US" altLang="tr-TR"/>
              <a:pPr/>
              <a:t>72</a:t>
            </a:fld>
            <a:endParaRPr lang="en-US" altLang="tr-TR"/>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en-GB" alt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9CF791-BFAF-4C88-B19B-CF5A5AB45B85}" type="slidenum">
              <a:rPr lang="en-US" altLang="tr-TR"/>
              <a:pPr/>
              <a:t>12</a:t>
            </a:fld>
            <a:endParaRPr lang="en-US" altLang="tr-TR"/>
          </a:p>
        </p:txBody>
      </p:sp>
      <p:sp>
        <p:nvSpPr>
          <p:cNvPr id="132098" name="Rectangle 2050"/>
          <p:cNvSpPr>
            <a:spLocks noGrp="1" noRot="1" noChangeAspect="1" noChangeArrowheads="1" noTextEdit="1"/>
          </p:cNvSpPr>
          <p:nvPr>
            <p:ph type="sldImg"/>
          </p:nvPr>
        </p:nvSpPr>
        <p:spPr>
          <a:ln/>
        </p:spPr>
      </p:sp>
      <p:sp>
        <p:nvSpPr>
          <p:cNvPr id="132099" name="Rectangle 2051"/>
          <p:cNvSpPr>
            <a:spLocks noGrp="1" noChangeArrowheads="1"/>
          </p:cNvSpPr>
          <p:nvPr>
            <p:ph type="body" idx="1"/>
          </p:nvPr>
        </p:nvSpPr>
        <p:spPr/>
        <p:txBody>
          <a:bodyPr/>
          <a:lstStyle/>
          <a:p>
            <a:endParaRPr lang="en-GB" altLang="tr-T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3DB187-8A95-4BC8-9198-087D1D2BE053}" type="slidenum">
              <a:rPr lang="en-US" altLang="tr-TR"/>
              <a:pPr/>
              <a:t>73</a:t>
            </a:fld>
            <a:endParaRPr lang="en-US" altLang="tr-TR"/>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GB" altLang="tr-T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0CDA0D-3AFF-43A3-8BF3-8C493D5ADDD9}" type="slidenum">
              <a:rPr lang="en-US" altLang="tr-TR"/>
              <a:pPr/>
              <a:t>74</a:t>
            </a:fld>
            <a:endParaRPr lang="en-US" altLang="tr-TR"/>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GB" altLang="tr-T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8ADA20-19C3-43D6-B36A-EEBECFD24F68}" type="slidenum">
              <a:rPr lang="en-US" altLang="tr-TR"/>
              <a:pPr/>
              <a:t>75</a:t>
            </a:fld>
            <a:endParaRPr lang="en-US" altLang="tr-TR"/>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GB" altLang="tr-T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FCDD76-7EB3-4554-997A-FBBB78DC05EA}" type="slidenum">
              <a:rPr lang="en-US" altLang="tr-TR"/>
              <a:pPr/>
              <a:t>76</a:t>
            </a:fld>
            <a:endParaRPr lang="en-US" altLang="tr-T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en-GB" altLang="tr-T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873D1D-DB86-46BB-B324-02694CCEC771}" type="slidenum">
              <a:rPr lang="en-US" altLang="tr-TR"/>
              <a:pPr/>
              <a:t>77</a:t>
            </a:fld>
            <a:endParaRPr lang="en-US" altLang="tr-TR"/>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en-GB" altLang="tr-T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F3C204-2B44-40ED-931B-3CFA3D11751B}" type="slidenum">
              <a:rPr lang="en-US" altLang="tr-TR"/>
              <a:pPr/>
              <a:t>78</a:t>
            </a:fld>
            <a:endParaRPr lang="en-US" altLang="tr-TR"/>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endParaRPr lang="en-GB" altLang="tr-T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D346D9-CF5D-4848-9903-EFEB8D0494B8}" type="slidenum">
              <a:rPr lang="en-US" altLang="tr-TR"/>
              <a:pPr/>
              <a:t>79</a:t>
            </a:fld>
            <a:endParaRPr lang="en-US" altLang="tr-TR"/>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en-GB" altLang="tr-T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69CA33-AD6C-49AE-813B-220052CC1313}" type="slidenum">
              <a:rPr lang="en-US" altLang="tr-TR"/>
              <a:pPr/>
              <a:t>80</a:t>
            </a:fld>
            <a:endParaRPr lang="en-US" altLang="tr-TR"/>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en-GB" altLang="tr-T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F30365-8E25-4994-A4DE-80CF32448770}" type="slidenum">
              <a:rPr lang="en-US" altLang="tr-TR"/>
              <a:pPr/>
              <a:t>81</a:t>
            </a:fld>
            <a:endParaRPr lang="en-US" altLang="tr-TR"/>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GB" altLang="tr-T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5DBFF9-26B9-454E-AAB8-338B83634EB3}" type="slidenum">
              <a:rPr lang="en-US" altLang="tr-TR"/>
              <a:pPr/>
              <a:t>82</a:t>
            </a:fld>
            <a:endParaRPr lang="en-US" altLang="tr-TR"/>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n-GB" alt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53D343-2A7D-4555-9F82-2478C916F7DA}" type="slidenum">
              <a:rPr lang="en-US" altLang="tr-TR"/>
              <a:pPr/>
              <a:t>13</a:t>
            </a:fld>
            <a:endParaRPr lang="en-US" altLang="tr-TR"/>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GB" altLang="tr-T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6D42C1-18FC-4B0D-9FFE-04FD192C0DB7}" type="slidenum">
              <a:rPr lang="en-US" altLang="tr-TR"/>
              <a:pPr/>
              <a:t>83</a:t>
            </a:fld>
            <a:endParaRPr lang="en-US" altLang="tr-T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GB" altLang="tr-T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C73B37-2DC7-4404-8CE2-9F44C76FE497}" type="slidenum">
              <a:rPr lang="en-US" altLang="tr-TR"/>
              <a:pPr/>
              <a:t>84</a:t>
            </a:fld>
            <a:endParaRPr lang="en-US" altLang="tr-TR"/>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GB" altLang="tr-T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14A7D3-7A37-4A1E-AE7A-F240E570B415}" type="slidenum">
              <a:rPr lang="en-US" altLang="tr-TR"/>
              <a:pPr/>
              <a:t>89</a:t>
            </a:fld>
            <a:endParaRPr lang="en-US" altLang="tr-TR"/>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GB" altLang="tr-T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01CFDE-6A3D-41D4-880D-B5BFA8DF4A20}" type="slidenum">
              <a:rPr lang="en-US" altLang="tr-TR"/>
              <a:pPr/>
              <a:t>90</a:t>
            </a:fld>
            <a:endParaRPr lang="en-US" altLang="tr-TR"/>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endParaRPr lang="en-GB" altLang="tr-T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154C41-25B9-48C9-ACDA-D1D1D7B0FEE5}" type="slidenum">
              <a:rPr lang="en-US" altLang="tr-TR"/>
              <a:pPr/>
              <a:t>91</a:t>
            </a:fld>
            <a:endParaRPr lang="en-US" altLang="tr-TR"/>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GB" altLang="tr-T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8F53B0-9E20-4941-B0CC-16F659ACE686}" type="slidenum">
              <a:rPr lang="en-US" altLang="tr-TR"/>
              <a:pPr/>
              <a:t>92</a:t>
            </a:fld>
            <a:endParaRPr lang="en-US" altLang="tr-TR"/>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endParaRPr lang="en-GB" altLang="tr-T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20BFC1-49D5-4DB7-8560-3445C93AD5F4}" type="slidenum">
              <a:rPr lang="en-US" altLang="tr-TR"/>
              <a:pPr/>
              <a:t>93</a:t>
            </a:fld>
            <a:endParaRPr lang="en-US" altLang="tr-TR"/>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en-GB" altLang="tr-T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0A790F-153B-49EC-AA8B-88E58D5D1875}" type="slidenum">
              <a:rPr lang="en-US" altLang="tr-TR"/>
              <a:pPr/>
              <a:t>94</a:t>
            </a:fld>
            <a:endParaRPr lang="en-US" altLang="tr-TR"/>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endParaRPr lang="en-GB" altLang="tr-T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B8775A-C8EF-4E20-9757-0992D93C508F}" type="slidenum">
              <a:rPr lang="en-US" altLang="tr-TR"/>
              <a:pPr/>
              <a:t>95</a:t>
            </a:fld>
            <a:endParaRPr lang="en-US" altLang="tr-TR"/>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endParaRPr lang="en-GB" altLang="tr-T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251017-64AE-46F3-8878-6D25D9134A58}" type="slidenum">
              <a:rPr lang="en-US" altLang="tr-TR"/>
              <a:pPr/>
              <a:t>96</a:t>
            </a:fld>
            <a:endParaRPr lang="en-US" altLang="tr-TR"/>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GB" alt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A8CB6B-94E2-468C-A641-764A52EE1CAC}" type="slidenum">
              <a:rPr lang="en-US" altLang="tr-TR"/>
              <a:pPr/>
              <a:t>14</a:t>
            </a:fld>
            <a:endParaRPr lang="en-US" altLang="tr-T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GB" altLang="tr-T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BC4255-9368-4408-AE9D-132E4C66B7BE}" type="slidenum">
              <a:rPr lang="en-US" altLang="tr-TR"/>
              <a:pPr/>
              <a:t>97</a:t>
            </a:fld>
            <a:endParaRPr lang="en-US" altLang="tr-TR"/>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endParaRPr lang="en-GB" altLang="tr-T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7796DE-BDB6-4D96-8A73-A622D641C6C6}" type="slidenum">
              <a:rPr lang="en-US" altLang="tr-TR"/>
              <a:pPr/>
              <a:t>98</a:t>
            </a:fld>
            <a:endParaRPr lang="en-US" altLang="tr-TR"/>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endParaRPr lang="en-GB" altLang="tr-T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C09523-FD19-48FD-A305-C3C766C0C53F}" type="slidenum">
              <a:rPr lang="en-US" altLang="tr-TR"/>
              <a:pPr/>
              <a:t>99</a:t>
            </a:fld>
            <a:endParaRPr lang="en-US" altLang="tr-TR"/>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endParaRPr lang="en-GB" alt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9F26C7-5541-4537-861D-752D2754A66F}" type="slidenum">
              <a:rPr lang="en-US" altLang="tr-TR"/>
              <a:pPr/>
              <a:t>15</a:t>
            </a:fld>
            <a:endParaRPr lang="en-US" altLang="tr-TR"/>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GB" alt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275AE7-8874-4B5F-BC67-B2A4A5077E08}" type="slidenum">
              <a:rPr lang="en-US" altLang="tr-TR"/>
              <a:pPr/>
              <a:t>16</a:t>
            </a:fld>
            <a:endParaRPr lang="en-US" altLang="tr-TR"/>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en-GB" alt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D357E6-2C65-4C84-B97B-D47E44E2FBDD}" type="slidenum">
              <a:rPr lang="en-US" altLang="tr-TR"/>
              <a:pPr/>
              <a:t>17</a:t>
            </a:fld>
            <a:endParaRPr lang="en-US" altLang="tr-TR"/>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en-GB" altLang="tr-T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67100" y="3886200"/>
            <a:ext cx="5372100" cy="1752600"/>
          </a:xfrm>
        </p:spPr>
        <p:txBody>
          <a:bodyPr>
            <a:normAutofit/>
          </a:bodyPr>
          <a:lstStyle>
            <a:lvl1pPr marL="0" indent="0" algn="ctr">
              <a:buNone/>
              <a:defRPr sz="4200">
                <a:solidFill>
                  <a:schemeClr val="accent6">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4671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971800" y="2130425"/>
            <a:ext cx="5486400" cy="1470025"/>
          </a:xfrm>
        </p:spPr>
        <p:txBody>
          <a:bodyPr>
            <a:noAutofit/>
          </a:bodyPr>
          <a:lstStyle>
            <a:lvl1pPr>
              <a:defRPr sz="4800">
                <a:solidFill>
                  <a:srgbClr val="00B050"/>
                </a:solidFill>
                <a:effectLst>
                  <a:glow rad="101600">
                    <a:schemeClr val="accent3">
                      <a:satMod val="175000"/>
                      <a:alpha val="8000"/>
                    </a:schemeClr>
                  </a:glow>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5" name="Footer Placeholder 4"/>
          <p:cNvSpPr>
            <a:spLocks noGrp="1"/>
          </p:cNvSpPr>
          <p:nvPr>
            <p:ph type="ftr" sz="quarter" idx="11"/>
          </p:nvPr>
        </p:nvSpPr>
        <p:spPr>
          <a:xfrm>
            <a:off x="3657600" y="6492875"/>
            <a:ext cx="3733800" cy="365125"/>
          </a:xfrm>
        </p:spPr>
        <p:txBody>
          <a:bodyPr/>
          <a:lstStyle/>
          <a:p>
            <a:r>
              <a:rPr lang="en-US" dirty="0"/>
              <a:t>©2015 McGraw-Hill Education. All Rights Reserved.</a:t>
            </a:r>
          </a:p>
        </p:txBody>
      </p:sp>
      <p:sp>
        <p:nvSpPr>
          <p:cNvPr id="6" name="Slide Number Placeholder 5"/>
          <p:cNvSpPr>
            <a:spLocks noGrp="1"/>
          </p:cNvSpPr>
          <p:nvPr>
            <p:ph type="sldNum" sz="quarter" idx="12"/>
          </p:nvPr>
        </p:nvSpPr>
        <p:spPr>
          <a:xfrm>
            <a:off x="8382000" y="6400800"/>
            <a:ext cx="685800" cy="365125"/>
          </a:xfrm>
        </p:spPr>
        <p:txBody>
          <a:bodyPr/>
          <a:lstStyle/>
          <a:p>
            <a:fld id="{277EE247-7E3D-4F38-A267-86CBA1DF41EF}" type="slidenum">
              <a:rPr lang="en-US" smtClean="0"/>
              <a:t>‹#›</a:t>
            </a:fld>
            <a:endParaRPr lang="en-US" dirty="0"/>
          </a:p>
        </p:txBody>
      </p:sp>
    </p:spTree>
    <p:extLst>
      <p:ext uri="{BB962C8B-B14F-4D97-AF65-F5344CB8AC3E}">
        <p14:creationId xmlns:p14="http://schemas.microsoft.com/office/powerpoint/2010/main" val="634613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©2015 McGraw-Hill Education. All Rights Reserved.</a:t>
            </a:r>
          </a:p>
        </p:txBody>
      </p:sp>
      <p:sp>
        <p:nvSpPr>
          <p:cNvPr id="6" name="Slide Number Placeholder 5"/>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2033437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©2015 McGraw-Hill Education. All Rights Reserved.</a:t>
            </a:r>
          </a:p>
        </p:txBody>
      </p:sp>
      <p:sp>
        <p:nvSpPr>
          <p:cNvPr id="6" name="Slide Number Placeholder 5"/>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3088591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924800" cy="1143000"/>
          </a:xfrm>
        </p:spPr>
        <p:txBody>
          <a:bodyPr/>
          <a:lstStyle/>
          <a:p>
            <a:r>
              <a:rPr lang="en-US"/>
              <a:t>Click to edit Master title style</a:t>
            </a:r>
          </a:p>
        </p:txBody>
      </p:sp>
      <p:sp>
        <p:nvSpPr>
          <p:cNvPr id="3" name="Text Placeholder 2"/>
          <p:cNvSpPr>
            <a:spLocks noGrp="1"/>
          </p:cNvSpPr>
          <p:nvPr>
            <p:ph type="body" sz="half" idx="1"/>
          </p:nvPr>
        </p:nvSpPr>
        <p:spPr>
          <a:xfrm>
            <a:off x="685800" y="1828800"/>
            <a:ext cx="39243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2500" y="1828800"/>
            <a:ext cx="39243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2385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©2015 McGraw-Hill Education. All Rights Reserved.</a:t>
            </a:r>
          </a:p>
        </p:txBody>
      </p:sp>
      <p:sp>
        <p:nvSpPr>
          <p:cNvPr id="6" name="Slide Number Placeholder 5"/>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945646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©2015 McGraw-Hill Education. All Rights Reserved.</a:t>
            </a:r>
          </a:p>
        </p:txBody>
      </p:sp>
      <p:sp>
        <p:nvSpPr>
          <p:cNvPr id="6" name="Slide Number Placeholder 5"/>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4025293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©2015 McGraw-Hill Education. All Rights Reserved.</a:t>
            </a:r>
          </a:p>
        </p:txBody>
      </p:sp>
      <p:sp>
        <p:nvSpPr>
          <p:cNvPr id="7" name="Slide Number Placeholder 6"/>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3029164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a:t>©2015 McGraw-Hill Education. All Rights Reserved.</a:t>
            </a:r>
          </a:p>
        </p:txBody>
      </p:sp>
      <p:sp>
        <p:nvSpPr>
          <p:cNvPr id="9" name="Slide Number Placeholder 8"/>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2227863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1165744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a:t>©2015 McGraw-Hill Education. All Rights Reserved.</a:t>
            </a:r>
          </a:p>
        </p:txBody>
      </p:sp>
      <p:sp>
        <p:nvSpPr>
          <p:cNvPr id="4" name="Slide Number Placeholder 3"/>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2695529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©2015 McGraw-Hill Education. All Rights Reserved.</a:t>
            </a:r>
          </a:p>
        </p:txBody>
      </p:sp>
      <p:sp>
        <p:nvSpPr>
          <p:cNvPr id="7" name="Slide Number Placeholder 6"/>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1703196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©2015 McGraw-Hill Education. All Rights Reserved.</a:t>
            </a:r>
          </a:p>
        </p:txBody>
      </p:sp>
      <p:sp>
        <p:nvSpPr>
          <p:cNvPr id="7" name="Slide Number Placeholder 6"/>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4128894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050"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3712" y="5271499"/>
            <a:ext cx="892737"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4"/>
          </p:nvPr>
        </p:nvSpPr>
        <p:spPr>
          <a:xfrm>
            <a:off x="8382000" y="6400800"/>
            <a:ext cx="685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EE247-7E3D-4F38-A267-86CBA1DF41EF}" type="slidenum">
              <a:rPr lang="en-US" smtClean="0"/>
              <a:t>‹#›</a:t>
            </a:fld>
            <a:endParaRPr lang="en-US"/>
          </a:p>
        </p:txBody>
      </p:sp>
      <p:sp>
        <p:nvSpPr>
          <p:cNvPr id="5" name="Footer Placeholder 4"/>
          <p:cNvSpPr>
            <a:spLocks noGrp="1"/>
          </p:cNvSpPr>
          <p:nvPr>
            <p:ph type="ftr" sz="quarter" idx="3"/>
          </p:nvPr>
        </p:nvSpPr>
        <p:spPr>
          <a:xfrm>
            <a:off x="3581400" y="6486882"/>
            <a:ext cx="3581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©2015 McGraw-Hill Education. All Rights Reserved.</a:t>
            </a:r>
          </a:p>
        </p:txBody>
      </p:sp>
    </p:spTree>
    <p:extLst>
      <p:ext uri="{BB962C8B-B14F-4D97-AF65-F5344CB8AC3E}">
        <p14:creationId xmlns:p14="http://schemas.microsoft.com/office/powerpoint/2010/main" val="1479791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defTabSz="914400" rtl="0" eaLnBrk="1" latinLnBrk="0" hangingPunct="1">
        <a:spcBef>
          <a:spcPct val="0"/>
        </a:spcBef>
        <a:buNone/>
        <a:defRPr sz="4400" kern="1200">
          <a:solidFill>
            <a:schemeClr val="accent6">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image" Target="../media/image32.wmf"/><Relationship Id="rId7" Type="http://schemas.openxmlformats.org/officeDocument/2006/relationships/oleObject" Target="../embeddings/oleObject16.bin"/><Relationship Id="rId2" Type="http://schemas.openxmlformats.org/officeDocument/2006/relationships/oleObject" Target="../embeddings/oleObject13.bin"/><Relationship Id="rId1" Type="http://schemas.openxmlformats.org/officeDocument/2006/relationships/slideLayout" Target="../slideLayouts/slideLayout7.xml"/><Relationship Id="rId6" Type="http://schemas.openxmlformats.org/officeDocument/2006/relationships/oleObject" Target="../embeddings/oleObject15.bin"/><Relationship Id="rId5" Type="http://schemas.openxmlformats.org/officeDocument/2006/relationships/image" Target="../media/image33.wmf"/><Relationship Id="rId4" Type="http://schemas.openxmlformats.org/officeDocument/2006/relationships/oleObject" Target="../embeddings/oleObject14.bin"/></Relationships>
</file>

<file path=ppt/slides/_rels/slide10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10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10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10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oleObject" Target="../embeddings/oleObject17.bin"/><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oleObject" Target="../embeddings/oleObject18.bin"/><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oleObject" Target="../embeddings/oleObject19.bin"/><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9.xml"/></Relationships>
</file>

<file path=ppt/slides/_rels/slide10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oleObject" Target="../embeddings/oleObject2.bin"/><Relationship Id="rId4" Type="http://schemas.openxmlformats.org/officeDocument/2006/relationships/image" Target="../media/image7.wmf"/></Relationships>
</file>

<file path=ppt/slides/_rels/slide11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1.xml"/></Relationships>
</file>

<file path=ppt/slides/_rels/slide11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2.xml"/></Relationships>
</file>

<file path=ppt/slides/_rels/slide11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3.xml"/></Relationships>
</file>

<file path=ppt/slides/_rels/slide11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4.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oleObject" Target="../embeddings/oleObject4.bin"/><Relationship Id="rId4" Type="http://schemas.openxmlformats.org/officeDocument/2006/relationships/image" Target="../media/image7.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15.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16.wmf"/></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28.wmf"/></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9.wmf"/></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10.bin"/><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31.wmf"/></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31.wmf"/></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67100" y="2819400"/>
            <a:ext cx="5372100" cy="2057400"/>
          </a:xfrm>
        </p:spPr>
        <p:txBody>
          <a:bodyPr/>
          <a:lstStyle/>
          <a:p>
            <a:r>
              <a:rPr lang="en-US" dirty="0"/>
              <a:t>Rational Consumer Choice</a:t>
            </a:r>
          </a:p>
        </p:txBody>
      </p:sp>
      <p:sp>
        <p:nvSpPr>
          <p:cNvPr id="2" name="Title 1"/>
          <p:cNvSpPr>
            <a:spLocks noGrp="1"/>
          </p:cNvSpPr>
          <p:nvPr>
            <p:ph type="ctrTitle"/>
          </p:nvPr>
        </p:nvSpPr>
        <p:spPr>
          <a:xfrm>
            <a:off x="3276600" y="990600"/>
            <a:ext cx="5486400" cy="1470025"/>
          </a:xfrm>
        </p:spPr>
        <p:txBody>
          <a:bodyPr/>
          <a:lstStyle/>
          <a:p>
            <a:r>
              <a:rPr lang="en-US" dirty="0"/>
              <a:t>Chapter 3</a:t>
            </a:r>
          </a:p>
        </p:txBody>
      </p:sp>
    </p:spTree>
    <p:extLst>
      <p:ext uri="{BB962C8B-B14F-4D97-AF65-F5344CB8AC3E}">
        <p14:creationId xmlns:p14="http://schemas.microsoft.com/office/powerpoint/2010/main" val="194590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C8FD454C-FC5A-46F8-90A9-2C0DA4787A3A}" type="slidenum">
              <a:rPr lang="en-US" altLang="tr-TR"/>
              <a:pPr/>
              <a:t>10</a:t>
            </a:fld>
            <a:endParaRPr lang="en-US" altLang="tr-TR"/>
          </a:p>
        </p:txBody>
      </p:sp>
      <p:sp>
        <p:nvSpPr>
          <p:cNvPr id="5131" name="WordArt 11"/>
          <p:cNvSpPr>
            <a:spLocks noChangeArrowheads="1" noChangeShapeType="1" noTextEdit="1"/>
          </p:cNvSpPr>
          <p:nvPr/>
        </p:nvSpPr>
        <p:spPr bwMode="auto">
          <a:xfrm>
            <a:off x="457200" y="381000"/>
            <a:ext cx="6096000" cy="914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3600" kern="10" dirty="0" err="1">
                <a:solidFill>
                  <a:srgbClr val="FF0000"/>
                </a:solidFill>
                <a:effectLst>
                  <a:outerShdw dist="45791" dir="2021404" algn="ctr" rotWithShape="0">
                    <a:srgbClr val="C0C0C0"/>
                  </a:outerShdw>
                </a:effectLst>
                <a:latin typeface="Times New Roman"/>
                <a:cs typeface="Times New Roman"/>
              </a:rPr>
              <a:t>The</a:t>
            </a:r>
            <a:r>
              <a:rPr lang="tr-TR" sz="3600" kern="10" dirty="0">
                <a:solidFill>
                  <a:srgbClr val="FF0000"/>
                </a:solidFill>
                <a:effectLst>
                  <a:outerShdw dist="45791" dir="2021404" algn="ctr" rotWithShape="0">
                    <a:srgbClr val="C0C0C0"/>
                  </a:outerShdw>
                </a:effectLst>
                <a:latin typeface="Times New Roman"/>
                <a:cs typeface="Times New Roman"/>
              </a:rPr>
              <a:t> Budget </a:t>
            </a:r>
            <a:r>
              <a:rPr lang="tr-TR" sz="3600" kern="10" dirty="0" err="1">
                <a:solidFill>
                  <a:srgbClr val="FF0000"/>
                </a:solidFill>
                <a:effectLst>
                  <a:outerShdw dist="45791" dir="2021404" algn="ctr" rotWithShape="0">
                    <a:srgbClr val="C0C0C0"/>
                  </a:outerShdw>
                </a:effectLst>
                <a:latin typeface="Times New Roman"/>
                <a:cs typeface="Times New Roman"/>
              </a:rPr>
              <a:t>Constraint</a:t>
            </a:r>
            <a:endParaRPr lang="tr-TR" sz="3600" kern="10" dirty="0">
              <a:solidFill>
                <a:srgbClr val="FF0000"/>
              </a:solidFill>
              <a:effectLst>
                <a:outerShdw dist="45791" dir="2021404" algn="ctr" rotWithShape="0">
                  <a:srgbClr val="C0C0C0"/>
                </a:outerShdw>
              </a:effectLst>
              <a:latin typeface="Times New Roman"/>
              <a:cs typeface="Times New Roman"/>
            </a:endParaRPr>
          </a:p>
        </p:txBody>
      </p:sp>
      <p:sp>
        <p:nvSpPr>
          <p:cNvPr id="5137" name="Text Box 17"/>
          <p:cNvSpPr txBox="1">
            <a:spLocks noChangeArrowheads="1"/>
          </p:cNvSpPr>
          <p:nvPr/>
        </p:nvSpPr>
        <p:spPr bwMode="auto">
          <a:xfrm>
            <a:off x="457200" y="1828800"/>
            <a:ext cx="80010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spcBef>
                <a:spcPct val="50000"/>
              </a:spcBef>
              <a:buFontTx/>
              <a:buChar char="•"/>
            </a:pPr>
            <a:r>
              <a:rPr lang="en-US" altLang="tr-TR">
                <a:latin typeface="Book Antiqua" pitchFamily="18" charset="0"/>
              </a:rPr>
              <a:t>Assume only two goods available: X and Y</a:t>
            </a:r>
          </a:p>
          <a:p>
            <a:pPr>
              <a:spcBef>
                <a:spcPct val="50000"/>
              </a:spcBef>
              <a:buFontTx/>
              <a:buChar char="•"/>
            </a:pPr>
            <a:r>
              <a:rPr lang="en-US" altLang="tr-TR">
                <a:latin typeface="Book Antiqua" pitchFamily="18" charset="0"/>
              </a:rPr>
              <a:t>Consumers take as given:</a:t>
            </a:r>
          </a:p>
          <a:p>
            <a:pPr lvl="1">
              <a:buFontTx/>
              <a:buChar char="•"/>
            </a:pPr>
            <a:r>
              <a:rPr lang="en-US" altLang="tr-TR">
                <a:latin typeface="Book Antiqua" pitchFamily="18" charset="0"/>
              </a:rPr>
              <a:t>Price of X:	P</a:t>
            </a:r>
            <a:r>
              <a:rPr lang="en-US" altLang="tr-TR" baseline="-25000">
                <a:latin typeface="Book Antiqua" pitchFamily="18" charset="0"/>
              </a:rPr>
              <a:t>X</a:t>
            </a:r>
          </a:p>
          <a:p>
            <a:pPr lvl="1">
              <a:buFontTx/>
              <a:buChar char="•"/>
            </a:pPr>
            <a:r>
              <a:rPr lang="en-US" altLang="tr-TR">
                <a:latin typeface="Book Antiqua" pitchFamily="18" charset="0"/>
              </a:rPr>
              <a:t>Price of Y:	P</a:t>
            </a:r>
            <a:r>
              <a:rPr lang="en-US" altLang="tr-TR" baseline="-25000">
                <a:latin typeface="Book Antiqua" pitchFamily="18" charset="0"/>
              </a:rPr>
              <a:t>Y</a:t>
            </a:r>
            <a:endParaRPr lang="en-US" altLang="tr-TR">
              <a:latin typeface="Book Antiqua" pitchFamily="18" charset="0"/>
            </a:endParaRPr>
          </a:p>
          <a:p>
            <a:pPr lvl="1">
              <a:buFontTx/>
              <a:buChar char="•"/>
            </a:pPr>
            <a:r>
              <a:rPr lang="en-US" altLang="tr-TR">
                <a:latin typeface="Book Antiqua" pitchFamily="18" charset="0"/>
              </a:rPr>
              <a:t>Income:	I</a:t>
            </a:r>
          </a:p>
          <a:p>
            <a:pPr>
              <a:spcBef>
                <a:spcPct val="50000"/>
              </a:spcBef>
              <a:buFontTx/>
              <a:buChar char="•"/>
            </a:pPr>
            <a:r>
              <a:rPr lang="en-US" altLang="tr-TR">
                <a:latin typeface="Book Antiqua" pitchFamily="18" charset="0"/>
              </a:rPr>
              <a:t>Total expenditure on basket: 	P</a:t>
            </a:r>
            <a:r>
              <a:rPr lang="en-US" altLang="tr-TR" baseline="-25000">
                <a:latin typeface="Book Antiqua" pitchFamily="18" charset="0"/>
              </a:rPr>
              <a:t>X</a:t>
            </a:r>
            <a:r>
              <a:rPr lang="en-US" altLang="tr-TR">
                <a:latin typeface="Book Antiqua" pitchFamily="18" charset="0"/>
              </a:rPr>
              <a:t> . X + P</a:t>
            </a:r>
            <a:r>
              <a:rPr lang="en-US" altLang="tr-TR" baseline="-25000">
                <a:latin typeface="Book Antiqua" pitchFamily="18" charset="0"/>
              </a:rPr>
              <a:t>Y</a:t>
            </a:r>
            <a:r>
              <a:rPr lang="en-US" altLang="tr-TR">
                <a:latin typeface="Book Antiqua" pitchFamily="18" charset="0"/>
              </a:rPr>
              <a:t> . Y</a:t>
            </a:r>
          </a:p>
          <a:p>
            <a:pPr>
              <a:spcBef>
                <a:spcPct val="50000"/>
              </a:spcBef>
              <a:buFontTx/>
              <a:buChar char="•"/>
            </a:pPr>
            <a:r>
              <a:rPr lang="en-US" altLang="tr-TR">
                <a:latin typeface="Book Antiqua" pitchFamily="18" charset="0"/>
              </a:rPr>
              <a:t>The Basket is </a:t>
            </a:r>
            <a:r>
              <a:rPr lang="en-US" altLang="tr-TR" b="1">
                <a:latin typeface="Book Antiqua" pitchFamily="18" charset="0"/>
              </a:rPr>
              <a:t>affordable</a:t>
            </a:r>
            <a:r>
              <a:rPr lang="en-US" altLang="tr-TR">
                <a:latin typeface="Book Antiqua" pitchFamily="18" charset="0"/>
              </a:rPr>
              <a:t> if total expenditure does not exceed total income:</a:t>
            </a:r>
          </a:p>
          <a:p>
            <a:pPr>
              <a:spcBef>
                <a:spcPct val="50000"/>
              </a:spcBef>
            </a:pPr>
            <a:r>
              <a:rPr lang="en-US" altLang="tr-TR">
                <a:latin typeface="Book Antiqua" pitchFamily="18" charset="0"/>
              </a:rPr>
              <a:t>			 P</a:t>
            </a:r>
            <a:r>
              <a:rPr lang="en-US" altLang="tr-TR" baseline="-25000">
                <a:latin typeface="Book Antiqua" pitchFamily="18" charset="0"/>
              </a:rPr>
              <a:t>X</a:t>
            </a:r>
            <a:r>
              <a:rPr lang="en-US" altLang="tr-TR">
                <a:latin typeface="Book Antiqua" pitchFamily="18" charset="0"/>
              </a:rPr>
              <a:t> . X + P</a:t>
            </a:r>
            <a:r>
              <a:rPr lang="en-US" altLang="tr-TR" baseline="-25000">
                <a:latin typeface="Book Antiqua" pitchFamily="18" charset="0"/>
              </a:rPr>
              <a:t>Y</a:t>
            </a:r>
            <a:r>
              <a:rPr lang="en-US" altLang="tr-TR">
                <a:latin typeface="Book Antiqua" pitchFamily="18" charset="0"/>
              </a:rPr>
              <a:t> . Y  </a:t>
            </a:r>
            <a:r>
              <a:rPr lang="en-US" altLang="tr-TR">
                <a:latin typeface="Book Antiqua" pitchFamily="18" charset="0"/>
                <a:sym typeface="Symbol" pitchFamily="18" charset="2"/>
              </a:rPr>
              <a:t>  I</a:t>
            </a:r>
            <a:endParaRPr lang="en-US" altLang="tr-TR">
              <a:latin typeface="Book Antiqua" pitchFamily="18" charset="0"/>
            </a:endParaRPr>
          </a:p>
        </p:txBody>
      </p:sp>
    </p:spTree>
    <p:extLst>
      <p:ext uri="{BB962C8B-B14F-4D97-AF65-F5344CB8AC3E}">
        <p14:creationId xmlns:p14="http://schemas.microsoft.com/office/powerpoint/2010/main" val="604584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37">
                                            <p:txEl>
                                              <p:pRg st="0" end="0"/>
                                            </p:txEl>
                                          </p:spTgt>
                                        </p:tgtEl>
                                        <p:attrNameLst>
                                          <p:attrName>style.visibility</p:attrName>
                                        </p:attrNameLst>
                                      </p:cBhvr>
                                      <p:to>
                                        <p:strVal val="visible"/>
                                      </p:to>
                                    </p:set>
                                    <p:animEffect transition="in" filter="wipe(left)">
                                      <p:cBhvr>
                                        <p:cTn id="7" dur="500"/>
                                        <p:tgtEl>
                                          <p:spTgt spid="513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37">
                                            <p:txEl>
                                              <p:pRg st="1" end="1"/>
                                            </p:txEl>
                                          </p:spTgt>
                                        </p:tgtEl>
                                        <p:attrNameLst>
                                          <p:attrName>style.visibility</p:attrName>
                                        </p:attrNameLst>
                                      </p:cBhvr>
                                      <p:to>
                                        <p:strVal val="visible"/>
                                      </p:to>
                                    </p:set>
                                    <p:animEffect transition="in" filter="wipe(left)">
                                      <p:cBhvr>
                                        <p:cTn id="12" dur="500"/>
                                        <p:tgtEl>
                                          <p:spTgt spid="5137">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137">
                                            <p:txEl>
                                              <p:pRg st="2" end="2"/>
                                            </p:txEl>
                                          </p:spTgt>
                                        </p:tgtEl>
                                        <p:attrNameLst>
                                          <p:attrName>style.visibility</p:attrName>
                                        </p:attrNameLst>
                                      </p:cBhvr>
                                      <p:to>
                                        <p:strVal val="visible"/>
                                      </p:to>
                                    </p:set>
                                    <p:animEffect transition="in" filter="wipe(left)">
                                      <p:cBhvr>
                                        <p:cTn id="15" dur="500"/>
                                        <p:tgtEl>
                                          <p:spTgt spid="5137">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137">
                                            <p:txEl>
                                              <p:pRg st="3" end="3"/>
                                            </p:txEl>
                                          </p:spTgt>
                                        </p:tgtEl>
                                        <p:attrNameLst>
                                          <p:attrName>style.visibility</p:attrName>
                                        </p:attrNameLst>
                                      </p:cBhvr>
                                      <p:to>
                                        <p:strVal val="visible"/>
                                      </p:to>
                                    </p:set>
                                    <p:animEffect transition="in" filter="wipe(left)">
                                      <p:cBhvr>
                                        <p:cTn id="18" dur="500"/>
                                        <p:tgtEl>
                                          <p:spTgt spid="5137">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137">
                                            <p:txEl>
                                              <p:pRg st="4" end="4"/>
                                            </p:txEl>
                                          </p:spTgt>
                                        </p:tgtEl>
                                        <p:attrNameLst>
                                          <p:attrName>style.visibility</p:attrName>
                                        </p:attrNameLst>
                                      </p:cBhvr>
                                      <p:to>
                                        <p:strVal val="visible"/>
                                      </p:to>
                                    </p:set>
                                    <p:animEffect transition="in" filter="wipe(left)">
                                      <p:cBhvr>
                                        <p:cTn id="21" dur="500"/>
                                        <p:tgtEl>
                                          <p:spTgt spid="5137">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137">
                                            <p:txEl>
                                              <p:pRg st="5" end="5"/>
                                            </p:txEl>
                                          </p:spTgt>
                                        </p:tgtEl>
                                        <p:attrNameLst>
                                          <p:attrName>style.visibility</p:attrName>
                                        </p:attrNameLst>
                                      </p:cBhvr>
                                      <p:to>
                                        <p:strVal val="visible"/>
                                      </p:to>
                                    </p:set>
                                    <p:animEffect transition="in" filter="wipe(left)">
                                      <p:cBhvr>
                                        <p:cTn id="26" dur="500"/>
                                        <p:tgtEl>
                                          <p:spTgt spid="5137">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137">
                                            <p:txEl>
                                              <p:pRg st="6" end="6"/>
                                            </p:txEl>
                                          </p:spTgt>
                                        </p:tgtEl>
                                        <p:attrNameLst>
                                          <p:attrName>style.visibility</p:attrName>
                                        </p:attrNameLst>
                                      </p:cBhvr>
                                      <p:to>
                                        <p:strVal val="visible"/>
                                      </p:to>
                                    </p:set>
                                    <p:animEffect transition="in" filter="wipe(left)">
                                      <p:cBhvr>
                                        <p:cTn id="31" dur="500"/>
                                        <p:tgtEl>
                                          <p:spTgt spid="5137">
                                            <p:txEl>
                                              <p:pRg st="6" end="6"/>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137">
                                            <p:txEl>
                                              <p:pRg st="7" end="7"/>
                                            </p:txEl>
                                          </p:spTgt>
                                        </p:tgtEl>
                                        <p:attrNameLst>
                                          <p:attrName>style.visibility</p:attrName>
                                        </p:attrNameLst>
                                      </p:cBhvr>
                                      <p:to>
                                        <p:strVal val="visible"/>
                                      </p:to>
                                    </p:set>
                                    <p:animEffect transition="in" filter="wipe(left)">
                                      <p:cBhvr>
                                        <p:cTn id="36" dur="500"/>
                                        <p:tgtEl>
                                          <p:spTgt spid="513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7" grpId="0" build="p"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p:txBody>
          <a:bodyPr/>
          <a:lstStyle/>
          <a:p>
            <a:pPr>
              <a:defRPr/>
            </a:pPr>
            <a:fld id="{DA8820A5-8149-49C0-B280-E7B4B578412A}" type="slidenum">
              <a:rPr lang="en-CA"/>
              <a:pPr>
                <a:defRPr/>
              </a:pPr>
              <a:t>100</a:t>
            </a:fld>
            <a:endParaRPr lang="en-CA"/>
          </a:p>
        </p:txBody>
      </p:sp>
      <p:graphicFrame>
        <p:nvGraphicFramePr>
          <p:cNvPr id="10242" name="Object 2"/>
          <p:cNvGraphicFramePr>
            <a:graphicFrameLocks noChangeAspect="1"/>
          </p:cNvGraphicFramePr>
          <p:nvPr/>
        </p:nvGraphicFramePr>
        <p:xfrm>
          <a:off x="2127250" y="1905000"/>
          <a:ext cx="6627813" cy="2573338"/>
        </p:xfrm>
        <a:graphic>
          <a:graphicData uri="http://schemas.openxmlformats.org/presentationml/2006/ole">
            <mc:AlternateContent xmlns:mc="http://schemas.openxmlformats.org/markup-compatibility/2006">
              <mc:Choice xmlns:v="urn:schemas-microsoft-com:vml" Requires="v">
                <p:oleObj name="Document" r:id="rId2" imgW="5477040" imgH="2133720" progId="Word.Document.8">
                  <p:embed/>
                </p:oleObj>
              </mc:Choice>
              <mc:Fallback>
                <p:oleObj name="Document" r:id="rId2" imgW="5477040" imgH="2133720" progId="Word.Document.8">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7250" y="1905000"/>
                        <a:ext cx="6627813" cy="257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03" name="Object 3"/>
          <p:cNvGraphicFramePr>
            <a:graphicFrameLocks noChangeAspect="1"/>
          </p:cNvGraphicFramePr>
          <p:nvPr/>
        </p:nvGraphicFramePr>
        <p:xfrm>
          <a:off x="2133600" y="4038600"/>
          <a:ext cx="5487988" cy="306388"/>
        </p:xfrm>
        <a:graphic>
          <a:graphicData uri="http://schemas.openxmlformats.org/presentationml/2006/ole">
            <mc:AlternateContent xmlns:mc="http://schemas.openxmlformats.org/markup-compatibility/2006">
              <mc:Choice xmlns:v="urn:schemas-microsoft-com:vml" Requires="v">
                <p:oleObj name="Document" r:id="rId4" imgW="5486400" imgH="306360" progId="Word.Document.8">
                  <p:embed/>
                </p:oleObj>
              </mc:Choice>
              <mc:Fallback>
                <p:oleObj name="Document" r:id="rId4" imgW="5486400" imgH="30636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4038600"/>
                        <a:ext cx="5487988"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04" name="Object 4"/>
          <p:cNvGraphicFramePr>
            <a:graphicFrameLocks noChangeAspect="1"/>
          </p:cNvGraphicFramePr>
          <p:nvPr/>
        </p:nvGraphicFramePr>
        <p:xfrm>
          <a:off x="4876800" y="4038600"/>
          <a:ext cx="5487988" cy="306388"/>
        </p:xfrm>
        <a:graphic>
          <a:graphicData uri="http://schemas.openxmlformats.org/presentationml/2006/ole">
            <mc:AlternateContent xmlns:mc="http://schemas.openxmlformats.org/markup-compatibility/2006">
              <mc:Choice xmlns:v="urn:schemas-microsoft-com:vml" Requires="v">
                <p:oleObj name="Document" r:id="rId6" imgW="5486400" imgH="306360" progId="Word.Document.8">
                  <p:embed/>
                </p:oleObj>
              </mc:Choice>
              <mc:Fallback>
                <p:oleObj name="Document" r:id="rId6" imgW="5486400" imgH="30636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4038600"/>
                        <a:ext cx="5487988"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05" name="Object 5"/>
          <p:cNvGraphicFramePr>
            <a:graphicFrameLocks noChangeAspect="1"/>
          </p:cNvGraphicFramePr>
          <p:nvPr/>
        </p:nvGraphicFramePr>
        <p:xfrm>
          <a:off x="3424238" y="4721225"/>
          <a:ext cx="5715000" cy="304800"/>
        </p:xfrm>
        <a:graphic>
          <a:graphicData uri="http://schemas.openxmlformats.org/presentationml/2006/ole">
            <mc:AlternateContent xmlns:mc="http://schemas.openxmlformats.org/markup-compatibility/2006">
              <mc:Choice xmlns:v="urn:schemas-microsoft-com:vml" Requires="v">
                <p:oleObj name="Document" r:id="rId7" imgW="5606280" imgH="316080" progId="Word.Document.8">
                  <p:embed/>
                </p:oleObj>
              </mc:Choice>
              <mc:Fallback>
                <p:oleObj name="Document" r:id="rId7" imgW="5606280" imgH="316080" progId="Word.Documen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4238" y="4721225"/>
                        <a:ext cx="571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7" name="Text Box 6"/>
          <p:cNvSpPr txBox="1">
            <a:spLocks noChangeArrowheads="1"/>
          </p:cNvSpPr>
          <p:nvPr/>
        </p:nvSpPr>
        <p:spPr bwMode="auto">
          <a:xfrm>
            <a:off x="0" y="1600200"/>
            <a:ext cx="91440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r>
              <a:rPr lang="en-US" altLang="tr-TR" sz="3200" dirty="0"/>
              <a:t>Two goods available: Cats and Dogs:</a:t>
            </a:r>
          </a:p>
          <a:p>
            <a:pPr lvl="2"/>
            <a:r>
              <a:rPr lang="en-US" altLang="tr-TR" sz="3200" dirty="0"/>
              <a:t>I = $200</a:t>
            </a:r>
          </a:p>
          <a:p>
            <a:pPr lvl="2"/>
            <a:r>
              <a:rPr lang="en-US" altLang="tr-TR" sz="3200" dirty="0"/>
              <a:t>P</a:t>
            </a:r>
            <a:r>
              <a:rPr lang="en-US" altLang="tr-TR" sz="3200" baseline="-25000" dirty="0"/>
              <a:t>c</a:t>
            </a:r>
            <a:r>
              <a:rPr lang="en-US" altLang="tr-TR" sz="3200" dirty="0"/>
              <a:t> = $100</a:t>
            </a:r>
          </a:p>
          <a:p>
            <a:pPr lvl="2"/>
            <a:r>
              <a:rPr lang="en-US" altLang="tr-TR" sz="3200" dirty="0" err="1"/>
              <a:t>P</a:t>
            </a:r>
            <a:r>
              <a:rPr lang="en-US" altLang="tr-TR" sz="3200" baseline="-25000" dirty="0" err="1"/>
              <a:t>d</a:t>
            </a:r>
            <a:r>
              <a:rPr lang="en-US" altLang="tr-TR" sz="3200" dirty="0"/>
              <a:t> = $50</a:t>
            </a:r>
          </a:p>
          <a:p>
            <a:pPr>
              <a:spcBef>
                <a:spcPct val="50000"/>
              </a:spcBef>
            </a:pPr>
            <a:endParaRPr lang="en-US" altLang="tr-TR" sz="3200" dirty="0">
              <a:latin typeface="Times New Roman" pitchFamily="18" charset="0"/>
            </a:endParaRPr>
          </a:p>
        </p:txBody>
      </p:sp>
      <p:sp>
        <p:nvSpPr>
          <p:cNvPr id="153608" name="Text Box 8"/>
          <p:cNvSpPr txBox="1">
            <a:spLocks noChangeArrowheads="1"/>
          </p:cNvSpPr>
          <p:nvPr/>
        </p:nvSpPr>
        <p:spPr bwMode="auto">
          <a:xfrm>
            <a:off x="609600" y="4419600"/>
            <a:ext cx="7467600"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spcBef>
                <a:spcPct val="50000"/>
              </a:spcBef>
            </a:pPr>
            <a:r>
              <a:rPr lang="en-US" altLang="tr-TR" sz="3200"/>
              <a:t>Utility is such that:</a:t>
            </a:r>
            <a:endParaRPr lang="en-CA" altLang="tr-TR" sz="3200"/>
          </a:p>
          <a:p>
            <a:pPr>
              <a:spcBef>
                <a:spcPct val="50000"/>
              </a:spcBef>
            </a:pPr>
            <a:r>
              <a:rPr lang="en-CA" altLang="tr-TR" sz="3200"/>
              <a:t>MU</a:t>
            </a:r>
            <a:r>
              <a:rPr lang="en-CA" altLang="tr-TR" sz="3200" baseline="-25000"/>
              <a:t>c</a:t>
            </a:r>
            <a:r>
              <a:rPr lang="en-CA" altLang="tr-TR" sz="3200"/>
              <a:t>=d</a:t>
            </a:r>
          </a:p>
          <a:p>
            <a:pPr>
              <a:spcBef>
                <a:spcPct val="50000"/>
              </a:spcBef>
            </a:pPr>
            <a:r>
              <a:rPr lang="en-CA" altLang="tr-TR" sz="3200"/>
              <a:t>MU</a:t>
            </a:r>
            <a:r>
              <a:rPr lang="en-CA" altLang="tr-TR" sz="3200" baseline="-25000"/>
              <a:t>d</a:t>
            </a:r>
            <a:r>
              <a:rPr lang="en-CA" altLang="tr-TR" sz="3200"/>
              <a:t>=5+c</a:t>
            </a:r>
            <a:endParaRPr lang="en-US" altLang="tr-TR" sz="3200" baseline="-25000"/>
          </a:p>
        </p:txBody>
      </p:sp>
      <p:sp>
        <p:nvSpPr>
          <p:cNvPr id="10249" name="WordArt 10"/>
          <p:cNvSpPr>
            <a:spLocks noChangeArrowheads="1" noChangeShapeType="1" noTextEdit="1"/>
          </p:cNvSpPr>
          <p:nvPr/>
        </p:nvSpPr>
        <p:spPr bwMode="auto">
          <a:xfrm>
            <a:off x="2124075" y="620713"/>
            <a:ext cx="4267200" cy="990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3600" kern="10">
                <a:solidFill>
                  <a:schemeClr val="tx2"/>
                </a:solidFill>
                <a:effectLst>
                  <a:outerShdw dist="45791" dir="2021404" algn="ctr" rotWithShape="0">
                    <a:srgbClr val="C0C0C0"/>
                  </a:outerShdw>
                </a:effectLst>
                <a:latin typeface="Times New Roman"/>
                <a:cs typeface="Times New Roman"/>
              </a:rPr>
              <a:t>Example</a:t>
            </a:r>
          </a:p>
        </p:txBody>
      </p:sp>
    </p:spTree>
    <p:extLst>
      <p:ext uri="{BB962C8B-B14F-4D97-AF65-F5344CB8AC3E}">
        <p14:creationId xmlns:p14="http://schemas.microsoft.com/office/powerpoint/2010/main" val="34579609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47">
                                            <p:txEl>
                                              <p:pRg st="1" end="1"/>
                                            </p:txEl>
                                          </p:spTgt>
                                        </p:tgtEl>
                                        <p:attrNameLst>
                                          <p:attrName>style.visibility</p:attrName>
                                        </p:attrNameLst>
                                      </p:cBhvr>
                                      <p:to>
                                        <p:strVal val="visible"/>
                                      </p:to>
                                    </p:set>
                                    <p:anim calcmode="lin" valueType="num">
                                      <p:cBhvr additive="base">
                                        <p:cTn id="7" dur="500" fill="hold"/>
                                        <p:tgtEl>
                                          <p:spTgt spid="1024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7">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47">
                                            <p:txEl>
                                              <p:pRg st="2" end="2"/>
                                            </p:txEl>
                                          </p:spTgt>
                                        </p:tgtEl>
                                        <p:attrNameLst>
                                          <p:attrName>style.visibility</p:attrName>
                                        </p:attrNameLst>
                                      </p:cBhvr>
                                      <p:to>
                                        <p:strVal val="visible"/>
                                      </p:to>
                                    </p:set>
                                    <p:anim calcmode="lin" valueType="num">
                                      <p:cBhvr additive="base">
                                        <p:cTn id="11" dur="500" fill="hold"/>
                                        <p:tgtEl>
                                          <p:spTgt spid="1024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247">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247">
                                            <p:txEl>
                                              <p:pRg st="3" end="3"/>
                                            </p:txEl>
                                          </p:spTgt>
                                        </p:tgtEl>
                                        <p:attrNameLst>
                                          <p:attrName>style.visibility</p:attrName>
                                        </p:attrNameLst>
                                      </p:cBhvr>
                                      <p:to>
                                        <p:strVal val="visible"/>
                                      </p:to>
                                    </p:set>
                                    <p:anim calcmode="lin" valueType="num">
                                      <p:cBhvr additive="base">
                                        <p:cTn id="15" dur="500" fill="hold"/>
                                        <p:tgtEl>
                                          <p:spTgt spid="10247">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2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536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8" grpId="0"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6"/>
          <p:cNvSpPr>
            <a:spLocks noGrp="1"/>
          </p:cNvSpPr>
          <p:nvPr>
            <p:ph type="sldNum" sz="quarter" idx="4294967295"/>
          </p:nvPr>
        </p:nvSpPr>
        <p:spPr>
          <a:xfrm>
            <a:off x="6553200" y="6248400"/>
            <a:ext cx="1905000" cy="457200"/>
          </a:xfrm>
          <a:prstGeom prst="rect">
            <a:avLst/>
          </a:prstGeom>
        </p:spPr>
        <p:txBody>
          <a:bodyPr/>
          <a:lstStyle/>
          <a:p>
            <a:pPr>
              <a:defRPr/>
            </a:pPr>
            <a:fld id="{963336F3-EBA8-448E-960F-7FFAC12F845B}" type="slidenum">
              <a:rPr lang="en-CA"/>
              <a:pPr>
                <a:defRPr/>
              </a:pPr>
              <a:t>101</a:t>
            </a:fld>
            <a:endParaRPr lang="en-CA"/>
          </a:p>
        </p:txBody>
      </p:sp>
      <p:sp>
        <p:nvSpPr>
          <p:cNvPr id="36867" name="Rectangle 2"/>
          <p:cNvSpPr>
            <a:spLocks noGrp="1" noChangeArrowheads="1"/>
          </p:cNvSpPr>
          <p:nvPr>
            <p:ph type="title"/>
          </p:nvPr>
        </p:nvSpPr>
        <p:spPr>
          <a:xfrm>
            <a:off x="457200" y="228600"/>
            <a:ext cx="8229600" cy="1143000"/>
          </a:xfrm>
        </p:spPr>
        <p:txBody>
          <a:bodyPr/>
          <a:lstStyle/>
          <a:p>
            <a:pPr algn="ctr" eaLnBrk="1" hangingPunct="1"/>
            <a:r>
              <a:rPr lang="en-US" altLang="tr-TR"/>
              <a:t>Optimization Steps</a:t>
            </a:r>
            <a:endParaRPr lang="en-CA" altLang="tr-TR"/>
          </a:p>
        </p:txBody>
      </p:sp>
      <p:sp>
        <p:nvSpPr>
          <p:cNvPr id="154627" name="Rectangle 3"/>
          <p:cNvSpPr>
            <a:spLocks noGrp="1" noChangeArrowheads="1"/>
          </p:cNvSpPr>
          <p:nvPr>
            <p:ph type="body" sz="half" idx="1"/>
          </p:nvPr>
        </p:nvSpPr>
        <p:spPr>
          <a:xfrm>
            <a:off x="0" y="1447800"/>
            <a:ext cx="8915400" cy="5410200"/>
          </a:xfrm>
        </p:spPr>
        <p:txBody>
          <a:bodyPr/>
          <a:lstStyle/>
          <a:p>
            <a:pPr marL="609600" indent="-609600" eaLnBrk="1" hangingPunct="1">
              <a:buFontTx/>
              <a:buAutoNum type="arabicParenR"/>
            </a:pPr>
            <a:r>
              <a:rPr lang="en-US" altLang="tr-TR" sz="4000"/>
              <a:t>P</a:t>
            </a:r>
            <a:r>
              <a:rPr lang="en-US" altLang="tr-TR" sz="4000" baseline="-25000"/>
              <a:t>c</a:t>
            </a:r>
            <a:r>
              <a:rPr lang="en-US" altLang="tr-TR" sz="4000"/>
              <a:t>c+P</a:t>
            </a:r>
            <a:r>
              <a:rPr lang="en-US" altLang="tr-TR" sz="4000" baseline="-25000"/>
              <a:t>d</a:t>
            </a:r>
            <a:r>
              <a:rPr lang="en-US" altLang="tr-TR" sz="4000"/>
              <a:t>d=I</a:t>
            </a:r>
          </a:p>
          <a:p>
            <a:pPr marL="609600" indent="-609600" eaLnBrk="1" hangingPunct="1">
              <a:buFontTx/>
              <a:buNone/>
            </a:pPr>
            <a:r>
              <a:rPr lang="en-US" altLang="tr-TR" sz="4000"/>
              <a:t>	100c+50d=200</a:t>
            </a:r>
          </a:p>
          <a:p>
            <a:pPr marL="609600" indent="-609600" eaLnBrk="1" hangingPunct="1">
              <a:buFontTx/>
              <a:buNone/>
            </a:pPr>
            <a:endParaRPr lang="en-US" altLang="tr-TR" sz="4000"/>
          </a:p>
          <a:p>
            <a:pPr marL="609600" indent="-609600" eaLnBrk="1" hangingPunct="1">
              <a:buFontTx/>
              <a:buNone/>
            </a:pPr>
            <a:r>
              <a:rPr lang="en-US" altLang="tr-TR" sz="4000"/>
              <a:t>2) MU</a:t>
            </a:r>
            <a:r>
              <a:rPr lang="en-US" altLang="tr-TR" sz="4000" baseline="-25000"/>
              <a:t>c</a:t>
            </a:r>
            <a:r>
              <a:rPr lang="en-US" altLang="tr-TR" sz="4000"/>
              <a:t>/MU</a:t>
            </a:r>
            <a:r>
              <a:rPr lang="en-US" altLang="tr-TR" sz="4000" baseline="-25000"/>
              <a:t>d</a:t>
            </a:r>
            <a:r>
              <a:rPr lang="en-US" altLang="tr-TR" sz="4000"/>
              <a:t>=P</a:t>
            </a:r>
            <a:r>
              <a:rPr lang="en-US" altLang="tr-TR" sz="4000" baseline="-25000"/>
              <a:t>c</a:t>
            </a:r>
            <a:r>
              <a:rPr lang="en-US" altLang="tr-TR" sz="4000"/>
              <a:t>/P</a:t>
            </a:r>
            <a:r>
              <a:rPr lang="en-US" altLang="tr-TR" sz="4000" baseline="-25000"/>
              <a:t>d</a:t>
            </a:r>
          </a:p>
          <a:p>
            <a:pPr marL="609600" indent="-609600" eaLnBrk="1" hangingPunct="1">
              <a:buFontTx/>
              <a:buNone/>
            </a:pPr>
            <a:r>
              <a:rPr lang="en-US" altLang="tr-TR" sz="4000" baseline="-25000"/>
              <a:t>	</a:t>
            </a:r>
            <a:r>
              <a:rPr lang="en-US" altLang="tr-TR" sz="4000"/>
              <a:t>d/(5+c)=100/50</a:t>
            </a:r>
          </a:p>
          <a:p>
            <a:pPr marL="609600" indent="-609600" eaLnBrk="1" hangingPunct="1">
              <a:buFontTx/>
              <a:buNone/>
            </a:pPr>
            <a:r>
              <a:rPr lang="en-US" altLang="tr-TR" sz="4000"/>
              <a:t>	50d=500+100c</a:t>
            </a:r>
          </a:p>
          <a:p>
            <a:pPr marL="609600" indent="-609600" eaLnBrk="1" hangingPunct="1">
              <a:buFontTx/>
              <a:buNone/>
            </a:pPr>
            <a:r>
              <a:rPr lang="en-US" altLang="tr-TR" sz="4000"/>
              <a:t>	d=10+2c</a:t>
            </a:r>
          </a:p>
          <a:p>
            <a:pPr marL="609600" indent="-609600" eaLnBrk="1" hangingPunct="1">
              <a:buFontTx/>
              <a:buNone/>
            </a:pPr>
            <a:endParaRPr lang="en-US" altLang="tr-TR" sz="4000"/>
          </a:p>
        </p:txBody>
      </p:sp>
    </p:spTree>
    <p:custDataLst>
      <p:tags r:id="rId1"/>
    </p:custDataLst>
    <p:extLst>
      <p:ext uri="{BB962C8B-B14F-4D97-AF65-F5344CB8AC3E}">
        <p14:creationId xmlns:p14="http://schemas.microsoft.com/office/powerpoint/2010/main" val="125114355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4627">
                                            <p:txEl>
                                              <p:pRg st="0" end="0"/>
                                            </p:txEl>
                                          </p:spTgt>
                                        </p:tgtEl>
                                        <p:attrNameLst>
                                          <p:attrName>style.visibility</p:attrName>
                                        </p:attrNameLst>
                                      </p:cBhvr>
                                      <p:to>
                                        <p:strVal val="visible"/>
                                      </p:to>
                                    </p:set>
                                    <p:animEffect transition="in" filter="dissolve">
                                      <p:cBhvr>
                                        <p:cTn id="7" dur="500"/>
                                        <p:tgtEl>
                                          <p:spTgt spid="1546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4627">
                                            <p:txEl>
                                              <p:pRg st="1" end="1"/>
                                            </p:txEl>
                                          </p:spTgt>
                                        </p:tgtEl>
                                        <p:attrNameLst>
                                          <p:attrName>style.visibility</p:attrName>
                                        </p:attrNameLst>
                                      </p:cBhvr>
                                      <p:to>
                                        <p:strVal val="visible"/>
                                      </p:to>
                                    </p:set>
                                    <p:animEffect transition="in" filter="dissolve">
                                      <p:cBhvr>
                                        <p:cTn id="12" dur="500"/>
                                        <p:tgtEl>
                                          <p:spTgt spid="1546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4627">
                                            <p:txEl>
                                              <p:pRg st="3" end="3"/>
                                            </p:txEl>
                                          </p:spTgt>
                                        </p:tgtEl>
                                        <p:attrNameLst>
                                          <p:attrName>style.visibility</p:attrName>
                                        </p:attrNameLst>
                                      </p:cBhvr>
                                      <p:to>
                                        <p:strVal val="visible"/>
                                      </p:to>
                                    </p:set>
                                    <p:animEffect transition="in" filter="dissolve">
                                      <p:cBhvr>
                                        <p:cTn id="17" dur="500"/>
                                        <p:tgtEl>
                                          <p:spTgt spid="15462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4627">
                                            <p:txEl>
                                              <p:pRg st="4" end="4"/>
                                            </p:txEl>
                                          </p:spTgt>
                                        </p:tgtEl>
                                        <p:attrNameLst>
                                          <p:attrName>style.visibility</p:attrName>
                                        </p:attrNameLst>
                                      </p:cBhvr>
                                      <p:to>
                                        <p:strVal val="visible"/>
                                      </p:to>
                                    </p:set>
                                    <p:animEffect transition="in" filter="dissolve">
                                      <p:cBhvr>
                                        <p:cTn id="22" dur="500"/>
                                        <p:tgtEl>
                                          <p:spTgt spid="15462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4627">
                                            <p:txEl>
                                              <p:pRg st="5" end="5"/>
                                            </p:txEl>
                                          </p:spTgt>
                                        </p:tgtEl>
                                        <p:attrNameLst>
                                          <p:attrName>style.visibility</p:attrName>
                                        </p:attrNameLst>
                                      </p:cBhvr>
                                      <p:to>
                                        <p:strVal val="visible"/>
                                      </p:to>
                                    </p:set>
                                    <p:animEffect transition="in" filter="dissolve">
                                      <p:cBhvr>
                                        <p:cTn id="27" dur="500"/>
                                        <p:tgtEl>
                                          <p:spTgt spid="154627">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4627">
                                            <p:txEl>
                                              <p:pRg st="6" end="6"/>
                                            </p:txEl>
                                          </p:spTgt>
                                        </p:tgtEl>
                                        <p:attrNameLst>
                                          <p:attrName>style.visibility</p:attrName>
                                        </p:attrNameLst>
                                      </p:cBhvr>
                                      <p:to>
                                        <p:strVal val="visible"/>
                                      </p:to>
                                    </p:set>
                                    <p:animEffect transition="in" filter="dissolve">
                                      <p:cBhvr>
                                        <p:cTn id="32" dur="500"/>
                                        <p:tgtEl>
                                          <p:spTgt spid="1546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build="p" bldLvl="3"/>
    </p:bld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6"/>
          <p:cNvSpPr>
            <a:spLocks noGrp="1"/>
          </p:cNvSpPr>
          <p:nvPr>
            <p:ph type="sldNum" sz="quarter" idx="4294967295"/>
          </p:nvPr>
        </p:nvSpPr>
        <p:spPr>
          <a:xfrm>
            <a:off x="6553200" y="6248400"/>
            <a:ext cx="1905000" cy="457200"/>
          </a:xfrm>
          <a:prstGeom prst="rect">
            <a:avLst/>
          </a:prstGeom>
        </p:spPr>
        <p:txBody>
          <a:bodyPr/>
          <a:lstStyle/>
          <a:p>
            <a:pPr>
              <a:defRPr/>
            </a:pPr>
            <a:fld id="{21FAEB32-9A7E-4E08-8E92-DC0C8852B242}" type="slidenum">
              <a:rPr lang="en-CA"/>
              <a:pPr>
                <a:defRPr/>
              </a:pPr>
              <a:t>102</a:t>
            </a:fld>
            <a:endParaRPr lang="en-CA"/>
          </a:p>
        </p:txBody>
      </p:sp>
      <p:sp>
        <p:nvSpPr>
          <p:cNvPr id="37891" name="Rectangle 2"/>
          <p:cNvSpPr>
            <a:spLocks noGrp="1" noChangeArrowheads="1"/>
          </p:cNvSpPr>
          <p:nvPr>
            <p:ph type="title"/>
          </p:nvPr>
        </p:nvSpPr>
        <p:spPr>
          <a:xfrm>
            <a:off x="457200" y="228600"/>
            <a:ext cx="8153400" cy="1143000"/>
          </a:xfrm>
        </p:spPr>
        <p:txBody>
          <a:bodyPr/>
          <a:lstStyle/>
          <a:p>
            <a:pPr algn="ctr" eaLnBrk="1" hangingPunct="1"/>
            <a:r>
              <a:rPr lang="en-US" altLang="tr-TR"/>
              <a:t>Optimization Steps</a:t>
            </a:r>
            <a:endParaRPr lang="en-CA" altLang="tr-TR"/>
          </a:p>
        </p:txBody>
      </p:sp>
      <p:sp>
        <p:nvSpPr>
          <p:cNvPr id="155651" name="Rectangle 3"/>
          <p:cNvSpPr>
            <a:spLocks noGrp="1" noChangeArrowheads="1"/>
          </p:cNvSpPr>
          <p:nvPr>
            <p:ph type="body" sz="half" idx="1"/>
          </p:nvPr>
        </p:nvSpPr>
        <p:spPr>
          <a:xfrm>
            <a:off x="0" y="1447800"/>
            <a:ext cx="8915400" cy="5410200"/>
          </a:xfrm>
        </p:spPr>
        <p:txBody>
          <a:bodyPr/>
          <a:lstStyle/>
          <a:p>
            <a:pPr marL="609600" indent="-609600" eaLnBrk="1" hangingPunct="1">
              <a:buFontTx/>
              <a:buAutoNum type="arabicParenR" startAt="3"/>
            </a:pPr>
            <a:r>
              <a:rPr lang="en-US" altLang="tr-TR" sz="4000"/>
              <a:t>100c+50d=200</a:t>
            </a:r>
          </a:p>
          <a:p>
            <a:pPr marL="609600" indent="-609600" eaLnBrk="1" hangingPunct="1">
              <a:buFontTx/>
              <a:buNone/>
            </a:pPr>
            <a:r>
              <a:rPr lang="en-US" altLang="tr-TR" sz="4000"/>
              <a:t>	100c+50(10+2c)=200</a:t>
            </a:r>
          </a:p>
          <a:p>
            <a:pPr marL="609600" indent="-609600" eaLnBrk="1" hangingPunct="1">
              <a:buFontTx/>
              <a:buNone/>
            </a:pPr>
            <a:r>
              <a:rPr lang="en-US" altLang="tr-TR" sz="4000"/>
              <a:t>	200c=-300</a:t>
            </a:r>
          </a:p>
          <a:p>
            <a:pPr marL="609600" indent="-609600" eaLnBrk="1" hangingPunct="1">
              <a:buFontTx/>
              <a:buNone/>
            </a:pPr>
            <a:r>
              <a:rPr lang="en-US" altLang="tr-TR" sz="4000"/>
              <a:t>	c=-3/2, therefore c=0</a:t>
            </a:r>
          </a:p>
          <a:p>
            <a:pPr marL="609600" indent="-609600" eaLnBrk="1" hangingPunct="1">
              <a:buFontTx/>
              <a:buNone/>
            </a:pPr>
            <a:endParaRPr lang="en-US" altLang="tr-TR" sz="4000"/>
          </a:p>
          <a:p>
            <a:pPr marL="609600" indent="-609600" eaLnBrk="1" hangingPunct="1">
              <a:buFontTx/>
              <a:buNone/>
            </a:pPr>
            <a:r>
              <a:rPr lang="en-US" altLang="tr-TR" sz="4000"/>
              <a:t>	100(0)+50d=200</a:t>
            </a:r>
          </a:p>
          <a:p>
            <a:pPr marL="609600" indent="-609600" eaLnBrk="1" hangingPunct="1">
              <a:buFontTx/>
              <a:buNone/>
            </a:pPr>
            <a:r>
              <a:rPr lang="en-CA" altLang="tr-TR" sz="4000"/>
              <a:t>	d=4</a:t>
            </a:r>
            <a:endParaRPr lang="en-US" altLang="tr-TR" sz="4000"/>
          </a:p>
        </p:txBody>
      </p:sp>
    </p:spTree>
    <p:custDataLst>
      <p:tags r:id="rId1"/>
    </p:custDataLst>
    <p:extLst>
      <p:ext uri="{BB962C8B-B14F-4D97-AF65-F5344CB8AC3E}">
        <p14:creationId xmlns:p14="http://schemas.microsoft.com/office/powerpoint/2010/main" val="373192862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5651">
                                            <p:txEl>
                                              <p:pRg st="0" end="0"/>
                                            </p:txEl>
                                          </p:spTgt>
                                        </p:tgtEl>
                                        <p:attrNameLst>
                                          <p:attrName>style.visibility</p:attrName>
                                        </p:attrNameLst>
                                      </p:cBhvr>
                                      <p:to>
                                        <p:strVal val="visible"/>
                                      </p:to>
                                    </p:set>
                                    <p:animEffect transition="in" filter="dissolve">
                                      <p:cBhvr>
                                        <p:cTn id="7" dur="500"/>
                                        <p:tgtEl>
                                          <p:spTgt spid="1556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5651">
                                            <p:txEl>
                                              <p:pRg st="1" end="1"/>
                                            </p:txEl>
                                          </p:spTgt>
                                        </p:tgtEl>
                                        <p:attrNameLst>
                                          <p:attrName>style.visibility</p:attrName>
                                        </p:attrNameLst>
                                      </p:cBhvr>
                                      <p:to>
                                        <p:strVal val="visible"/>
                                      </p:to>
                                    </p:set>
                                    <p:animEffect transition="in" filter="dissolve">
                                      <p:cBhvr>
                                        <p:cTn id="12" dur="500"/>
                                        <p:tgtEl>
                                          <p:spTgt spid="1556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5651">
                                            <p:txEl>
                                              <p:pRg st="2" end="2"/>
                                            </p:txEl>
                                          </p:spTgt>
                                        </p:tgtEl>
                                        <p:attrNameLst>
                                          <p:attrName>style.visibility</p:attrName>
                                        </p:attrNameLst>
                                      </p:cBhvr>
                                      <p:to>
                                        <p:strVal val="visible"/>
                                      </p:to>
                                    </p:set>
                                    <p:animEffect transition="in" filter="dissolve">
                                      <p:cBhvr>
                                        <p:cTn id="17" dur="500"/>
                                        <p:tgtEl>
                                          <p:spTgt spid="1556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5651">
                                            <p:txEl>
                                              <p:pRg st="3" end="3"/>
                                            </p:txEl>
                                          </p:spTgt>
                                        </p:tgtEl>
                                        <p:attrNameLst>
                                          <p:attrName>style.visibility</p:attrName>
                                        </p:attrNameLst>
                                      </p:cBhvr>
                                      <p:to>
                                        <p:strVal val="visible"/>
                                      </p:to>
                                    </p:set>
                                    <p:animEffect transition="in" filter="dissolve">
                                      <p:cBhvr>
                                        <p:cTn id="22" dur="500"/>
                                        <p:tgtEl>
                                          <p:spTgt spid="15565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5651">
                                            <p:txEl>
                                              <p:pRg st="5" end="5"/>
                                            </p:txEl>
                                          </p:spTgt>
                                        </p:tgtEl>
                                        <p:attrNameLst>
                                          <p:attrName>style.visibility</p:attrName>
                                        </p:attrNameLst>
                                      </p:cBhvr>
                                      <p:to>
                                        <p:strVal val="visible"/>
                                      </p:to>
                                    </p:set>
                                    <p:animEffect transition="in" filter="dissolve">
                                      <p:cBhvr>
                                        <p:cTn id="27" dur="500"/>
                                        <p:tgtEl>
                                          <p:spTgt spid="155651">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5651">
                                            <p:txEl>
                                              <p:pRg st="6" end="6"/>
                                            </p:txEl>
                                          </p:spTgt>
                                        </p:tgtEl>
                                        <p:attrNameLst>
                                          <p:attrName>style.visibility</p:attrName>
                                        </p:attrNameLst>
                                      </p:cBhvr>
                                      <p:to>
                                        <p:strVal val="visible"/>
                                      </p:to>
                                    </p:set>
                                    <p:animEffect transition="in" filter="dissolve">
                                      <p:cBhvr>
                                        <p:cTn id="32" dur="500"/>
                                        <p:tgtEl>
                                          <p:spTgt spid="1556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build="p" bldLvl="3"/>
    </p:bld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6"/>
          <p:cNvSpPr>
            <a:spLocks noGrp="1"/>
          </p:cNvSpPr>
          <p:nvPr>
            <p:ph type="sldNum" sz="quarter" idx="4294967295"/>
          </p:nvPr>
        </p:nvSpPr>
        <p:spPr>
          <a:xfrm>
            <a:off x="6553200" y="6248400"/>
            <a:ext cx="1905000" cy="457200"/>
          </a:xfrm>
          <a:prstGeom prst="rect">
            <a:avLst/>
          </a:prstGeom>
        </p:spPr>
        <p:txBody>
          <a:bodyPr/>
          <a:lstStyle/>
          <a:p>
            <a:pPr>
              <a:defRPr/>
            </a:pPr>
            <a:fld id="{00819E27-E2B7-4786-B14C-4EEEF413BBA9}" type="slidenum">
              <a:rPr lang="en-CA"/>
              <a:pPr>
                <a:defRPr/>
              </a:pPr>
              <a:t>103</a:t>
            </a:fld>
            <a:endParaRPr lang="en-CA"/>
          </a:p>
        </p:txBody>
      </p:sp>
      <p:sp>
        <p:nvSpPr>
          <p:cNvPr id="38915" name="Rectangle 2"/>
          <p:cNvSpPr>
            <a:spLocks noGrp="1" noChangeArrowheads="1"/>
          </p:cNvSpPr>
          <p:nvPr>
            <p:ph type="title"/>
          </p:nvPr>
        </p:nvSpPr>
        <p:spPr>
          <a:xfrm>
            <a:off x="457200" y="228600"/>
            <a:ext cx="8229600" cy="1143000"/>
          </a:xfrm>
        </p:spPr>
        <p:txBody>
          <a:bodyPr/>
          <a:lstStyle/>
          <a:p>
            <a:pPr algn="ctr" eaLnBrk="1" hangingPunct="1"/>
            <a:r>
              <a:rPr lang="en-US" altLang="tr-TR"/>
              <a:t>Optimization Steps</a:t>
            </a:r>
            <a:endParaRPr lang="en-CA" altLang="tr-TR"/>
          </a:p>
        </p:txBody>
      </p:sp>
      <p:sp>
        <p:nvSpPr>
          <p:cNvPr id="156675" name="Rectangle 3"/>
          <p:cNvSpPr>
            <a:spLocks noGrp="1" noChangeArrowheads="1"/>
          </p:cNvSpPr>
          <p:nvPr>
            <p:ph type="body" sz="half" idx="1"/>
          </p:nvPr>
        </p:nvSpPr>
        <p:spPr>
          <a:xfrm>
            <a:off x="0" y="1447800"/>
            <a:ext cx="8915400" cy="5410200"/>
          </a:xfrm>
        </p:spPr>
        <p:txBody>
          <a:bodyPr/>
          <a:lstStyle/>
          <a:p>
            <a:pPr marL="609600" indent="-609600" eaLnBrk="1" hangingPunct="1">
              <a:buFontTx/>
              <a:buNone/>
            </a:pPr>
            <a:r>
              <a:rPr lang="en-US" altLang="tr-TR" sz="4000"/>
              <a:t>4) Buying 4 dogs and no cats will maximize your utility:</a:t>
            </a:r>
          </a:p>
          <a:p>
            <a:pPr marL="609600" indent="-609600" eaLnBrk="1" hangingPunct="1">
              <a:buFontTx/>
              <a:buNone/>
            </a:pPr>
            <a:endParaRPr lang="en-US" altLang="tr-TR" sz="1600"/>
          </a:p>
          <a:p>
            <a:pPr marL="609600" indent="-609600" algn="ctr" eaLnBrk="1" hangingPunct="1">
              <a:buFontTx/>
              <a:buNone/>
            </a:pPr>
            <a:r>
              <a:rPr lang="en-US" altLang="tr-TR" sz="4000"/>
              <a:t>Optional Budget Check:</a:t>
            </a:r>
          </a:p>
          <a:p>
            <a:pPr marL="609600" indent="-609600" algn="ctr" eaLnBrk="1" hangingPunct="1">
              <a:buFontTx/>
              <a:buNone/>
            </a:pPr>
            <a:r>
              <a:rPr lang="en-US" altLang="tr-TR" sz="4000"/>
              <a:t>100c+50d=200</a:t>
            </a:r>
          </a:p>
          <a:p>
            <a:pPr marL="609600" indent="-609600" algn="ctr" eaLnBrk="1" hangingPunct="1">
              <a:buFontTx/>
              <a:buNone/>
            </a:pPr>
            <a:r>
              <a:rPr lang="en-US" altLang="tr-TR" sz="4000"/>
              <a:t>100(0)+50(4)=200</a:t>
            </a:r>
          </a:p>
          <a:p>
            <a:pPr marL="609600" indent="-609600" algn="ctr" eaLnBrk="1" hangingPunct="1">
              <a:buFontTx/>
              <a:buNone/>
            </a:pPr>
            <a:r>
              <a:rPr lang="en-US" altLang="tr-TR" sz="4000"/>
              <a:t>200=200</a:t>
            </a:r>
          </a:p>
          <a:p>
            <a:pPr marL="609600" indent="-609600" eaLnBrk="1" hangingPunct="1"/>
            <a:endParaRPr lang="en-US" altLang="tr-TR" sz="4000"/>
          </a:p>
          <a:p>
            <a:pPr marL="609600" indent="-609600" eaLnBrk="1" hangingPunct="1">
              <a:buFontTx/>
              <a:buNone/>
            </a:pPr>
            <a:endParaRPr lang="en-US" altLang="tr-TR" sz="4000"/>
          </a:p>
          <a:p>
            <a:pPr marL="609600" indent="-609600" eaLnBrk="1" hangingPunct="1">
              <a:buFontTx/>
              <a:buNone/>
            </a:pPr>
            <a:endParaRPr lang="en-US" altLang="tr-TR" sz="4000"/>
          </a:p>
        </p:txBody>
      </p:sp>
    </p:spTree>
    <p:custDataLst>
      <p:tags r:id="rId1"/>
    </p:custDataLst>
    <p:extLst>
      <p:ext uri="{BB962C8B-B14F-4D97-AF65-F5344CB8AC3E}">
        <p14:creationId xmlns:p14="http://schemas.microsoft.com/office/powerpoint/2010/main" val="153894135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6675">
                                            <p:txEl>
                                              <p:pRg st="0" end="0"/>
                                            </p:txEl>
                                          </p:spTgt>
                                        </p:tgtEl>
                                        <p:attrNameLst>
                                          <p:attrName>style.visibility</p:attrName>
                                        </p:attrNameLst>
                                      </p:cBhvr>
                                      <p:to>
                                        <p:strVal val="visible"/>
                                      </p:to>
                                    </p:set>
                                    <p:animEffect transition="in" filter="dissolve">
                                      <p:cBhvr>
                                        <p:cTn id="7" dur="500"/>
                                        <p:tgtEl>
                                          <p:spTgt spid="1566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6675">
                                            <p:txEl>
                                              <p:pRg st="2" end="2"/>
                                            </p:txEl>
                                          </p:spTgt>
                                        </p:tgtEl>
                                        <p:attrNameLst>
                                          <p:attrName>style.visibility</p:attrName>
                                        </p:attrNameLst>
                                      </p:cBhvr>
                                      <p:to>
                                        <p:strVal val="visible"/>
                                      </p:to>
                                    </p:set>
                                    <p:animEffect transition="in" filter="dissolve">
                                      <p:cBhvr>
                                        <p:cTn id="12" dur="500"/>
                                        <p:tgtEl>
                                          <p:spTgt spid="15667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6675">
                                            <p:txEl>
                                              <p:pRg st="3" end="3"/>
                                            </p:txEl>
                                          </p:spTgt>
                                        </p:tgtEl>
                                        <p:attrNameLst>
                                          <p:attrName>style.visibility</p:attrName>
                                        </p:attrNameLst>
                                      </p:cBhvr>
                                      <p:to>
                                        <p:strVal val="visible"/>
                                      </p:to>
                                    </p:set>
                                    <p:animEffect transition="in" filter="dissolve">
                                      <p:cBhvr>
                                        <p:cTn id="17" dur="500"/>
                                        <p:tgtEl>
                                          <p:spTgt spid="15667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6675">
                                            <p:txEl>
                                              <p:pRg st="4" end="4"/>
                                            </p:txEl>
                                          </p:spTgt>
                                        </p:tgtEl>
                                        <p:attrNameLst>
                                          <p:attrName>style.visibility</p:attrName>
                                        </p:attrNameLst>
                                      </p:cBhvr>
                                      <p:to>
                                        <p:strVal val="visible"/>
                                      </p:to>
                                    </p:set>
                                    <p:animEffect transition="in" filter="dissolve">
                                      <p:cBhvr>
                                        <p:cTn id="22" dur="500"/>
                                        <p:tgtEl>
                                          <p:spTgt spid="15667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6675">
                                            <p:txEl>
                                              <p:pRg st="5" end="5"/>
                                            </p:txEl>
                                          </p:spTgt>
                                        </p:tgtEl>
                                        <p:attrNameLst>
                                          <p:attrName>style.visibility</p:attrName>
                                        </p:attrNameLst>
                                      </p:cBhvr>
                                      <p:to>
                                        <p:strVal val="visible"/>
                                      </p:to>
                                    </p:set>
                                    <p:animEffect transition="in" filter="dissolve">
                                      <p:cBhvr>
                                        <p:cTn id="27" dur="500"/>
                                        <p:tgtEl>
                                          <p:spTgt spid="1566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build="p" bldLvl="3"/>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384B4B0A-5711-4E2B-80F6-4EDF055AEB42}" type="slidenum">
              <a:rPr lang="en-CA"/>
              <a:pPr>
                <a:defRPr/>
              </a:pPr>
              <a:t>104</a:t>
            </a:fld>
            <a:endParaRPr lang="en-CA"/>
          </a:p>
        </p:txBody>
      </p:sp>
      <p:graphicFrame>
        <p:nvGraphicFramePr>
          <p:cNvPr id="11266" name="Object 3"/>
          <p:cNvGraphicFramePr>
            <a:graphicFrameLocks noChangeAspect="1"/>
          </p:cNvGraphicFramePr>
          <p:nvPr/>
        </p:nvGraphicFramePr>
        <p:xfrm>
          <a:off x="-4343400" y="4953000"/>
          <a:ext cx="16917988" cy="944563"/>
        </p:xfrm>
        <a:graphic>
          <a:graphicData uri="http://schemas.openxmlformats.org/presentationml/2006/ole">
            <mc:AlternateContent xmlns:mc="http://schemas.openxmlformats.org/markup-compatibility/2006">
              <mc:Choice xmlns:v="urn:schemas-microsoft-com:vml" Requires="v">
                <p:oleObj name="Document" r:id="rId2" imgW="5484673" imgH="305472" progId="Word.Document.8">
                  <p:embed/>
                </p:oleObj>
              </mc:Choice>
              <mc:Fallback>
                <p:oleObj name="Document" r:id="rId2" imgW="5484673" imgH="305472" progId="Word.Document.8">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4953000"/>
                        <a:ext cx="16917988"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8" name="WordArt 4"/>
          <p:cNvSpPr>
            <a:spLocks noChangeArrowheads="1" noChangeShapeType="1" noTextEdit="1"/>
          </p:cNvSpPr>
          <p:nvPr/>
        </p:nvSpPr>
        <p:spPr bwMode="auto">
          <a:xfrm>
            <a:off x="1619250" y="381000"/>
            <a:ext cx="5473700" cy="838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3600" kern="10" dirty="0">
                <a:solidFill>
                  <a:schemeClr val="tx2"/>
                </a:solidFill>
                <a:effectLst>
                  <a:outerShdw dist="45791" dir="2021404" algn="ctr" rotWithShape="0">
                    <a:srgbClr val="C0C0C0"/>
                  </a:outerShdw>
                </a:effectLst>
                <a:latin typeface="Times New Roman"/>
                <a:cs typeface="Times New Roman"/>
              </a:rPr>
              <a:t>Perfect </a:t>
            </a:r>
            <a:r>
              <a:rPr lang="tr-TR" sz="3600" kern="10" dirty="0" err="1">
                <a:solidFill>
                  <a:schemeClr val="tx2"/>
                </a:solidFill>
                <a:effectLst>
                  <a:outerShdw dist="45791" dir="2021404" algn="ctr" rotWithShape="0">
                    <a:srgbClr val="C0C0C0"/>
                  </a:outerShdw>
                </a:effectLst>
                <a:latin typeface="Times New Roman"/>
                <a:cs typeface="Times New Roman"/>
              </a:rPr>
              <a:t>Complements</a:t>
            </a:r>
            <a:endParaRPr lang="tr-TR" sz="3600" kern="10" dirty="0">
              <a:solidFill>
                <a:schemeClr val="tx2"/>
              </a:solidFill>
              <a:effectLst>
                <a:outerShdw dist="45791" dir="2021404" algn="ctr" rotWithShape="0">
                  <a:srgbClr val="C0C0C0"/>
                </a:outerShdw>
              </a:effectLst>
              <a:latin typeface="Times New Roman"/>
              <a:cs typeface="Times New Roman"/>
            </a:endParaRPr>
          </a:p>
        </p:txBody>
      </p:sp>
      <p:sp>
        <p:nvSpPr>
          <p:cNvPr id="132102" name="Text Box 6"/>
          <p:cNvSpPr txBox="1">
            <a:spLocks noChangeArrowheads="1"/>
          </p:cNvSpPr>
          <p:nvPr/>
        </p:nvSpPr>
        <p:spPr bwMode="auto">
          <a:xfrm>
            <a:off x="28575" y="1219200"/>
            <a:ext cx="9115425"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r>
              <a:rPr lang="en-GB" altLang="tr-TR" sz="3200" dirty="0"/>
              <a:t>In the case of perfect </a:t>
            </a:r>
            <a:r>
              <a:rPr lang="en-GB" altLang="tr-TR" sz="3200" dirty="0" err="1"/>
              <a:t>compl</a:t>
            </a:r>
            <a:r>
              <a:rPr lang="tr-TR" altLang="tr-TR" sz="3200" dirty="0"/>
              <a:t>e</a:t>
            </a:r>
            <a:r>
              <a:rPr lang="en-GB" altLang="tr-TR" sz="3200" dirty="0" err="1"/>
              <a:t>ments</a:t>
            </a:r>
            <a:r>
              <a:rPr lang="en-GB" altLang="tr-TR" sz="3200" dirty="0"/>
              <a:t>,</a:t>
            </a:r>
            <a:r>
              <a:rPr lang="en-GB" altLang="tr-TR" sz="3200" b="1" dirty="0"/>
              <a:t> </a:t>
            </a:r>
            <a:r>
              <a:rPr lang="en-GB" altLang="tr-TR" sz="3200" dirty="0"/>
              <a:t>utility is maximized when goods are consumed in a set ratio, which simplifies our calculations:</a:t>
            </a:r>
          </a:p>
          <a:p>
            <a:endParaRPr lang="en-GB" altLang="tr-TR" sz="1400" dirty="0"/>
          </a:p>
          <a:p>
            <a:r>
              <a:rPr lang="en-US" altLang="tr-TR" sz="3200" b="1" u="sng" dirty="0"/>
              <a:t>Example:</a:t>
            </a:r>
            <a:r>
              <a:rPr lang="en-US" altLang="tr-TR" sz="3200" b="1" dirty="0"/>
              <a:t> Let U(X,Y) = min(X,Y).  Let I = $1000, </a:t>
            </a:r>
            <a:r>
              <a:rPr lang="en-US" altLang="tr-TR" sz="3200" b="1" dirty="0" err="1"/>
              <a:t>Px</a:t>
            </a:r>
            <a:r>
              <a:rPr lang="en-US" altLang="tr-TR" sz="3200" b="1" dirty="0"/>
              <a:t> = $50 and PY = $200.  What is the optimal consumption basket?</a:t>
            </a:r>
          </a:p>
          <a:p>
            <a:endParaRPr lang="en-CA" altLang="tr-TR" sz="1400" b="1" dirty="0"/>
          </a:p>
          <a:p>
            <a:r>
              <a:rPr lang="en-CA" altLang="tr-TR" sz="3200" dirty="0"/>
              <a:t>We know that to maximize utility </a:t>
            </a:r>
            <a:r>
              <a:rPr lang="en-CA" altLang="tr-TR" sz="3200" b="1" i="1" u="sng" dirty="0"/>
              <a:t>x=y</a:t>
            </a:r>
            <a:r>
              <a:rPr lang="en-CA" altLang="tr-TR" sz="3200" dirty="0"/>
              <a:t> therefore:</a:t>
            </a:r>
          </a:p>
          <a:p>
            <a:r>
              <a:rPr lang="en-CA" altLang="tr-TR" sz="3200" dirty="0"/>
              <a:t>50x+200y=1000</a:t>
            </a:r>
          </a:p>
          <a:p>
            <a:r>
              <a:rPr lang="en-CA" altLang="tr-TR" sz="3200" dirty="0"/>
              <a:t>50x+200x=1000</a:t>
            </a:r>
          </a:p>
          <a:p>
            <a:r>
              <a:rPr lang="en-CA" altLang="tr-TR" sz="3200" dirty="0"/>
              <a:t>4=x=y</a:t>
            </a:r>
          </a:p>
          <a:p>
            <a:endParaRPr lang="en-US" altLang="tr-TR" sz="3200" dirty="0"/>
          </a:p>
        </p:txBody>
      </p:sp>
    </p:spTree>
    <p:extLst>
      <p:ext uri="{BB962C8B-B14F-4D97-AF65-F5344CB8AC3E}">
        <p14:creationId xmlns:p14="http://schemas.microsoft.com/office/powerpoint/2010/main" val="21278601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2102">
                                            <p:txEl>
                                              <p:pRg st="0" end="0"/>
                                            </p:txEl>
                                          </p:spTgt>
                                        </p:tgtEl>
                                        <p:attrNameLst>
                                          <p:attrName>style.visibility</p:attrName>
                                        </p:attrNameLst>
                                      </p:cBhvr>
                                      <p:to>
                                        <p:strVal val="visible"/>
                                      </p:to>
                                    </p:set>
                                    <p:anim calcmode="lin" valueType="num">
                                      <p:cBhvr additive="base">
                                        <p:cTn id="7" dur="500" fill="hold"/>
                                        <p:tgtEl>
                                          <p:spTgt spid="1321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210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2102">
                                            <p:txEl>
                                              <p:pRg st="2" end="2"/>
                                            </p:txEl>
                                          </p:spTgt>
                                        </p:tgtEl>
                                        <p:attrNameLst>
                                          <p:attrName>style.visibility</p:attrName>
                                        </p:attrNameLst>
                                      </p:cBhvr>
                                      <p:to>
                                        <p:strVal val="visible"/>
                                      </p:to>
                                    </p:set>
                                    <p:anim calcmode="lin" valueType="num">
                                      <p:cBhvr additive="base">
                                        <p:cTn id="13" dur="500" fill="hold"/>
                                        <p:tgtEl>
                                          <p:spTgt spid="13210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210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32102">
                                            <p:txEl>
                                              <p:pRg st="4" end="4"/>
                                            </p:txEl>
                                          </p:spTgt>
                                        </p:tgtEl>
                                        <p:attrNameLst>
                                          <p:attrName>style.visibility</p:attrName>
                                        </p:attrNameLst>
                                      </p:cBhvr>
                                      <p:to>
                                        <p:strVal val="visible"/>
                                      </p:to>
                                    </p:set>
                                    <p:anim calcmode="lin" valueType="num">
                                      <p:cBhvr additive="base">
                                        <p:cTn id="19" dur="500" fill="hold"/>
                                        <p:tgtEl>
                                          <p:spTgt spid="13210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2102">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2102">
                                            <p:txEl>
                                              <p:pRg st="5" end="5"/>
                                            </p:txEl>
                                          </p:spTgt>
                                        </p:tgtEl>
                                        <p:attrNameLst>
                                          <p:attrName>style.visibility</p:attrName>
                                        </p:attrNameLst>
                                      </p:cBhvr>
                                      <p:to>
                                        <p:strVal val="visible"/>
                                      </p:to>
                                    </p:set>
                                    <p:anim calcmode="lin" valueType="num">
                                      <p:cBhvr additive="base">
                                        <p:cTn id="23" dur="500" fill="hold"/>
                                        <p:tgtEl>
                                          <p:spTgt spid="132102">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210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32102">
                                            <p:txEl>
                                              <p:pRg st="6" end="6"/>
                                            </p:txEl>
                                          </p:spTgt>
                                        </p:tgtEl>
                                        <p:attrNameLst>
                                          <p:attrName>style.visibility</p:attrName>
                                        </p:attrNameLst>
                                      </p:cBhvr>
                                      <p:to>
                                        <p:strVal val="visible"/>
                                      </p:to>
                                    </p:set>
                                    <p:anim calcmode="lin" valueType="num">
                                      <p:cBhvr additive="base">
                                        <p:cTn id="29" dur="500" fill="hold"/>
                                        <p:tgtEl>
                                          <p:spTgt spid="132102">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32102">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32102">
                                            <p:txEl>
                                              <p:pRg st="7" end="7"/>
                                            </p:txEl>
                                          </p:spTgt>
                                        </p:tgtEl>
                                        <p:attrNameLst>
                                          <p:attrName>style.visibility</p:attrName>
                                        </p:attrNameLst>
                                      </p:cBhvr>
                                      <p:to>
                                        <p:strVal val="visible"/>
                                      </p:to>
                                    </p:set>
                                    <p:anim calcmode="lin" valueType="num">
                                      <p:cBhvr additive="base">
                                        <p:cTn id="33" dur="500" fill="hold"/>
                                        <p:tgtEl>
                                          <p:spTgt spid="132102">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3210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7699" name="Object 3"/>
          <p:cNvGraphicFramePr>
            <a:graphicFrameLocks noChangeAspect="1"/>
          </p:cNvGraphicFramePr>
          <p:nvPr/>
        </p:nvGraphicFramePr>
        <p:xfrm>
          <a:off x="1828800" y="2676525"/>
          <a:ext cx="5259388" cy="3952875"/>
        </p:xfrm>
        <a:graphic>
          <a:graphicData uri="http://schemas.openxmlformats.org/presentationml/2006/ole">
            <mc:AlternateContent xmlns:mc="http://schemas.openxmlformats.org/markup-compatibility/2006">
              <mc:Choice xmlns:v="urn:schemas-microsoft-com:vml" Requires="v">
                <p:oleObj name="Document" r:id="rId2" imgW="5258520" imgH="3951720" progId="Word.Document.8">
                  <p:embed/>
                </p:oleObj>
              </mc:Choice>
              <mc:Fallback>
                <p:oleObj name="Document" r:id="rId2" imgW="5258520" imgH="3951720" progId="Word.Document.8">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676525"/>
                        <a:ext cx="5259388" cy="395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Slide Number Placeholder 3"/>
          <p:cNvSpPr>
            <a:spLocks noGrp="1"/>
          </p:cNvSpPr>
          <p:nvPr>
            <p:ph type="sldNum" sz="quarter" idx="12"/>
          </p:nvPr>
        </p:nvSpPr>
        <p:spPr/>
        <p:txBody>
          <a:bodyPr/>
          <a:lstStyle/>
          <a:p>
            <a:pPr>
              <a:defRPr/>
            </a:pPr>
            <a:fld id="{86E230DB-F7DD-4796-AB0D-065B19E76D3A}" type="slidenum">
              <a:rPr lang="en-CA"/>
              <a:pPr>
                <a:defRPr/>
              </a:pPr>
              <a:t>105</a:t>
            </a:fld>
            <a:endParaRPr lang="en-CA"/>
          </a:p>
        </p:txBody>
      </p:sp>
      <p:sp>
        <p:nvSpPr>
          <p:cNvPr id="12292" name="Text Box 2"/>
          <p:cNvSpPr txBox="1">
            <a:spLocks noChangeArrowheads="1"/>
          </p:cNvSpPr>
          <p:nvPr/>
        </p:nvSpPr>
        <p:spPr bwMode="auto">
          <a:xfrm>
            <a:off x="0" y="0"/>
            <a:ext cx="9144000"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lvl="1"/>
            <a:r>
              <a:rPr lang="en-US" altLang="tr-TR" sz="3200" b="1"/>
              <a:t>U= min(X,Y).  </a:t>
            </a:r>
          </a:p>
          <a:p>
            <a:pPr lvl="1"/>
            <a:r>
              <a:rPr lang="en-US" altLang="tr-TR" sz="3200" b="1"/>
              <a:t>U= min(4,4) =4</a:t>
            </a:r>
          </a:p>
          <a:p>
            <a:pPr lvl="1"/>
            <a:r>
              <a:rPr lang="en-US" altLang="tr-TR" sz="3200" b="1"/>
              <a:t>Utility is maximized at 4 when x and y are equal to 4.</a:t>
            </a:r>
            <a:endParaRPr lang="en-US" altLang="tr-TR" sz="3200"/>
          </a:p>
          <a:p>
            <a:endParaRPr lang="en-US" altLang="tr-TR" sz="1000"/>
          </a:p>
          <a:p>
            <a:r>
              <a:rPr lang="en-US" altLang="tr-TR" sz="2400"/>
              <a:t>		</a:t>
            </a:r>
            <a:r>
              <a:rPr lang="en-US" altLang="tr-TR" sz="3200" b="1"/>
              <a:t>Budget line: Y = $5 - X/4</a:t>
            </a:r>
          </a:p>
          <a:p>
            <a:pPr>
              <a:spcBef>
                <a:spcPct val="50000"/>
              </a:spcBef>
            </a:pPr>
            <a:endParaRPr lang="en-US" altLang="tr-TR" sz="2400">
              <a:latin typeface="Times New Roman" pitchFamily="18" charset="0"/>
            </a:endParaRPr>
          </a:p>
        </p:txBody>
      </p:sp>
    </p:spTree>
    <p:extLst>
      <p:ext uri="{BB962C8B-B14F-4D97-AF65-F5344CB8AC3E}">
        <p14:creationId xmlns:p14="http://schemas.microsoft.com/office/powerpoint/2010/main" val="31018781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7699"/>
                                        </p:tgtEl>
                                        <p:attrNameLst>
                                          <p:attrName>style.visibility</p:attrName>
                                        </p:attrNameLst>
                                      </p:cBhvr>
                                      <p:to>
                                        <p:strVal val="visible"/>
                                      </p:to>
                                    </p:set>
                                    <p:anim calcmode="lin" valueType="num">
                                      <p:cBhvr additive="base">
                                        <p:cTn id="7" dur="500" fill="hold"/>
                                        <p:tgtEl>
                                          <p:spTgt spid="157699"/>
                                        </p:tgtEl>
                                        <p:attrNameLst>
                                          <p:attrName>ppt_x</p:attrName>
                                        </p:attrNameLst>
                                      </p:cBhvr>
                                      <p:tavLst>
                                        <p:tav tm="0">
                                          <p:val>
                                            <p:strVal val="#ppt_x"/>
                                          </p:val>
                                        </p:tav>
                                        <p:tav tm="100000">
                                          <p:val>
                                            <p:strVal val="#ppt_x"/>
                                          </p:val>
                                        </p:tav>
                                      </p:tavLst>
                                    </p:anim>
                                    <p:anim calcmode="lin" valueType="num">
                                      <p:cBhvr additive="base">
                                        <p:cTn id="8" dur="500" fill="hold"/>
                                        <p:tgtEl>
                                          <p:spTgt spid="1576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D148F0BA-397E-4984-A584-E93DF791B836}" type="slidenum">
              <a:rPr lang="en-CA"/>
              <a:pPr>
                <a:defRPr/>
              </a:pPr>
              <a:t>106</a:t>
            </a:fld>
            <a:endParaRPr lang="en-CA"/>
          </a:p>
        </p:txBody>
      </p:sp>
      <p:sp>
        <p:nvSpPr>
          <p:cNvPr id="159746" name="Text Box 2"/>
          <p:cNvSpPr txBox="1">
            <a:spLocks noChangeArrowheads="1"/>
          </p:cNvSpPr>
          <p:nvPr/>
        </p:nvSpPr>
        <p:spPr bwMode="auto">
          <a:xfrm>
            <a:off x="990600" y="1066800"/>
            <a:ext cx="754380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cs typeface="Arial" charset="0"/>
              </a:defRPr>
            </a:lvl1pPr>
            <a:lvl2pPr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spcBef>
                <a:spcPct val="50000"/>
              </a:spcBef>
              <a:buFontTx/>
              <a:buChar char="•"/>
            </a:pPr>
            <a:r>
              <a:rPr lang="en-CA" altLang="tr-TR" sz="2400" dirty="0">
                <a:latin typeface="+mj-lt"/>
              </a:rPr>
              <a:t>Thus far, we have considered utility maximization:</a:t>
            </a:r>
          </a:p>
          <a:p>
            <a:pPr lvl="1">
              <a:spcBef>
                <a:spcPct val="50000"/>
              </a:spcBef>
            </a:pPr>
            <a:r>
              <a:rPr lang="en-CA" altLang="tr-TR" sz="2400" dirty="0">
                <a:latin typeface="+mj-lt"/>
              </a:rPr>
              <a:t>-Given one’s budget constraint, maximize utility (</a:t>
            </a:r>
            <a:r>
              <a:rPr lang="en-CA" altLang="tr-TR" sz="2400" dirty="0" err="1">
                <a:latin typeface="+mj-lt"/>
              </a:rPr>
              <a:t>ie</a:t>
            </a:r>
            <a:r>
              <a:rPr lang="en-CA" altLang="tr-TR" sz="2400" dirty="0">
                <a:latin typeface="+mj-lt"/>
              </a:rPr>
              <a:t>: buying the best lunch affordable)</a:t>
            </a:r>
            <a:endParaRPr lang="en-US" altLang="tr-TR" sz="2400" dirty="0">
              <a:latin typeface="+mj-lt"/>
            </a:endParaRPr>
          </a:p>
          <a:p>
            <a:pPr>
              <a:spcBef>
                <a:spcPct val="50000"/>
              </a:spcBef>
              <a:buFontTx/>
              <a:buChar char="•"/>
            </a:pPr>
            <a:r>
              <a:rPr lang="en-CA" altLang="tr-TR" sz="2400" dirty="0">
                <a:latin typeface="+mj-lt"/>
              </a:rPr>
              <a:t>Sometimes one wishes to achieve a level of utility for the least cost possible – cost minimization</a:t>
            </a:r>
          </a:p>
          <a:p>
            <a:pPr lvl="1">
              <a:spcBef>
                <a:spcPct val="50000"/>
              </a:spcBef>
            </a:pPr>
            <a:r>
              <a:rPr lang="en-CA" altLang="tr-TR" sz="2400" dirty="0">
                <a:latin typeface="+mj-lt"/>
              </a:rPr>
              <a:t>-Given one’s required utility, what is the least one can spend? (</a:t>
            </a:r>
            <a:r>
              <a:rPr lang="en-CA" altLang="tr-TR" sz="2400" dirty="0" err="1">
                <a:latin typeface="+mj-lt"/>
              </a:rPr>
              <a:t>ie</a:t>
            </a:r>
            <a:r>
              <a:rPr lang="en-CA" altLang="tr-TR" sz="2400" dirty="0">
                <a:latin typeface="+mj-lt"/>
              </a:rPr>
              <a:t>: buying the cheapest lunch that will fill you up)</a:t>
            </a:r>
          </a:p>
          <a:p>
            <a:pPr>
              <a:spcBef>
                <a:spcPct val="50000"/>
              </a:spcBef>
            </a:pPr>
            <a:endParaRPr lang="en-US" altLang="tr-TR" sz="3200" dirty="0">
              <a:latin typeface="Times New Roman" pitchFamily="18" charset="0"/>
            </a:endParaRPr>
          </a:p>
        </p:txBody>
      </p:sp>
      <p:sp>
        <p:nvSpPr>
          <p:cNvPr id="39940" name="WordArt 4"/>
          <p:cNvSpPr>
            <a:spLocks noChangeArrowheads="1" noChangeShapeType="1" noTextEdit="1"/>
          </p:cNvSpPr>
          <p:nvPr/>
        </p:nvSpPr>
        <p:spPr bwMode="auto">
          <a:xfrm>
            <a:off x="457200" y="152400"/>
            <a:ext cx="7543800" cy="609600"/>
          </a:xfrm>
          <a:prstGeom prst="rect">
            <a:avLst/>
          </a:prstGeom>
        </p:spPr>
        <p:txBody>
          <a:bodyPr wrap="none" fromWordArt="1">
            <a:prstTxWarp prst="textPlain">
              <a:avLst>
                <a:gd name="adj" fmla="val 50000"/>
              </a:avLst>
            </a:prstTxWarp>
          </a:bodyPr>
          <a:lstStyle/>
          <a:p>
            <a:pPr algn="ctr">
              <a:defRPr/>
            </a:pPr>
            <a:r>
              <a:rPr lang="en-CA" sz="3600" b="1" u="sng" kern="10" dirty="0">
                <a:ln w="9525">
                  <a:noFill/>
                  <a:round/>
                  <a:headEnd/>
                  <a:tailEnd/>
                </a:ln>
                <a:solidFill>
                  <a:schemeClr val="tx2"/>
                </a:solidFill>
                <a:effectLst>
                  <a:outerShdw dist="45791" dir="2021404" algn="ctr" rotWithShape="0">
                    <a:srgbClr val="C0C0C0"/>
                  </a:outerShdw>
                </a:effectLst>
                <a:latin typeface="Times New Roman"/>
                <a:cs typeface="Times New Roman"/>
              </a:rPr>
              <a:t>Minimizing Expenditure</a:t>
            </a:r>
          </a:p>
        </p:txBody>
      </p:sp>
    </p:spTree>
    <p:extLst>
      <p:ext uri="{BB962C8B-B14F-4D97-AF65-F5344CB8AC3E}">
        <p14:creationId xmlns:p14="http://schemas.microsoft.com/office/powerpoint/2010/main" val="16121346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9746">
                                            <p:txEl>
                                              <p:pRg st="0" end="0"/>
                                            </p:txEl>
                                          </p:spTgt>
                                        </p:tgtEl>
                                        <p:attrNameLst>
                                          <p:attrName>style.visibility</p:attrName>
                                        </p:attrNameLst>
                                      </p:cBhvr>
                                      <p:to>
                                        <p:strVal val="visible"/>
                                      </p:to>
                                    </p:set>
                                    <p:anim calcmode="lin" valueType="num">
                                      <p:cBhvr additive="base">
                                        <p:cTn id="7" dur="500" fill="hold"/>
                                        <p:tgtEl>
                                          <p:spTgt spid="1597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974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9746">
                                            <p:txEl>
                                              <p:pRg st="1" end="1"/>
                                            </p:txEl>
                                          </p:spTgt>
                                        </p:tgtEl>
                                        <p:attrNameLst>
                                          <p:attrName>style.visibility</p:attrName>
                                        </p:attrNameLst>
                                      </p:cBhvr>
                                      <p:to>
                                        <p:strVal val="visible"/>
                                      </p:to>
                                    </p:set>
                                    <p:anim calcmode="lin" valueType="num">
                                      <p:cBhvr additive="base">
                                        <p:cTn id="13" dur="500" fill="hold"/>
                                        <p:tgtEl>
                                          <p:spTgt spid="15974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97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59746">
                                            <p:txEl>
                                              <p:pRg st="2" end="2"/>
                                            </p:txEl>
                                          </p:spTgt>
                                        </p:tgtEl>
                                        <p:attrNameLst>
                                          <p:attrName>style.visibility</p:attrName>
                                        </p:attrNameLst>
                                      </p:cBhvr>
                                      <p:to>
                                        <p:strVal val="visible"/>
                                      </p:to>
                                    </p:set>
                                    <p:anim calcmode="lin" valueType="num">
                                      <p:cBhvr additive="base">
                                        <p:cTn id="19" dur="500" fill="hold"/>
                                        <p:tgtEl>
                                          <p:spTgt spid="15974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97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59746">
                                            <p:txEl>
                                              <p:pRg st="3" end="3"/>
                                            </p:txEl>
                                          </p:spTgt>
                                        </p:tgtEl>
                                        <p:attrNameLst>
                                          <p:attrName>style.visibility</p:attrName>
                                        </p:attrNameLst>
                                      </p:cBhvr>
                                      <p:to>
                                        <p:strVal val="visible"/>
                                      </p:to>
                                    </p:set>
                                    <p:anim calcmode="lin" valueType="num">
                                      <p:cBhvr additive="base">
                                        <p:cTn id="25" dur="500" fill="hold"/>
                                        <p:tgtEl>
                                          <p:spTgt spid="15974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974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F40BA683-E46B-4A7A-A05E-60BD7E1AD407}" type="slidenum">
              <a:rPr lang="en-CA"/>
              <a:pPr>
                <a:defRPr/>
              </a:pPr>
              <a:t>107</a:t>
            </a:fld>
            <a:endParaRPr lang="en-CA"/>
          </a:p>
        </p:txBody>
      </p:sp>
      <p:sp>
        <p:nvSpPr>
          <p:cNvPr id="158722" name="Text Box 2"/>
          <p:cNvSpPr txBox="1">
            <a:spLocks noChangeArrowheads="1"/>
          </p:cNvSpPr>
          <p:nvPr/>
        </p:nvSpPr>
        <p:spPr bwMode="auto">
          <a:xfrm>
            <a:off x="0" y="1295400"/>
            <a:ext cx="9144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spcBef>
                <a:spcPct val="50000"/>
              </a:spcBef>
            </a:pPr>
            <a:r>
              <a:rPr lang="en-US" altLang="tr-TR" sz="3200" dirty="0"/>
              <a:t>The mirror image of the original (primal) utility optimization problem is called the </a:t>
            </a:r>
            <a:r>
              <a:rPr lang="en-US" altLang="tr-TR" sz="3200" b="1" dirty="0"/>
              <a:t>expenditure minimization problem</a:t>
            </a:r>
            <a:r>
              <a:rPr lang="en-US" altLang="tr-TR" sz="3200" dirty="0"/>
              <a:t>.</a:t>
            </a:r>
            <a:r>
              <a:rPr lang="en-US" altLang="tr-TR" sz="3200" dirty="0">
                <a:latin typeface="Times New Roman" pitchFamily="18" charset="0"/>
              </a:rPr>
              <a:t> </a:t>
            </a:r>
          </a:p>
          <a:p>
            <a:pPr>
              <a:spcBef>
                <a:spcPct val="50000"/>
              </a:spcBef>
            </a:pPr>
            <a:r>
              <a:rPr lang="en-US" altLang="tr-TR" sz="3200" dirty="0">
                <a:latin typeface="Times New Roman" pitchFamily="18" charset="0"/>
              </a:rPr>
              <a:t>	</a:t>
            </a:r>
            <a:r>
              <a:rPr lang="en-US" altLang="tr-TR" sz="3200" dirty="0"/>
              <a:t>Min </a:t>
            </a:r>
            <a:r>
              <a:rPr lang="en-US" altLang="tr-TR" sz="3200" dirty="0" err="1"/>
              <a:t>P</a:t>
            </a:r>
            <a:r>
              <a:rPr lang="en-US" altLang="tr-TR" sz="3200" baseline="-25000" dirty="0" err="1"/>
              <a:t>x</a:t>
            </a:r>
            <a:r>
              <a:rPr lang="en-US" altLang="tr-TR" sz="3200" dirty="0" err="1"/>
              <a:t>X</a:t>
            </a:r>
            <a:r>
              <a:rPr lang="en-US" altLang="tr-TR" sz="3200" dirty="0"/>
              <a:t> + </a:t>
            </a:r>
            <a:r>
              <a:rPr lang="en-US" altLang="tr-TR" sz="3200" dirty="0" err="1"/>
              <a:t>P</a:t>
            </a:r>
            <a:r>
              <a:rPr lang="en-US" altLang="tr-TR" sz="3200" baseline="-25000" dirty="0" err="1"/>
              <a:t>y</a:t>
            </a:r>
            <a:r>
              <a:rPr lang="en-US" altLang="tr-TR" sz="3200" dirty="0" err="1"/>
              <a:t>Y</a:t>
            </a:r>
            <a:endParaRPr lang="en-US" altLang="tr-TR" sz="3200" dirty="0"/>
          </a:p>
          <a:p>
            <a:r>
              <a:rPr lang="en-US" altLang="tr-TR" sz="3200" dirty="0"/>
              <a:t>         (X,Y) subject to: U(X,Y) = U*</a:t>
            </a:r>
          </a:p>
          <a:p>
            <a:endParaRPr lang="en-US" altLang="tr-TR" sz="3200" dirty="0"/>
          </a:p>
          <a:p>
            <a:r>
              <a:rPr lang="en-US" altLang="tr-TR" sz="3200" dirty="0"/>
              <a:t>     where: U* is a target level of utility.</a:t>
            </a:r>
          </a:p>
          <a:p>
            <a:pPr>
              <a:spcBef>
                <a:spcPct val="50000"/>
              </a:spcBef>
            </a:pPr>
            <a:endParaRPr lang="en-US" altLang="tr-TR" sz="3200" dirty="0">
              <a:latin typeface="Times New Roman" pitchFamily="18" charset="0"/>
            </a:endParaRPr>
          </a:p>
        </p:txBody>
      </p:sp>
      <p:graphicFrame>
        <p:nvGraphicFramePr>
          <p:cNvPr id="158723" name="Object 3"/>
          <p:cNvGraphicFramePr>
            <a:graphicFrameLocks noChangeAspect="1"/>
          </p:cNvGraphicFramePr>
          <p:nvPr>
            <p:extLst>
              <p:ext uri="{D42A27DB-BD31-4B8C-83A1-F6EECF244321}">
                <p14:modId xmlns:p14="http://schemas.microsoft.com/office/powerpoint/2010/main" val="1455087214"/>
              </p:ext>
            </p:extLst>
          </p:nvPr>
        </p:nvGraphicFramePr>
        <p:xfrm>
          <a:off x="914400" y="5133975"/>
          <a:ext cx="6737350" cy="1508125"/>
        </p:xfrm>
        <a:graphic>
          <a:graphicData uri="http://schemas.openxmlformats.org/presentationml/2006/ole">
            <mc:AlternateContent xmlns:mc="http://schemas.openxmlformats.org/markup-compatibility/2006">
              <mc:Choice xmlns:v="urn:schemas-microsoft-com:vml" Requires="v">
                <p:oleObj name="Document" r:id="rId2" imgW="5488794" imgH="1230835" progId="Word.Document.8">
                  <p:embed/>
                </p:oleObj>
              </mc:Choice>
              <mc:Fallback>
                <p:oleObj name="Document" r:id="rId2" imgW="5488794" imgH="1230835" progId="Word.Document.8">
                  <p:embed/>
                  <p:pic>
                    <p:nvPicPr>
                      <p:cNvPr id="0" name=""/>
                      <p:cNvPicPr>
                        <a:picLocks noChangeAspect="1" noChangeArrowheads="1"/>
                      </p:cNvPicPr>
                      <p:nvPr/>
                    </p:nvPicPr>
                    <p:blipFill>
                      <a:blip r:embed="rId3"/>
                      <a:srcRect/>
                      <a:stretch>
                        <a:fillRect/>
                      </a:stretch>
                    </p:blipFill>
                    <p:spPr bwMode="auto">
                      <a:xfrm>
                        <a:off x="914400" y="5133975"/>
                        <a:ext cx="6737350" cy="150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7" name="WordArt 4"/>
          <p:cNvSpPr>
            <a:spLocks noChangeArrowheads="1" noChangeShapeType="1" noTextEdit="1"/>
          </p:cNvSpPr>
          <p:nvPr/>
        </p:nvSpPr>
        <p:spPr bwMode="auto">
          <a:xfrm>
            <a:off x="2268538" y="457200"/>
            <a:ext cx="4103687" cy="16970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3600" kern="10">
                <a:solidFill>
                  <a:schemeClr val="tx2"/>
                </a:solidFill>
                <a:effectLst>
                  <a:outerShdw dist="45791" dir="2021404" algn="ctr" rotWithShape="0">
                    <a:srgbClr val="C0C0C0"/>
                  </a:outerShdw>
                </a:effectLst>
                <a:latin typeface="Times New Roman"/>
                <a:cs typeface="Times New Roman"/>
              </a:rPr>
              <a:t>Duality</a:t>
            </a:r>
          </a:p>
          <a:p>
            <a:pPr algn="ctr"/>
            <a:endParaRPr lang="tr-TR" sz="3600" kern="10">
              <a:solidFill>
                <a:schemeClr val="tx2"/>
              </a:solidFill>
              <a:effectLst>
                <a:outerShdw dist="45791" dir="2021404" algn="ctr" rotWithShape="0">
                  <a:srgbClr val="C0C0C0"/>
                </a:outerShdw>
              </a:effectLst>
              <a:latin typeface="Times New Roman"/>
              <a:cs typeface="Times New Roman"/>
            </a:endParaRPr>
          </a:p>
        </p:txBody>
      </p:sp>
    </p:spTree>
    <p:extLst>
      <p:ext uri="{BB962C8B-B14F-4D97-AF65-F5344CB8AC3E}">
        <p14:creationId xmlns:p14="http://schemas.microsoft.com/office/powerpoint/2010/main" val="4076333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8722">
                                            <p:txEl>
                                              <p:pRg st="1" end="1"/>
                                            </p:txEl>
                                          </p:spTgt>
                                        </p:tgtEl>
                                        <p:attrNameLst>
                                          <p:attrName>style.visibility</p:attrName>
                                        </p:attrNameLst>
                                      </p:cBhvr>
                                      <p:to>
                                        <p:strVal val="visible"/>
                                      </p:to>
                                    </p:set>
                                    <p:anim calcmode="lin" valueType="num">
                                      <p:cBhvr additive="base">
                                        <p:cTn id="7" dur="500" fill="hold"/>
                                        <p:tgtEl>
                                          <p:spTgt spid="15872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872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8722">
                                            <p:txEl>
                                              <p:pRg st="2" end="2"/>
                                            </p:txEl>
                                          </p:spTgt>
                                        </p:tgtEl>
                                        <p:attrNameLst>
                                          <p:attrName>style.visibility</p:attrName>
                                        </p:attrNameLst>
                                      </p:cBhvr>
                                      <p:to>
                                        <p:strVal val="visible"/>
                                      </p:to>
                                    </p:set>
                                    <p:anim calcmode="lin" valueType="num">
                                      <p:cBhvr additive="base">
                                        <p:cTn id="11" dur="500" fill="hold"/>
                                        <p:tgtEl>
                                          <p:spTgt spid="15872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872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8722">
                                            <p:txEl>
                                              <p:pRg st="4" end="4"/>
                                            </p:txEl>
                                          </p:spTgt>
                                        </p:tgtEl>
                                        <p:attrNameLst>
                                          <p:attrName>style.visibility</p:attrName>
                                        </p:attrNameLst>
                                      </p:cBhvr>
                                      <p:to>
                                        <p:strVal val="visible"/>
                                      </p:to>
                                    </p:set>
                                    <p:anim calcmode="lin" valueType="num">
                                      <p:cBhvr additive="base">
                                        <p:cTn id="15" dur="500" fill="hold"/>
                                        <p:tgtEl>
                                          <p:spTgt spid="158722">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872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158723"/>
                                        </p:tgtEl>
                                        <p:attrNameLst>
                                          <p:attrName>style.visibility</p:attrName>
                                        </p:attrNameLst>
                                      </p:cBhvr>
                                      <p:to>
                                        <p:strVal val="visible"/>
                                      </p:to>
                                    </p:set>
                                    <p:anim calcmode="lin" valueType="num">
                                      <p:cBhvr additive="base">
                                        <p:cTn id="21" dur="500" fill="hold"/>
                                        <p:tgtEl>
                                          <p:spTgt spid="158723"/>
                                        </p:tgtEl>
                                        <p:attrNameLst>
                                          <p:attrName>ppt_x</p:attrName>
                                        </p:attrNameLst>
                                      </p:cBhvr>
                                      <p:tavLst>
                                        <p:tav tm="0">
                                          <p:val>
                                            <p:strVal val="#ppt_x"/>
                                          </p:val>
                                        </p:tav>
                                        <p:tav tm="100000">
                                          <p:val>
                                            <p:strVal val="#ppt_x"/>
                                          </p:val>
                                        </p:tav>
                                      </p:tavLst>
                                    </p:anim>
                                    <p:anim calcmode="lin" valueType="num">
                                      <p:cBhvr additive="base">
                                        <p:cTn id="22" dur="500" fill="hold"/>
                                        <p:tgtEl>
                                          <p:spTgt spid="1587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6"/>
          <p:cNvSpPr>
            <a:spLocks noGrp="1"/>
          </p:cNvSpPr>
          <p:nvPr>
            <p:ph type="sldNum" sz="quarter" idx="4294967295"/>
          </p:nvPr>
        </p:nvSpPr>
        <p:spPr>
          <a:xfrm>
            <a:off x="6553200" y="6248400"/>
            <a:ext cx="1905000" cy="457200"/>
          </a:xfrm>
          <a:prstGeom prst="rect">
            <a:avLst/>
          </a:prstGeom>
        </p:spPr>
        <p:txBody>
          <a:bodyPr/>
          <a:lstStyle/>
          <a:p>
            <a:pPr>
              <a:defRPr/>
            </a:pPr>
            <a:fld id="{E3444A4A-A6A4-441B-BD27-16F1C77C54B0}" type="slidenum">
              <a:rPr lang="en-CA"/>
              <a:pPr>
                <a:defRPr/>
              </a:pPr>
              <a:t>108</a:t>
            </a:fld>
            <a:endParaRPr lang="en-CA"/>
          </a:p>
        </p:txBody>
      </p:sp>
      <p:sp>
        <p:nvSpPr>
          <p:cNvPr id="40963" name="Rectangle 2"/>
          <p:cNvSpPr>
            <a:spLocks noGrp="1" noChangeArrowheads="1"/>
          </p:cNvSpPr>
          <p:nvPr>
            <p:ph type="title"/>
          </p:nvPr>
        </p:nvSpPr>
        <p:spPr/>
        <p:txBody>
          <a:bodyPr/>
          <a:lstStyle/>
          <a:p>
            <a:pPr algn="ctr" eaLnBrk="1" hangingPunct="1"/>
            <a:r>
              <a:rPr lang="en-US" altLang="tr-TR"/>
              <a:t>Minimization Steps</a:t>
            </a:r>
            <a:endParaRPr lang="en-CA" altLang="tr-TR"/>
          </a:p>
        </p:txBody>
      </p:sp>
      <p:sp>
        <p:nvSpPr>
          <p:cNvPr id="160771" name="Rectangle 3"/>
          <p:cNvSpPr>
            <a:spLocks noGrp="1" noChangeArrowheads="1"/>
          </p:cNvSpPr>
          <p:nvPr>
            <p:ph type="body" sz="half" idx="1"/>
          </p:nvPr>
        </p:nvSpPr>
        <p:spPr>
          <a:xfrm>
            <a:off x="0" y="1447800"/>
            <a:ext cx="8915400" cy="5410200"/>
          </a:xfrm>
        </p:spPr>
        <p:txBody>
          <a:bodyPr/>
          <a:lstStyle/>
          <a:p>
            <a:pPr marL="609600" indent="-609600" eaLnBrk="1" hangingPunct="1">
              <a:buFontTx/>
              <a:buNone/>
            </a:pPr>
            <a:r>
              <a:rPr lang="en-US" altLang="tr-TR" sz="3200"/>
              <a:t>1) Calculate the point of tangency (as per maximization)</a:t>
            </a:r>
          </a:p>
          <a:p>
            <a:pPr marL="609600" indent="-609600" eaLnBrk="1" hangingPunct="1">
              <a:buFontTx/>
              <a:buNone/>
            </a:pPr>
            <a:endParaRPr lang="en-US" altLang="tr-TR" sz="3200"/>
          </a:p>
          <a:p>
            <a:pPr marL="609600" indent="-609600" eaLnBrk="1" hangingPunct="1">
              <a:buFontTx/>
              <a:buNone/>
            </a:pPr>
            <a:r>
              <a:rPr lang="en-US" altLang="tr-TR" sz="3200"/>
              <a:t>2) Use the point of tangency and the </a:t>
            </a:r>
            <a:r>
              <a:rPr lang="en-US" altLang="tr-TR" sz="3200" b="1"/>
              <a:t>UTILITY</a:t>
            </a:r>
            <a:r>
              <a:rPr lang="en-US" altLang="tr-TR" sz="3200"/>
              <a:t> constraint to solve for the minimizing x and y</a:t>
            </a:r>
          </a:p>
          <a:p>
            <a:pPr marL="609600" indent="-609600" eaLnBrk="1" hangingPunct="1">
              <a:buFontTx/>
              <a:buNone/>
            </a:pPr>
            <a:endParaRPr lang="en-US" altLang="tr-TR" sz="3200"/>
          </a:p>
          <a:p>
            <a:pPr marL="609600" indent="-609600" eaLnBrk="1" hangingPunct="1">
              <a:buFontTx/>
              <a:buNone/>
            </a:pPr>
            <a:r>
              <a:rPr lang="en-US" altLang="tr-TR" sz="3200"/>
              <a:t>3) Calculate expenditure and conclude.</a:t>
            </a:r>
          </a:p>
        </p:txBody>
      </p:sp>
    </p:spTree>
    <p:custDataLst>
      <p:tags r:id="rId1"/>
    </p:custDataLst>
    <p:extLst>
      <p:ext uri="{BB962C8B-B14F-4D97-AF65-F5344CB8AC3E}">
        <p14:creationId xmlns:p14="http://schemas.microsoft.com/office/powerpoint/2010/main" val="3474963140"/>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0771">
                                            <p:txEl>
                                              <p:pRg st="0" end="0"/>
                                            </p:txEl>
                                          </p:spTgt>
                                        </p:tgtEl>
                                        <p:attrNameLst>
                                          <p:attrName>style.visibility</p:attrName>
                                        </p:attrNameLst>
                                      </p:cBhvr>
                                      <p:to>
                                        <p:strVal val="visible"/>
                                      </p:to>
                                    </p:set>
                                    <p:animEffect transition="in" filter="dissolve">
                                      <p:cBhvr>
                                        <p:cTn id="7" dur="500"/>
                                        <p:tgtEl>
                                          <p:spTgt spid="1607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0771">
                                            <p:txEl>
                                              <p:pRg st="2" end="2"/>
                                            </p:txEl>
                                          </p:spTgt>
                                        </p:tgtEl>
                                        <p:attrNameLst>
                                          <p:attrName>style.visibility</p:attrName>
                                        </p:attrNameLst>
                                      </p:cBhvr>
                                      <p:to>
                                        <p:strVal val="visible"/>
                                      </p:to>
                                    </p:set>
                                    <p:animEffect transition="in" filter="dissolve">
                                      <p:cBhvr>
                                        <p:cTn id="12" dur="500"/>
                                        <p:tgtEl>
                                          <p:spTgt spid="16077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0771">
                                            <p:txEl>
                                              <p:pRg st="4" end="4"/>
                                            </p:txEl>
                                          </p:spTgt>
                                        </p:tgtEl>
                                        <p:attrNameLst>
                                          <p:attrName>style.visibility</p:attrName>
                                        </p:attrNameLst>
                                      </p:cBhvr>
                                      <p:to>
                                        <p:strVal val="visible"/>
                                      </p:to>
                                    </p:set>
                                    <p:animEffect transition="in" filter="dissolve">
                                      <p:cBhvr>
                                        <p:cTn id="17" dur="500"/>
                                        <p:tgtEl>
                                          <p:spTgt spid="1607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1" grpId="0" build="p" bldLvl="3"/>
    </p:bld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1621A67-6BAC-4700-9630-68BC1A1535B6}" type="slidenum">
              <a:rPr lang="en-CA"/>
              <a:pPr>
                <a:defRPr/>
              </a:pPr>
              <a:t>109</a:t>
            </a:fld>
            <a:endParaRPr lang="en-CA"/>
          </a:p>
        </p:txBody>
      </p:sp>
      <p:sp>
        <p:nvSpPr>
          <p:cNvPr id="41987" name="Rectangle 2"/>
          <p:cNvSpPr>
            <a:spLocks noGrp="1" noChangeArrowheads="1"/>
          </p:cNvSpPr>
          <p:nvPr>
            <p:ph type="title"/>
          </p:nvPr>
        </p:nvSpPr>
        <p:spPr>
          <a:xfrm>
            <a:off x="228600" y="0"/>
            <a:ext cx="8610600" cy="685800"/>
          </a:xfrm>
        </p:spPr>
        <p:txBody>
          <a:bodyPr>
            <a:normAutofit fontScale="90000"/>
          </a:bodyPr>
          <a:lstStyle/>
          <a:p>
            <a:pPr algn="ctr" eaLnBrk="1" hangingPunct="1"/>
            <a:r>
              <a:rPr lang="en-US" altLang="tr-TR"/>
              <a:t>Minimization Example</a:t>
            </a:r>
            <a:endParaRPr lang="en-CA" altLang="tr-TR"/>
          </a:p>
        </p:txBody>
      </p:sp>
      <p:sp>
        <p:nvSpPr>
          <p:cNvPr id="161795" name="Rectangle 3"/>
          <p:cNvSpPr>
            <a:spLocks noGrp="1" noChangeArrowheads="1"/>
          </p:cNvSpPr>
          <p:nvPr>
            <p:ph type="body" idx="1"/>
          </p:nvPr>
        </p:nvSpPr>
        <p:spPr>
          <a:xfrm>
            <a:off x="0" y="990600"/>
            <a:ext cx="9144000" cy="5867400"/>
          </a:xfrm>
        </p:spPr>
        <p:txBody>
          <a:bodyPr/>
          <a:lstStyle/>
          <a:p>
            <a:pPr marL="0" indent="0" eaLnBrk="1" hangingPunct="1">
              <a:buFontTx/>
              <a:buNone/>
            </a:pPr>
            <a:r>
              <a:rPr lang="en-US" altLang="tr-TR" dirty="0"/>
              <a:t>Vincent “Hawaii” </a:t>
            </a:r>
            <a:r>
              <a:rPr lang="en-US" altLang="tr-TR" dirty="0" err="1"/>
              <a:t>McGiny</a:t>
            </a:r>
            <a:r>
              <a:rPr lang="en-US" altLang="tr-TR" dirty="0"/>
              <a:t> is a cheap mobster who enjoys the ham and </a:t>
            </a:r>
            <a:r>
              <a:rPr lang="en-US" altLang="tr-TR" dirty="0" err="1"/>
              <a:t>pinapples</a:t>
            </a:r>
            <a:r>
              <a:rPr lang="en-US" altLang="tr-TR" dirty="0"/>
              <a:t> on his Hawaiian pizzas.  Every dinner he aims to achieve a utility of 18 by eating a slice of pizza which gives him utility of U=ham*pineapple.  (</a:t>
            </a:r>
            <a:r>
              <a:rPr lang="en-US" altLang="tr-TR" dirty="0" err="1"/>
              <a:t>MU</a:t>
            </a:r>
            <a:r>
              <a:rPr lang="en-US" altLang="tr-TR" baseline="-25000" dirty="0" err="1"/>
              <a:t>h</a:t>
            </a:r>
            <a:r>
              <a:rPr lang="en-US" altLang="tr-TR" dirty="0"/>
              <a:t>=p, </a:t>
            </a:r>
            <a:r>
              <a:rPr lang="en-US" altLang="tr-TR" dirty="0" err="1"/>
              <a:t>MU</a:t>
            </a:r>
            <a:r>
              <a:rPr lang="en-US" altLang="tr-TR" baseline="-25000" dirty="0" err="1"/>
              <a:t>p</a:t>
            </a:r>
            <a:r>
              <a:rPr lang="en-US" altLang="tr-TR" dirty="0"/>
              <a:t>=h)</a:t>
            </a:r>
          </a:p>
          <a:p>
            <a:pPr marL="0" indent="0" eaLnBrk="1" hangingPunct="1">
              <a:buFontTx/>
              <a:buNone/>
            </a:pPr>
            <a:endParaRPr lang="en-US" altLang="tr-TR" dirty="0"/>
          </a:p>
          <a:p>
            <a:pPr marL="0" indent="0" eaLnBrk="1" hangingPunct="1">
              <a:buFontTx/>
              <a:buNone/>
            </a:pPr>
            <a:r>
              <a:rPr lang="en-US" altLang="tr-TR" dirty="0"/>
              <a:t>If a slice of ham costs 10 cents and a piece of pineapple costs 20 cents, minimize Hawaii's expenditure</a:t>
            </a:r>
          </a:p>
        </p:txBody>
      </p:sp>
    </p:spTree>
    <p:custDataLst>
      <p:tags r:id="rId1"/>
    </p:custDataLst>
    <p:extLst>
      <p:ext uri="{BB962C8B-B14F-4D97-AF65-F5344CB8AC3E}">
        <p14:creationId xmlns:p14="http://schemas.microsoft.com/office/powerpoint/2010/main" val="3696646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1795">
                                            <p:txEl>
                                              <p:pRg st="0" end="0"/>
                                            </p:txEl>
                                          </p:spTgt>
                                        </p:tgtEl>
                                        <p:attrNameLst>
                                          <p:attrName>style.visibility</p:attrName>
                                        </p:attrNameLst>
                                      </p:cBhvr>
                                      <p:to>
                                        <p:strVal val="visible"/>
                                      </p:to>
                                    </p:set>
                                    <p:animEffect transition="in" filter="dissolve">
                                      <p:cBhvr>
                                        <p:cTn id="7" dur="500"/>
                                        <p:tgtEl>
                                          <p:spTgt spid="1617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1795">
                                            <p:txEl>
                                              <p:pRg st="2" end="2"/>
                                            </p:txEl>
                                          </p:spTgt>
                                        </p:tgtEl>
                                        <p:attrNameLst>
                                          <p:attrName>style.visibility</p:attrName>
                                        </p:attrNameLst>
                                      </p:cBhvr>
                                      <p:to>
                                        <p:strVal val="visible"/>
                                      </p:to>
                                    </p:set>
                                    <p:animEffect transition="in" filter="dissolve">
                                      <p:cBhvr>
                                        <p:cTn id="12" dur="500"/>
                                        <p:tgtEl>
                                          <p:spTgt spid="1617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5" grpId="0" build="p" bldLvl="3"/>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3"/>
          <p:cNvSpPr>
            <a:spLocks noGrp="1"/>
          </p:cNvSpPr>
          <p:nvPr>
            <p:ph type="sldNum" sz="quarter" idx="12"/>
          </p:nvPr>
        </p:nvSpPr>
        <p:spPr/>
        <p:txBody>
          <a:bodyPr/>
          <a:lstStyle/>
          <a:p>
            <a:fld id="{5411556D-9BDF-4C93-9CFC-D8B1789DA40A}" type="slidenum">
              <a:rPr lang="en-US" altLang="tr-TR"/>
              <a:pPr/>
              <a:t>11</a:t>
            </a:fld>
            <a:endParaRPr lang="en-US" altLang="tr-TR"/>
          </a:p>
        </p:txBody>
      </p:sp>
      <p:graphicFrame>
        <p:nvGraphicFramePr>
          <p:cNvPr id="6146" name="Object 2"/>
          <p:cNvGraphicFramePr>
            <a:graphicFrameLocks noChangeAspect="1"/>
          </p:cNvGraphicFramePr>
          <p:nvPr/>
        </p:nvGraphicFramePr>
        <p:xfrm>
          <a:off x="1377950" y="1601788"/>
          <a:ext cx="5837238" cy="647700"/>
        </p:xfrm>
        <a:graphic>
          <a:graphicData uri="http://schemas.openxmlformats.org/presentationml/2006/ole">
            <mc:AlternateContent xmlns:mc="http://schemas.openxmlformats.org/markup-compatibility/2006">
              <mc:Choice xmlns:v="urn:schemas-microsoft-com:vml" Requires="v">
                <p:oleObj name="Document" r:id="rId3" imgW="5486400" imgH="612720" progId="Word.Document.8">
                  <p:embed/>
                </p:oleObj>
              </mc:Choice>
              <mc:Fallback>
                <p:oleObj name="Document" r:id="rId3" imgW="5486400" imgH="61272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7950" y="1601788"/>
                        <a:ext cx="5837238"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8" name="Object 4"/>
          <p:cNvGraphicFramePr>
            <a:graphicFrameLocks noChangeAspect="1"/>
          </p:cNvGraphicFramePr>
          <p:nvPr/>
        </p:nvGraphicFramePr>
        <p:xfrm>
          <a:off x="1377950" y="3506788"/>
          <a:ext cx="5349875" cy="587375"/>
        </p:xfrm>
        <a:graphic>
          <a:graphicData uri="http://schemas.openxmlformats.org/presentationml/2006/ole">
            <mc:AlternateContent xmlns:mc="http://schemas.openxmlformats.org/markup-compatibility/2006">
              <mc:Choice xmlns:v="urn:schemas-microsoft-com:vml" Requires="v">
                <p:oleObj name="Document" r:id="rId5" imgW="5486400" imgH="612720" progId="Word.Document.8">
                  <p:embed/>
                </p:oleObj>
              </mc:Choice>
              <mc:Fallback>
                <p:oleObj name="Document" r:id="rId5" imgW="5486400" imgH="61272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7950" y="3506788"/>
                        <a:ext cx="5349875"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8" name="Rectangle 14"/>
          <p:cNvSpPr>
            <a:spLocks noChangeArrowheads="1"/>
          </p:cNvSpPr>
          <p:nvPr/>
        </p:nvSpPr>
        <p:spPr bwMode="auto">
          <a:xfrm>
            <a:off x="381000" y="1905000"/>
            <a:ext cx="8458200" cy="422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buClr>
                <a:schemeClr val="accent1"/>
              </a:buClr>
              <a:buFont typeface="Wingdings" pitchFamily="2" charset="2"/>
              <a:buNone/>
            </a:pPr>
            <a:r>
              <a:rPr lang="en-GB" altLang="tr-TR" sz="2800" u="sng" dirty="0">
                <a:latin typeface="Book Antiqua" pitchFamily="18" charset="0"/>
                <a:cs typeface="Arial" charset="0"/>
              </a:rPr>
              <a:t>Definition</a:t>
            </a:r>
            <a:r>
              <a:rPr lang="en-GB" altLang="tr-TR" sz="2800" dirty="0">
                <a:latin typeface="Book Antiqua" pitchFamily="18" charset="0"/>
                <a:cs typeface="Arial" charset="0"/>
              </a:rPr>
              <a:t>: The </a:t>
            </a:r>
            <a:r>
              <a:rPr lang="en-GB" altLang="tr-TR" sz="2800" b="1" dirty="0">
                <a:latin typeface="Book Antiqua" pitchFamily="18" charset="0"/>
                <a:cs typeface="Arial" charset="0"/>
              </a:rPr>
              <a:t>Budget Constraint</a:t>
            </a:r>
            <a:r>
              <a:rPr lang="en-GB" altLang="tr-TR" sz="2800" dirty="0">
                <a:latin typeface="Book Antiqua" pitchFamily="18" charset="0"/>
                <a:cs typeface="Arial" charset="0"/>
              </a:rPr>
              <a:t> defines the set of baskets that the consumer may purchase given the income available. </a:t>
            </a:r>
          </a:p>
          <a:p>
            <a:pPr>
              <a:spcBef>
                <a:spcPct val="50000"/>
              </a:spcBef>
            </a:pPr>
            <a:r>
              <a:rPr lang="en-US" altLang="tr-TR" sz="2800" dirty="0">
                <a:latin typeface="Book Antiqua" pitchFamily="18" charset="0"/>
              </a:rPr>
              <a:t>			 P</a:t>
            </a:r>
            <a:r>
              <a:rPr lang="en-US" altLang="tr-TR" sz="2800" baseline="-25000" dirty="0">
                <a:latin typeface="Book Antiqua" pitchFamily="18" charset="0"/>
              </a:rPr>
              <a:t>X</a:t>
            </a:r>
            <a:r>
              <a:rPr lang="en-US" altLang="tr-TR" sz="2800" dirty="0">
                <a:latin typeface="Book Antiqua" pitchFamily="18" charset="0"/>
              </a:rPr>
              <a:t> . X + P</a:t>
            </a:r>
            <a:r>
              <a:rPr lang="en-US" altLang="tr-TR" sz="2800" baseline="-25000" dirty="0">
                <a:latin typeface="Book Antiqua" pitchFamily="18" charset="0"/>
              </a:rPr>
              <a:t>Y</a:t>
            </a:r>
            <a:r>
              <a:rPr lang="en-US" altLang="tr-TR" sz="2800" dirty="0">
                <a:latin typeface="Book Antiqua" pitchFamily="18" charset="0"/>
              </a:rPr>
              <a:t> . Y  </a:t>
            </a:r>
            <a:r>
              <a:rPr lang="en-US" altLang="tr-TR" sz="2800" dirty="0">
                <a:latin typeface="Book Antiqua" pitchFamily="18" charset="0"/>
                <a:sym typeface="Symbol" pitchFamily="18" charset="2"/>
              </a:rPr>
              <a:t>  I</a:t>
            </a:r>
            <a:endParaRPr lang="en-US" altLang="tr-TR" sz="2800" dirty="0">
              <a:latin typeface="Book Antiqua" pitchFamily="18" charset="0"/>
            </a:endParaRPr>
          </a:p>
          <a:p>
            <a:pPr eaLnBrk="1" hangingPunct="1">
              <a:spcBef>
                <a:spcPct val="20000"/>
              </a:spcBef>
              <a:buClr>
                <a:schemeClr val="accent1"/>
              </a:buClr>
              <a:buFont typeface="Wingdings" pitchFamily="2" charset="2"/>
              <a:buNone/>
            </a:pPr>
            <a:endParaRPr lang="en-GB" altLang="tr-TR" sz="3200" dirty="0">
              <a:latin typeface="Book Antiqua" pitchFamily="18" charset="0"/>
              <a:cs typeface="Arial" charset="0"/>
            </a:endParaRPr>
          </a:p>
        </p:txBody>
      </p:sp>
    </p:spTree>
    <p:extLst>
      <p:ext uri="{BB962C8B-B14F-4D97-AF65-F5344CB8AC3E}">
        <p14:creationId xmlns:p14="http://schemas.microsoft.com/office/powerpoint/2010/main" val="21112655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58">
                                            <p:txEl>
                                              <p:pRg st="0" end="0"/>
                                            </p:txEl>
                                          </p:spTgt>
                                        </p:tgtEl>
                                        <p:attrNameLst>
                                          <p:attrName>style.visibility</p:attrName>
                                        </p:attrNameLst>
                                      </p:cBhvr>
                                      <p:to>
                                        <p:strVal val="visible"/>
                                      </p:to>
                                    </p:set>
                                    <p:animEffect transition="in" filter="wipe(left)">
                                      <p:cBhvr>
                                        <p:cTn id="7" dur="500"/>
                                        <p:tgtEl>
                                          <p:spTgt spid="615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58">
                                            <p:txEl>
                                              <p:pRg st="1" end="1"/>
                                            </p:txEl>
                                          </p:spTgt>
                                        </p:tgtEl>
                                        <p:attrNameLst>
                                          <p:attrName>style.visibility</p:attrName>
                                        </p:attrNameLst>
                                      </p:cBhvr>
                                      <p:to>
                                        <p:strVal val="visible"/>
                                      </p:to>
                                    </p:set>
                                    <p:animEffect transition="in" filter="wipe(left)">
                                      <p:cBhvr>
                                        <p:cTn id="12" dur="500"/>
                                        <p:tgtEl>
                                          <p:spTgt spid="61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uild="p" autoUpdateAnimBg="0"/>
    </p:bldLst>
  </p:timing>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6"/>
          <p:cNvSpPr>
            <a:spLocks noGrp="1"/>
          </p:cNvSpPr>
          <p:nvPr>
            <p:ph type="sldNum" sz="quarter" idx="4294967295"/>
          </p:nvPr>
        </p:nvSpPr>
        <p:spPr>
          <a:xfrm>
            <a:off x="6553200" y="6248400"/>
            <a:ext cx="1905000" cy="457200"/>
          </a:xfrm>
          <a:prstGeom prst="rect">
            <a:avLst/>
          </a:prstGeom>
        </p:spPr>
        <p:txBody>
          <a:bodyPr/>
          <a:lstStyle/>
          <a:p>
            <a:pPr>
              <a:defRPr/>
            </a:pPr>
            <a:fld id="{E2677D51-2B6A-4278-9EF4-BE3C53439B0A}" type="slidenum">
              <a:rPr lang="en-CA"/>
              <a:pPr>
                <a:defRPr/>
              </a:pPr>
              <a:t>110</a:t>
            </a:fld>
            <a:endParaRPr lang="en-CA"/>
          </a:p>
        </p:txBody>
      </p:sp>
      <p:sp>
        <p:nvSpPr>
          <p:cNvPr id="43011" name="Rectangle 2"/>
          <p:cNvSpPr>
            <a:spLocks noGrp="1" noChangeArrowheads="1"/>
          </p:cNvSpPr>
          <p:nvPr>
            <p:ph type="title"/>
          </p:nvPr>
        </p:nvSpPr>
        <p:spPr>
          <a:xfrm>
            <a:off x="457200" y="228600"/>
            <a:ext cx="8229600" cy="1143000"/>
          </a:xfrm>
        </p:spPr>
        <p:txBody>
          <a:bodyPr/>
          <a:lstStyle/>
          <a:p>
            <a:pPr algn="ctr" eaLnBrk="1" hangingPunct="1"/>
            <a:r>
              <a:rPr lang="en-US" altLang="tr-TR"/>
              <a:t>Minimization Steps</a:t>
            </a:r>
            <a:endParaRPr lang="en-CA" altLang="tr-TR"/>
          </a:p>
        </p:txBody>
      </p:sp>
      <p:sp>
        <p:nvSpPr>
          <p:cNvPr id="162819" name="Rectangle 3"/>
          <p:cNvSpPr>
            <a:spLocks noGrp="1" noChangeArrowheads="1"/>
          </p:cNvSpPr>
          <p:nvPr>
            <p:ph type="body" sz="half" idx="1"/>
          </p:nvPr>
        </p:nvSpPr>
        <p:spPr>
          <a:xfrm>
            <a:off x="0" y="1447800"/>
            <a:ext cx="8915400" cy="5410200"/>
          </a:xfrm>
        </p:spPr>
        <p:txBody>
          <a:bodyPr/>
          <a:lstStyle/>
          <a:p>
            <a:pPr marL="609600" indent="-609600" eaLnBrk="1" hangingPunct="1">
              <a:buFontTx/>
              <a:buNone/>
            </a:pPr>
            <a:r>
              <a:rPr lang="en-US" altLang="tr-TR" sz="4000"/>
              <a:t>1) MU</a:t>
            </a:r>
            <a:r>
              <a:rPr lang="en-US" altLang="tr-TR" sz="4000" baseline="-25000"/>
              <a:t>h</a:t>
            </a:r>
            <a:r>
              <a:rPr lang="en-US" altLang="tr-TR" sz="4000"/>
              <a:t>/MU</a:t>
            </a:r>
            <a:r>
              <a:rPr lang="en-US" altLang="tr-TR" sz="4000" baseline="-25000"/>
              <a:t>p</a:t>
            </a:r>
            <a:r>
              <a:rPr lang="en-US" altLang="tr-TR" sz="4000"/>
              <a:t>=P</a:t>
            </a:r>
            <a:r>
              <a:rPr lang="en-US" altLang="tr-TR" sz="4000" baseline="-25000"/>
              <a:t>h</a:t>
            </a:r>
            <a:r>
              <a:rPr lang="en-US" altLang="tr-TR" sz="4000"/>
              <a:t>/P</a:t>
            </a:r>
            <a:r>
              <a:rPr lang="en-US" altLang="tr-TR" sz="4000" baseline="-25000"/>
              <a:t>p</a:t>
            </a:r>
          </a:p>
          <a:p>
            <a:pPr marL="609600" indent="-609600" eaLnBrk="1" hangingPunct="1">
              <a:buFontTx/>
              <a:buNone/>
            </a:pPr>
            <a:r>
              <a:rPr lang="en-US" altLang="tr-TR" sz="4000" baseline="-25000"/>
              <a:t>	</a:t>
            </a:r>
            <a:r>
              <a:rPr lang="en-US" altLang="tr-TR" sz="4000"/>
              <a:t>p/h=10/20</a:t>
            </a:r>
          </a:p>
          <a:p>
            <a:pPr marL="609600" indent="-609600" eaLnBrk="1" hangingPunct="1">
              <a:buFontTx/>
              <a:buNone/>
            </a:pPr>
            <a:r>
              <a:rPr lang="en-US" altLang="tr-TR" sz="4000"/>
              <a:t>	20p=10h</a:t>
            </a:r>
          </a:p>
          <a:p>
            <a:pPr marL="609600" indent="-609600" eaLnBrk="1" hangingPunct="1">
              <a:buFontTx/>
              <a:buNone/>
            </a:pPr>
            <a:r>
              <a:rPr lang="en-US" altLang="tr-TR" sz="4000"/>
              <a:t>	2p=h</a:t>
            </a:r>
          </a:p>
          <a:p>
            <a:pPr marL="609600" indent="-609600" eaLnBrk="1" hangingPunct="1">
              <a:buFontTx/>
              <a:buNone/>
            </a:pPr>
            <a:endParaRPr lang="en-US" altLang="tr-TR" sz="4000"/>
          </a:p>
        </p:txBody>
      </p:sp>
    </p:spTree>
    <p:custDataLst>
      <p:tags r:id="rId1"/>
    </p:custDataLst>
    <p:extLst>
      <p:ext uri="{BB962C8B-B14F-4D97-AF65-F5344CB8AC3E}">
        <p14:creationId xmlns:p14="http://schemas.microsoft.com/office/powerpoint/2010/main" val="424035805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2819">
                                            <p:txEl>
                                              <p:pRg st="0" end="0"/>
                                            </p:txEl>
                                          </p:spTgt>
                                        </p:tgtEl>
                                        <p:attrNameLst>
                                          <p:attrName>style.visibility</p:attrName>
                                        </p:attrNameLst>
                                      </p:cBhvr>
                                      <p:to>
                                        <p:strVal val="visible"/>
                                      </p:to>
                                    </p:set>
                                    <p:animEffect transition="in" filter="dissolve">
                                      <p:cBhvr>
                                        <p:cTn id="7" dur="500"/>
                                        <p:tgtEl>
                                          <p:spTgt spid="1628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2819">
                                            <p:txEl>
                                              <p:pRg st="1" end="1"/>
                                            </p:txEl>
                                          </p:spTgt>
                                        </p:tgtEl>
                                        <p:attrNameLst>
                                          <p:attrName>style.visibility</p:attrName>
                                        </p:attrNameLst>
                                      </p:cBhvr>
                                      <p:to>
                                        <p:strVal val="visible"/>
                                      </p:to>
                                    </p:set>
                                    <p:animEffect transition="in" filter="dissolve">
                                      <p:cBhvr>
                                        <p:cTn id="12" dur="500"/>
                                        <p:tgtEl>
                                          <p:spTgt spid="1628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2819">
                                            <p:txEl>
                                              <p:pRg st="2" end="2"/>
                                            </p:txEl>
                                          </p:spTgt>
                                        </p:tgtEl>
                                        <p:attrNameLst>
                                          <p:attrName>style.visibility</p:attrName>
                                        </p:attrNameLst>
                                      </p:cBhvr>
                                      <p:to>
                                        <p:strVal val="visible"/>
                                      </p:to>
                                    </p:set>
                                    <p:animEffect transition="in" filter="dissolve">
                                      <p:cBhvr>
                                        <p:cTn id="17" dur="500"/>
                                        <p:tgtEl>
                                          <p:spTgt spid="1628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2819">
                                            <p:txEl>
                                              <p:pRg st="3" end="3"/>
                                            </p:txEl>
                                          </p:spTgt>
                                        </p:tgtEl>
                                        <p:attrNameLst>
                                          <p:attrName>style.visibility</p:attrName>
                                        </p:attrNameLst>
                                      </p:cBhvr>
                                      <p:to>
                                        <p:strVal val="visible"/>
                                      </p:to>
                                    </p:set>
                                    <p:animEffect transition="in" filter="dissolve">
                                      <p:cBhvr>
                                        <p:cTn id="22" dur="500"/>
                                        <p:tgtEl>
                                          <p:spTgt spid="1628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9" grpId="0" build="p" bldLvl="3"/>
    </p:bld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6"/>
          <p:cNvSpPr>
            <a:spLocks noGrp="1"/>
          </p:cNvSpPr>
          <p:nvPr>
            <p:ph type="sldNum" sz="quarter" idx="4294967295"/>
          </p:nvPr>
        </p:nvSpPr>
        <p:spPr>
          <a:xfrm>
            <a:off x="6553200" y="6248400"/>
            <a:ext cx="1905000" cy="457200"/>
          </a:xfrm>
          <a:prstGeom prst="rect">
            <a:avLst/>
          </a:prstGeom>
        </p:spPr>
        <p:txBody>
          <a:bodyPr/>
          <a:lstStyle/>
          <a:p>
            <a:pPr>
              <a:defRPr/>
            </a:pPr>
            <a:fld id="{C0849587-5635-4F99-8733-A10A04452697}" type="slidenum">
              <a:rPr lang="en-CA"/>
              <a:pPr>
                <a:defRPr/>
              </a:pPr>
              <a:t>111</a:t>
            </a:fld>
            <a:endParaRPr lang="en-CA"/>
          </a:p>
        </p:txBody>
      </p:sp>
      <p:sp>
        <p:nvSpPr>
          <p:cNvPr id="44035" name="Rectangle 2"/>
          <p:cNvSpPr>
            <a:spLocks noGrp="1" noChangeArrowheads="1"/>
          </p:cNvSpPr>
          <p:nvPr>
            <p:ph type="title"/>
          </p:nvPr>
        </p:nvSpPr>
        <p:spPr>
          <a:xfrm>
            <a:off x="457200" y="228600"/>
            <a:ext cx="8153400" cy="1143000"/>
          </a:xfrm>
        </p:spPr>
        <p:txBody>
          <a:bodyPr/>
          <a:lstStyle/>
          <a:p>
            <a:pPr algn="ctr" eaLnBrk="1" hangingPunct="1"/>
            <a:r>
              <a:rPr lang="en-US" altLang="tr-TR"/>
              <a:t>Minimization Steps</a:t>
            </a:r>
            <a:endParaRPr lang="en-CA" altLang="tr-TR"/>
          </a:p>
        </p:txBody>
      </p:sp>
      <p:sp>
        <p:nvSpPr>
          <p:cNvPr id="163843" name="Rectangle 3"/>
          <p:cNvSpPr>
            <a:spLocks noGrp="1" noChangeArrowheads="1"/>
          </p:cNvSpPr>
          <p:nvPr>
            <p:ph type="body" sz="half" idx="1"/>
          </p:nvPr>
        </p:nvSpPr>
        <p:spPr>
          <a:xfrm>
            <a:off x="0" y="1447800"/>
            <a:ext cx="8915400" cy="5410200"/>
          </a:xfrm>
        </p:spPr>
        <p:txBody>
          <a:bodyPr/>
          <a:lstStyle/>
          <a:p>
            <a:pPr marL="609600" indent="-609600" eaLnBrk="1" hangingPunct="1">
              <a:lnSpc>
                <a:spcPct val="80000"/>
              </a:lnSpc>
              <a:buFontTx/>
              <a:buNone/>
            </a:pPr>
            <a:r>
              <a:rPr lang="en-US" altLang="tr-TR"/>
              <a:t>2) U=hp</a:t>
            </a:r>
          </a:p>
          <a:p>
            <a:pPr marL="609600" indent="-609600" eaLnBrk="1" hangingPunct="1">
              <a:lnSpc>
                <a:spcPct val="80000"/>
              </a:lnSpc>
              <a:buFontTx/>
              <a:buNone/>
            </a:pPr>
            <a:r>
              <a:rPr lang="en-US" altLang="tr-TR"/>
              <a:t>	18=2p(p)</a:t>
            </a:r>
          </a:p>
          <a:p>
            <a:pPr marL="609600" indent="-609600" eaLnBrk="1" hangingPunct="1">
              <a:lnSpc>
                <a:spcPct val="80000"/>
              </a:lnSpc>
              <a:buFontTx/>
              <a:buNone/>
            </a:pPr>
            <a:r>
              <a:rPr lang="en-CA" altLang="tr-TR"/>
              <a:t>	9=p</a:t>
            </a:r>
            <a:r>
              <a:rPr lang="en-CA" altLang="tr-TR" baseline="30000"/>
              <a:t>2</a:t>
            </a:r>
            <a:endParaRPr lang="en-CA" altLang="tr-TR"/>
          </a:p>
          <a:p>
            <a:pPr marL="609600" indent="-609600" eaLnBrk="1" hangingPunct="1">
              <a:lnSpc>
                <a:spcPct val="80000"/>
              </a:lnSpc>
              <a:buFontTx/>
              <a:buNone/>
            </a:pPr>
            <a:r>
              <a:rPr lang="en-CA" altLang="tr-TR"/>
              <a:t>	3=p</a:t>
            </a:r>
            <a:endParaRPr lang="en-US" altLang="tr-TR"/>
          </a:p>
          <a:p>
            <a:pPr marL="609600" indent="-609600" eaLnBrk="1" hangingPunct="1">
              <a:lnSpc>
                <a:spcPct val="80000"/>
              </a:lnSpc>
              <a:buFontTx/>
              <a:buNone/>
            </a:pPr>
            <a:endParaRPr lang="en-CA" altLang="tr-TR"/>
          </a:p>
          <a:p>
            <a:pPr marL="609600" indent="-609600" eaLnBrk="1" hangingPunct="1">
              <a:lnSpc>
                <a:spcPct val="80000"/>
              </a:lnSpc>
              <a:buFontTx/>
              <a:buNone/>
            </a:pPr>
            <a:r>
              <a:rPr lang="en-CA" altLang="tr-TR"/>
              <a:t>	</a:t>
            </a:r>
            <a:r>
              <a:rPr lang="en-US" altLang="tr-TR"/>
              <a:t>U=hp</a:t>
            </a:r>
          </a:p>
          <a:p>
            <a:pPr marL="609600" indent="-609600" eaLnBrk="1" hangingPunct="1">
              <a:lnSpc>
                <a:spcPct val="80000"/>
              </a:lnSpc>
              <a:buFontTx/>
              <a:buNone/>
            </a:pPr>
            <a:r>
              <a:rPr lang="en-CA" altLang="tr-TR"/>
              <a:t>	18=h3</a:t>
            </a:r>
          </a:p>
          <a:p>
            <a:pPr marL="609600" indent="-609600" eaLnBrk="1" hangingPunct="1">
              <a:lnSpc>
                <a:spcPct val="80000"/>
              </a:lnSpc>
              <a:buFontTx/>
              <a:buNone/>
            </a:pPr>
            <a:r>
              <a:rPr lang="en-CA" altLang="tr-TR"/>
              <a:t>	6=h</a:t>
            </a:r>
            <a:endParaRPr lang="en-US" altLang="tr-TR"/>
          </a:p>
          <a:p>
            <a:pPr marL="609600" indent="-609600" eaLnBrk="1" hangingPunct="1">
              <a:lnSpc>
                <a:spcPct val="80000"/>
              </a:lnSpc>
              <a:buFontTx/>
              <a:buNone/>
            </a:pPr>
            <a:r>
              <a:rPr lang="en-US" altLang="tr-TR"/>
              <a:t>	</a:t>
            </a:r>
          </a:p>
          <a:p>
            <a:pPr marL="609600" indent="-609600" eaLnBrk="1" hangingPunct="1">
              <a:lnSpc>
                <a:spcPct val="80000"/>
              </a:lnSpc>
              <a:buFontTx/>
              <a:buNone/>
            </a:pPr>
            <a:endParaRPr lang="en-US" altLang="tr-TR"/>
          </a:p>
        </p:txBody>
      </p:sp>
    </p:spTree>
    <p:custDataLst>
      <p:tags r:id="rId1"/>
    </p:custDataLst>
    <p:extLst>
      <p:ext uri="{BB962C8B-B14F-4D97-AF65-F5344CB8AC3E}">
        <p14:creationId xmlns:p14="http://schemas.microsoft.com/office/powerpoint/2010/main" val="63133221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3843">
                                            <p:txEl>
                                              <p:pRg st="0" end="0"/>
                                            </p:txEl>
                                          </p:spTgt>
                                        </p:tgtEl>
                                        <p:attrNameLst>
                                          <p:attrName>style.visibility</p:attrName>
                                        </p:attrNameLst>
                                      </p:cBhvr>
                                      <p:to>
                                        <p:strVal val="visible"/>
                                      </p:to>
                                    </p:set>
                                    <p:animEffect transition="in" filter="dissolve">
                                      <p:cBhvr>
                                        <p:cTn id="7" dur="500"/>
                                        <p:tgtEl>
                                          <p:spTgt spid="1638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3843">
                                            <p:txEl>
                                              <p:pRg st="1" end="1"/>
                                            </p:txEl>
                                          </p:spTgt>
                                        </p:tgtEl>
                                        <p:attrNameLst>
                                          <p:attrName>style.visibility</p:attrName>
                                        </p:attrNameLst>
                                      </p:cBhvr>
                                      <p:to>
                                        <p:strVal val="visible"/>
                                      </p:to>
                                    </p:set>
                                    <p:animEffect transition="in" filter="dissolve">
                                      <p:cBhvr>
                                        <p:cTn id="12" dur="500"/>
                                        <p:tgtEl>
                                          <p:spTgt spid="1638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3843">
                                            <p:txEl>
                                              <p:pRg st="2" end="2"/>
                                            </p:txEl>
                                          </p:spTgt>
                                        </p:tgtEl>
                                        <p:attrNameLst>
                                          <p:attrName>style.visibility</p:attrName>
                                        </p:attrNameLst>
                                      </p:cBhvr>
                                      <p:to>
                                        <p:strVal val="visible"/>
                                      </p:to>
                                    </p:set>
                                    <p:animEffect transition="in" filter="dissolve">
                                      <p:cBhvr>
                                        <p:cTn id="17" dur="500"/>
                                        <p:tgtEl>
                                          <p:spTgt spid="1638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3843">
                                            <p:txEl>
                                              <p:pRg st="3" end="3"/>
                                            </p:txEl>
                                          </p:spTgt>
                                        </p:tgtEl>
                                        <p:attrNameLst>
                                          <p:attrName>style.visibility</p:attrName>
                                        </p:attrNameLst>
                                      </p:cBhvr>
                                      <p:to>
                                        <p:strVal val="visible"/>
                                      </p:to>
                                    </p:set>
                                    <p:animEffect transition="in" filter="dissolve">
                                      <p:cBhvr>
                                        <p:cTn id="22" dur="500"/>
                                        <p:tgtEl>
                                          <p:spTgt spid="16384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63843">
                                            <p:txEl>
                                              <p:pRg st="5" end="5"/>
                                            </p:txEl>
                                          </p:spTgt>
                                        </p:tgtEl>
                                        <p:attrNameLst>
                                          <p:attrName>style.visibility</p:attrName>
                                        </p:attrNameLst>
                                      </p:cBhvr>
                                      <p:to>
                                        <p:strVal val="visible"/>
                                      </p:to>
                                    </p:set>
                                    <p:animEffect transition="in" filter="dissolve">
                                      <p:cBhvr>
                                        <p:cTn id="27" dur="500"/>
                                        <p:tgtEl>
                                          <p:spTgt spid="16384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63843">
                                            <p:txEl>
                                              <p:pRg st="6" end="6"/>
                                            </p:txEl>
                                          </p:spTgt>
                                        </p:tgtEl>
                                        <p:attrNameLst>
                                          <p:attrName>style.visibility</p:attrName>
                                        </p:attrNameLst>
                                      </p:cBhvr>
                                      <p:to>
                                        <p:strVal val="visible"/>
                                      </p:to>
                                    </p:set>
                                    <p:animEffect transition="in" filter="dissolve">
                                      <p:cBhvr>
                                        <p:cTn id="32" dur="500"/>
                                        <p:tgtEl>
                                          <p:spTgt spid="163843">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63843">
                                            <p:txEl>
                                              <p:pRg st="7" end="7"/>
                                            </p:txEl>
                                          </p:spTgt>
                                        </p:tgtEl>
                                        <p:attrNameLst>
                                          <p:attrName>style.visibility</p:attrName>
                                        </p:attrNameLst>
                                      </p:cBhvr>
                                      <p:to>
                                        <p:strVal val="visible"/>
                                      </p:to>
                                    </p:set>
                                    <p:animEffect transition="in" filter="dissolve">
                                      <p:cBhvr>
                                        <p:cTn id="37" dur="500"/>
                                        <p:tgtEl>
                                          <p:spTgt spid="163843">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63843">
                                            <p:txEl>
                                              <p:pRg st="8" end="8"/>
                                            </p:txEl>
                                          </p:spTgt>
                                        </p:tgtEl>
                                        <p:attrNameLst>
                                          <p:attrName>style.visibility</p:attrName>
                                        </p:attrNameLst>
                                      </p:cBhvr>
                                      <p:to>
                                        <p:strVal val="visible"/>
                                      </p:to>
                                    </p:set>
                                    <p:animEffect transition="in" filter="dissolve">
                                      <p:cBhvr>
                                        <p:cTn id="42" dur="500"/>
                                        <p:tgtEl>
                                          <p:spTgt spid="1638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3" grpId="0" build="p" bldLvl="3"/>
    </p:bldLst>
  </p:timing>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6"/>
          <p:cNvSpPr>
            <a:spLocks noGrp="1"/>
          </p:cNvSpPr>
          <p:nvPr>
            <p:ph type="sldNum" sz="quarter" idx="4294967295"/>
          </p:nvPr>
        </p:nvSpPr>
        <p:spPr>
          <a:xfrm>
            <a:off x="6553200" y="6248400"/>
            <a:ext cx="1905000" cy="457200"/>
          </a:xfrm>
          <a:prstGeom prst="rect">
            <a:avLst/>
          </a:prstGeom>
        </p:spPr>
        <p:txBody>
          <a:bodyPr/>
          <a:lstStyle/>
          <a:p>
            <a:pPr>
              <a:defRPr/>
            </a:pPr>
            <a:fld id="{29109888-1585-423D-8F37-28289AB76A2F}" type="slidenum">
              <a:rPr lang="en-CA"/>
              <a:pPr>
                <a:defRPr/>
              </a:pPr>
              <a:t>112</a:t>
            </a:fld>
            <a:endParaRPr lang="en-CA"/>
          </a:p>
        </p:txBody>
      </p:sp>
      <p:sp>
        <p:nvSpPr>
          <p:cNvPr id="45059" name="Rectangle 2"/>
          <p:cNvSpPr>
            <a:spLocks noGrp="1" noChangeArrowheads="1"/>
          </p:cNvSpPr>
          <p:nvPr>
            <p:ph type="title"/>
          </p:nvPr>
        </p:nvSpPr>
        <p:spPr>
          <a:xfrm>
            <a:off x="457200" y="228600"/>
            <a:ext cx="8229600" cy="1143000"/>
          </a:xfrm>
        </p:spPr>
        <p:txBody>
          <a:bodyPr/>
          <a:lstStyle/>
          <a:p>
            <a:pPr algn="ctr" eaLnBrk="1" hangingPunct="1"/>
            <a:r>
              <a:rPr lang="en-US" altLang="tr-TR"/>
              <a:t>Minimization Steps</a:t>
            </a:r>
            <a:endParaRPr lang="en-CA" altLang="tr-TR"/>
          </a:p>
        </p:txBody>
      </p:sp>
      <p:sp>
        <p:nvSpPr>
          <p:cNvPr id="164867" name="Rectangle 3"/>
          <p:cNvSpPr>
            <a:spLocks noGrp="1" noChangeArrowheads="1"/>
          </p:cNvSpPr>
          <p:nvPr>
            <p:ph type="body" sz="half" idx="1"/>
          </p:nvPr>
        </p:nvSpPr>
        <p:spPr>
          <a:xfrm>
            <a:off x="0" y="1143000"/>
            <a:ext cx="8915400" cy="5715000"/>
          </a:xfrm>
        </p:spPr>
        <p:txBody>
          <a:bodyPr>
            <a:normAutofit lnSpcReduction="10000"/>
          </a:bodyPr>
          <a:lstStyle/>
          <a:p>
            <a:pPr marL="609600" indent="-609600" eaLnBrk="1" hangingPunct="1">
              <a:lnSpc>
                <a:spcPct val="90000"/>
              </a:lnSpc>
              <a:buFontTx/>
              <a:buNone/>
            </a:pPr>
            <a:r>
              <a:rPr lang="en-US" altLang="tr-TR" sz="4000"/>
              <a:t>3) I=P</a:t>
            </a:r>
            <a:r>
              <a:rPr lang="en-US" altLang="tr-TR" sz="4000" baseline="-25000"/>
              <a:t>h</a:t>
            </a:r>
            <a:r>
              <a:rPr lang="en-US" altLang="tr-TR" sz="4000"/>
              <a:t>h+P</a:t>
            </a:r>
            <a:r>
              <a:rPr lang="en-US" altLang="tr-TR" sz="4000" baseline="-25000"/>
              <a:t>p</a:t>
            </a:r>
            <a:r>
              <a:rPr lang="en-US" altLang="tr-TR" sz="4000"/>
              <a:t>P</a:t>
            </a:r>
          </a:p>
          <a:p>
            <a:pPr marL="609600" indent="-609600" eaLnBrk="1" hangingPunct="1">
              <a:lnSpc>
                <a:spcPct val="90000"/>
              </a:lnSpc>
              <a:buFontTx/>
              <a:buNone/>
            </a:pPr>
            <a:r>
              <a:rPr lang="en-CA" altLang="tr-TR" sz="4000"/>
              <a:t>	I=0.1(6)+0.2(3)</a:t>
            </a:r>
          </a:p>
          <a:p>
            <a:pPr marL="609600" indent="-609600" eaLnBrk="1" hangingPunct="1">
              <a:lnSpc>
                <a:spcPct val="90000"/>
              </a:lnSpc>
              <a:buFontTx/>
              <a:buNone/>
            </a:pPr>
            <a:r>
              <a:rPr lang="en-CA" altLang="tr-TR" sz="4000"/>
              <a:t>	I=1.20</a:t>
            </a:r>
            <a:endParaRPr lang="en-US" altLang="tr-TR" sz="4000"/>
          </a:p>
          <a:p>
            <a:pPr marL="609600" indent="-609600" eaLnBrk="1" hangingPunct="1">
              <a:lnSpc>
                <a:spcPct val="90000"/>
              </a:lnSpc>
              <a:buFontTx/>
              <a:buNone/>
            </a:pPr>
            <a:r>
              <a:rPr lang="en-CA" altLang="tr-TR" sz="4000"/>
              <a:t>Hawaii’s minimum expenditure for a slice of pizza is $1.20 if he wants a utility of 18.</a:t>
            </a:r>
          </a:p>
          <a:p>
            <a:pPr marL="609600" indent="-609600" eaLnBrk="1" hangingPunct="1">
              <a:lnSpc>
                <a:spcPct val="90000"/>
              </a:lnSpc>
              <a:buFontTx/>
              <a:buNone/>
            </a:pPr>
            <a:r>
              <a:rPr lang="en-CA" altLang="tr-TR" sz="4000"/>
              <a:t>Optional Check: 	U=ph</a:t>
            </a:r>
          </a:p>
          <a:p>
            <a:pPr marL="609600" indent="-609600" eaLnBrk="1" hangingPunct="1">
              <a:lnSpc>
                <a:spcPct val="90000"/>
              </a:lnSpc>
              <a:buFontTx/>
              <a:buNone/>
            </a:pPr>
            <a:r>
              <a:rPr lang="en-CA" altLang="tr-TR" sz="4000"/>
              <a:t>						18=3(6)</a:t>
            </a:r>
          </a:p>
          <a:p>
            <a:pPr marL="609600" indent="-609600" eaLnBrk="1" hangingPunct="1">
              <a:lnSpc>
                <a:spcPct val="90000"/>
              </a:lnSpc>
              <a:buFontTx/>
              <a:buNone/>
            </a:pPr>
            <a:r>
              <a:rPr lang="en-CA" altLang="tr-TR" sz="4000"/>
              <a:t>						18=18</a:t>
            </a:r>
            <a:endParaRPr lang="en-US" altLang="tr-TR" sz="4000"/>
          </a:p>
          <a:p>
            <a:pPr marL="609600" indent="-609600" eaLnBrk="1" hangingPunct="1">
              <a:lnSpc>
                <a:spcPct val="90000"/>
              </a:lnSpc>
            </a:pPr>
            <a:endParaRPr lang="en-US" altLang="tr-TR" sz="4000"/>
          </a:p>
          <a:p>
            <a:pPr marL="609600" indent="-609600" eaLnBrk="1" hangingPunct="1">
              <a:lnSpc>
                <a:spcPct val="90000"/>
              </a:lnSpc>
              <a:buFontTx/>
              <a:buNone/>
            </a:pPr>
            <a:endParaRPr lang="en-US" altLang="tr-TR" sz="4000"/>
          </a:p>
          <a:p>
            <a:pPr marL="609600" indent="-609600" eaLnBrk="1" hangingPunct="1">
              <a:lnSpc>
                <a:spcPct val="90000"/>
              </a:lnSpc>
              <a:buFontTx/>
              <a:buNone/>
            </a:pPr>
            <a:endParaRPr lang="en-US" altLang="tr-TR" sz="4000"/>
          </a:p>
        </p:txBody>
      </p:sp>
    </p:spTree>
    <p:custDataLst>
      <p:tags r:id="rId1"/>
    </p:custDataLst>
    <p:extLst>
      <p:ext uri="{BB962C8B-B14F-4D97-AF65-F5344CB8AC3E}">
        <p14:creationId xmlns:p14="http://schemas.microsoft.com/office/powerpoint/2010/main" val="305948717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animEffect transition="in" filter="dissolve">
                                      <p:cBhvr>
                                        <p:cTn id="7" dur="500"/>
                                        <p:tgtEl>
                                          <p:spTgt spid="1648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4867">
                                            <p:txEl>
                                              <p:pRg st="1" end="1"/>
                                            </p:txEl>
                                          </p:spTgt>
                                        </p:tgtEl>
                                        <p:attrNameLst>
                                          <p:attrName>style.visibility</p:attrName>
                                        </p:attrNameLst>
                                      </p:cBhvr>
                                      <p:to>
                                        <p:strVal val="visible"/>
                                      </p:to>
                                    </p:set>
                                    <p:animEffect transition="in" filter="dissolve">
                                      <p:cBhvr>
                                        <p:cTn id="12" dur="500"/>
                                        <p:tgtEl>
                                          <p:spTgt spid="1648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4867">
                                            <p:txEl>
                                              <p:pRg st="2" end="2"/>
                                            </p:txEl>
                                          </p:spTgt>
                                        </p:tgtEl>
                                        <p:attrNameLst>
                                          <p:attrName>style.visibility</p:attrName>
                                        </p:attrNameLst>
                                      </p:cBhvr>
                                      <p:to>
                                        <p:strVal val="visible"/>
                                      </p:to>
                                    </p:set>
                                    <p:animEffect transition="in" filter="dissolve">
                                      <p:cBhvr>
                                        <p:cTn id="17" dur="500"/>
                                        <p:tgtEl>
                                          <p:spTgt spid="1648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4867">
                                            <p:txEl>
                                              <p:pRg st="3" end="3"/>
                                            </p:txEl>
                                          </p:spTgt>
                                        </p:tgtEl>
                                        <p:attrNameLst>
                                          <p:attrName>style.visibility</p:attrName>
                                        </p:attrNameLst>
                                      </p:cBhvr>
                                      <p:to>
                                        <p:strVal val="visible"/>
                                      </p:to>
                                    </p:set>
                                    <p:animEffect transition="in" filter="dissolve">
                                      <p:cBhvr>
                                        <p:cTn id="22" dur="500"/>
                                        <p:tgtEl>
                                          <p:spTgt spid="16486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64867">
                                            <p:txEl>
                                              <p:pRg st="4" end="4"/>
                                            </p:txEl>
                                          </p:spTgt>
                                        </p:tgtEl>
                                        <p:attrNameLst>
                                          <p:attrName>style.visibility</p:attrName>
                                        </p:attrNameLst>
                                      </p:cBhvr>
                                      <p:to>
                                        <p:strVal val="visible"/>
                                      </p:to>
                                    </p:set>
                                    <p:animEffect transition="in" filter="dissolve">
                                      <p:cBhvr>
                                        <p:cTn id="27" dur="500"/>
                                        <p:tgtEl>
                                          <p:spTgt spid="16486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64867">
                                            <p:txEl>
                                              <p:pRg st="5" end="5"/>
                                            </p:txEl>
                                          </p:spTgt>
                                        </p:tgtEl>
                                        <p:attrNameLst>
                                          <p:attrName>style.visibility</p:attrName>
                                        </p:attrNameLst>
                                      </p:cBhvr>
                                      <p:to>
                                        <p:strVal val="visible"/>
                                      </p:to>
                                    </p:set>
                                    <p:animEffect transition="in" filter="dissolve">
                                      <p:cBhvr>
                                        <p:cTn id="32" dur="500"/>
                                        <p:tgtEl>
                                          <p:spTgt spid="16486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64867">
                                            <p:txEl>
                                              <p:pRg st="6" end="6"/>
                                            </p:txEl>
                                          </p:spTgt>
                                        </p:tgtEl>
                                        <p:attrNameLst>
                                          <p:attrName>style.visibility</p:attrName>
                                        </p:attrNameLst>
                                      </p:cBhvr>
                                      <p:to>
                                        <p:strVal val="visible"/>
                                      </p:to>
                                    </p:set>
                                    <p:animEffect transition="in" filter="dissolve">
                                      <p:cBhvr>
                                        <p:cTn id="37" dur="500"/>
                                        <p:tgtEl>
                                          <p:spTgt spid="1648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bldLvl="3"/>
    </p:bldLst>
  </p:timing>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6"/>
          <p:cNvSpPr>
            <a:spLocks noGrp="1"/>
          </p:cNvSpPr>
          <p:nvPr>
            <p:ph type="sldNum" sz="quarter" idx="4294967295"/>
          </p:nvPr>
        </p:nvSpPr>
        <p:spPr>
          <a:xfrm>
            <a:off x="6553200" y="6248400"/>
            <a:ext cx="1905000" cy="457200"/>
          </a:xfrm>
          <a:prstGeom prst="rect">
            <a:avLst/>
          </a:prstGeom>
        </p:spPr>
        <p:txBody>
          <a:bodyPr/>
          <a:lstStyle/>
          <a:p>
            <a:pPr>
              <a:defRPr/>
            </a:pPr>
            <a:fld id="{239A8A82-82CF-4E09-94BE-0AD6D757EC8E}" type="slidenum">
              <a:rPr lang="en-CA"/>
              <a:pPr>
                <a:defRPr/>
              </a:pPr>
              <a:t>113</a:t>
            </a:fld>
            <a:endParaRPr lang="en-CA"/>
          </a:p>
        </p:txBody>
      </p:sp>
      <p:sp>
        <p:nvSpPr>
          <p:cNvPr id="46083" name="Rectangle 2"/>
          <p:cNvSpPr>
            <a:spLocks noGrp="1" noChangeArrowheads="1"/>
          </p:cNvSpPr>
          <p:nvPr>
            <p:ph type="title"/>
          </p:nvPr>
        </p:nvSpPr>
        <p:spPr>
          <a:xfrm>
            <a:off x="457200" y="228600"/>
            <a:ext cx="8229600" cy="1143000"/>
          </a:xfrm>
        </p:spPr>
        <p:txBody>
          <a:bodyPr/>
          <a:lstStyle/>
          <a:p>
            <a:pPr algn="ctr" eaLnBrk="1" hangingPunct="1"/>
            <a:r>
              <a:rPr lang="en-US" altLang="tr-TR"/>
              <a:t>Optimization Comparison</a:t>
            </a:r>
            <a:endParaRPr lang="en-CA" altLang="tr-TR"/>
          </a:p>
        </p:txBody>
      </p:sp>
      <p:sp>
        <p:nvSpPr>
          <p:cNvPr id="5" name="TextBox 4"/>
          <p:cNvSpPr txBox="1"/>
          <p:nvPr/>
        </p:nvSpPr>
        <p:spPr>
          <a:xfrm>
            <a:off x="0" y="1371600"/>
            <a:ext cx="4495800" cy="5508625"/>
          </a:xfrm>
          <a:prstGeom prst="rect">
            <a:avLst/>
          </a:prstGeom>
          <a:solidFill>
            <a:schemeClr val="accent2">
              <a:lumMod val="75000"/>
            </a:schemeClr>
          </a:solidFill>
        </p:spPr>
        <p:txBody>
          <a:bodyPr>
            <a:spAutoFit/>
          </a:bodyPr>
          <a:lstStyle/>
          <a:p>
            <a:pPr>
              <a:defRPr/>
            </a:pPr>
            <a:r>
              <a:rPr lang="en-CA" sz="3200" u="sng" dirty="0">
                <a:cs typeface="Arial" pitchFamily="34" charset="0"/>
              </a:rPr>
              <a:t>Utility Maximization</a:t>
            </a:r>
          </a:p>
          <a:p>
            <a:pPr>
              <a:defRPr/>
            </a:pPr>
            <a:endParaRPr lang="en-CA" sz="3200" dirty="0">
              <a:cs typeface="Arial" pitchFamily="34" charset="0"/>
            </a:endParaRPr>
          </a:p>
          <a:p>
            <a:pPr>
              <a:defRPr/>
            </a:pPr>
            <a:endParaRPr lang="en-CA" sz="3200" dirty="0">
              <a:cs typeface="Arial" pitchFamily="34" charset="0"/>
            </a:endParaRPr>
          </a:p>
          <a:p>
            <a:pPr>
              <a:defRPr/>
            </a:pPr>
            <a:endParaRPr lang="en-CA" sz="3200" dirty="0">
              <a:cs typeface="Arial" pitchFamily="34" charset="0"/>
            </a:endParaRPr>
          </a:p>
          <a:p>
            <a:pPr>
              <a:defRPr/>
            </a:pPr>
            <a:endParaRPr lang="en-CA" sz="3200" dirty="0">
              <a:cs typeface="Arial" pitchFamily="34" charset="0"/>
            </a:endParaRPr>
          </a:p>
          <a:p>
            <a:pPr>
              <a:defRPr/>
            </a:pPr>
            <a:endParaRPr lang="en-CA" sz="3200" dirty="0">
              <a:cs typeface="Arial" pitchFamily="34" charset="0"/>
            </a:endParaRPr>
          </a:p>
          <a:p>
            <a:pPr>
              <a:defRPr/>
            </a:pPr>
            <a:endParaRPr lang="en-CA" sz="3200" dirty="0">
              <a:cs typeface="Arial" pitchFamily="34" charset="0"/>
            </a:endParaRPr>
          </a:p>
          <a:p>
            <a:pPr>
              <a:defRPr/>
            </a:pPr>
            <a:endParaRPr lang="en-CA" sz="3200" dirty="0">
              <a:cs typeface="Arial" pitchFamily="34" charset="0"/>
            </a:endParaRPr>
          </a:p>
          <a:p>
            <a:pPr>
              <a:defRPr/>
            </a:pPr>
            <a:endParaRPr lang="en-CA" sz="3200" dirty="0">
              <a:cs typeface="Arial" pitchFamily="34" charset="0"/>
            </a:endParaRPr>
          </a:p>
          <a:p>
            <a:pPr>
              <a:defRPr/>
            </a:pPr>
            <a:endParaRPr lang="en-CA" sz="3200" dirty="0">
              <a:cs typeface="Arial" pitchFamily="34" charset="0"/>
            </a:endParaRPr>
          </a:p>
          <a:p>
            <a:pPr>
              <a:defRPr/>
            </a:pPr>
            <a:endParaRPr lang="en-CA" sz="3200" dirty="0">
              <a:cs typeface="Arial" pitchFamily="34" charset="0"/>
            </a:endParaRPr>
          </a:p>
        </p:txBody>
      </p:sp>
      <p:sp>
        <p:nvSpPr>
          <p:cNvPr id="8" name="TextBox 7"/>
          <p:cNvSpPr txBox="1"/>
          <p:nvPr/>
        </p:nvSpPr>
        <p:spPr>
          <a:xfrm>
            <a:off x="4648200" y="1371600"/>
            <a:ext cx="4495800" cy="5508625"/>
          </a:xfrm>
          <a:prstGeom prst="rect">
            <a:avLst/>
          </a:prstGeom>
          <a:solidFill>
            <a:schemeClr val="accent2">
              <a:lumMod val="75000"/>
            </a:schemeClr>
          </a:solidFill>
        </p:spPr>
        <p:txBody>
          <a:bodyPr>
            <a:spAutoFit/>
          </a:bodyPr>
          <a:lstStyle/>
          <a:p>
            <a:pPr>
              <a:defRPr/>
            </a:pPr>
            <a:r>
              <a:rPr lang="en-CA" sz="3200" u="sng" dirty="0">
                <a:cs typeface="Arial" pitchFamily="34" charset="0"/>
              </a:rPr>
              <a:t>Expend. Minimization</a:t>
            </a:r>
          </a:p>
          <a:p>
            <a:pPr>
              <a:defRPr/>
            </a:pPr>
            <a:endParaRPr lang="en-CA" sz="3200" dirty="0">
              <a:cs typeface="Arial" pitchFamily="34" charset="0"/>
            </a:endParaRPr>
          </a:p>
          <a:p>
            <a:pPr>
              <a:defRPr/>
            </a:pPr>
            <a:endParaRPr lang="en-CA" sz="3200" dirty="0">
              <a:cs typeface="Arial" pitchFamily="34" charset="0"/>
            </a:endParaRPr>
          </a:p>
          <a:p>
            <a:pPr>
              <a:defRPr/>
            </a:pPr>
            <a:endParaRPr lang="en-CA" sz="3200" dirty="0">
              <a:cs typeface="Arial" pitchFamily="34" charset="0"/>
            </a:endParaRPr>
          </a:p>
          <a:p>
            <a:pPr>
              <a:defRPr/>
            </a:pPr>
            <a:endParaRPr lang="en-CA" sz="3200" dirty="0">
              <a:cs typeface="Arial" pitchFamily="34" charset="0"/>
            </a:endParaRPr>
          </a:p>
          <a:p>
            <a:pPr>
              <a:defRPr/>
            </a:pPr>
            <a:endParaRPr lang="en-CA" sz="3200" dirty="0">
              <a:cs typeface="Arial" pitchFamily="34" charset="0"/>
            </a:endParaRPr>
          </a:p>
          <a:p>
            <a:pPr>
              <a:defRPr/>
            </a:pPr>
            <a:endParaRPr lang="en-CA" sz="3200" dirty="0">
              <a:cs typeface="Arial" pitchFamily="34" charset="0"/>
            </a:endParaRPr>
          </a:p>
          <a:p>
            <a:pPr>
              <a:defRPr/>
            </a:pPr>
            <a:endParaRPr lang="en-CA" sz="3200" dirty="0">
              <a:cs typeface="Arial" pitchFamily="34" charset="0"/>
            </a:endParaRPr>
          </a:p>
          <a:p>
            <a:pPr>
              <a:defRPr/>
            </a:pPr>
            <a:endParaRPr lang="en-CA" sz="3200" dirty="0">
              <a:cs typeface="Arial" pitchFamily="34" charset="0"/>
            </a:endParaRPr>
          </a:p>
          <a:p>
            <a:pPr>
              <a:defRPr/>
            </a:pPr>
            <a:endParaRPr lang="en-CA" sz="3200" dirty="0">
              <a:cs typeface="Arial" pitchFamily="34" charset="0"/>
            </a:endParaRPr>
          </a:p>
          <a:p>
            <a:pPr>
              <a:defRPr/>
            </a:pPr>
            <a:endParaRPr lang="en-CA" sz="3200" dirty="0">
              <a:cs typeface="Arial" pitchFamily="34" charset="0"/>
            </a:endParaRPr>
          </a:p>
        </p:txBody>
      </p:sp>
      <p:sp>
        <p:nvSpPr>
          <p:cNvPr id="9" name="TextBox 8"/>
          <p:cNvSpPr txBox="1">
            <a:spLocks noChangeArrowheads="1"/>
          </p:cNvSpPr>
          <p:nvPr/>
        </p:nvSpPr>
        <p:spPr bwMode="auto">
          <a:xfrm>
            <a:off x="0" y="2057400"/>
            <a:ext cx="4495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CA" altLang="tr-TR" sz="3200"/>
              <a:t>Given prices and utility formulas</a:t>
            </a:r>
          </a:p>
        </p:txBody>
      </p:sp>
      <p:sp>
        <p:nvSpPr>
          <p:cNvPr id="10" name="TextBox 9"/>
          <p:cNvSpPr txBox="1">
            <a:spLocks noChangeArrowheads="1"/>
          </p:cNvSpPr>
          <p:nvPr/>
        </p:nvSpPr>
        <p:spPr bwMode="auto">
          <a:xfrm>
            <a:off x="4648200" y="2057400"/>
            <a:ext cx="4495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CA" altLang="tr-TR" sz="3200"/>
              <a:t>Given prices and utility formulas</a:t>
            </a:r>
          </a:p>
        </p:txBody>
      </p:sp>
      <p:sp>
        <p:nvSpPr>
          <p:cNvPr id="11" name="TextBox 10"/>
          <p:cNvSpPr txBox="1">
            <a:spLocks noChangeArrowheads="1"/>
          </p:cNvSpPr>
          <p:nvPr/>
        </p:nvSpPr>
        <p:spPr bwMode="auto">
          <a:xfrm>
            <a:off x="0" y="3124200"/>
            <a:ext cx="449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CA" altLang="tr-TR" sz="3200"/>
              <a:t>Given EXPENDITURE</a:t>
            </a:r>
          </a:p>
        </p:txBody>
      </p:sp>
      <p:sp>
        <p:nvSpPr>
          <p:cNvPr id="12" name="TextBox 11"/>
          <p:cNvSpPr txBox="1">
            <a:spLocks noChangeArrowheads="1"/>
          </p:cNvSpPr>
          <p:nvPr/>
        </p:nvSpPr>
        <p:spPr bwMode="auto">
          <a:xfrm>
            <a:off x="4648200" y="3124200"/>
            <a:ext cx="449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CA" altLang="tr-TR" sz="3200"/>
              <a:t>Given UTILITY</a:t>
            </a:r>
          </a:p>
        </p:txBody>
      </p:sp>
      <p:sp>
        <p:nvSpPr>
          <p:cNvPr id="13" name="TextBox 12"/>
          <p:cNvSpPr txBox="1">
            <a:spLocks noChangeArrowheads="1"/>
          </p:cNvSpPr>
          <p:nvPr/>
        </p:nvSpPr>
        <p:spPr bwMode="auto">
          <a:xfrm>
            <a:off x="0" y="3722688"/>
            <a:ext cx="44958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CA" altLang="tr-TR" sz="3200"/>
              <a:t>Solve tangency condition</a:t>
            </a:r>
          </a:p>
        </p:txBody>
      </p:sp>
      <p:sp>
        <p:nvSpPr>
          <p:cNvPr id="14" name="TextBox 13"/>
          <p:cNvSpPr txBox="1">
            <a:spLocks noChangeArrowheads="1"/>
          </p:cNvSpPr>
          <p:nvPr/>
        </p:nvSpPr>
        <p:spPr bwMode="auto">
          <a:xfrm>
            <a:off x="4648200" y="3733800"/>
            <a:ext cx="4495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CA" altLang="tr-TR" sz="3200"/>
              <a:t>Solve tangency condition</a:t>
            </a:r>
          </a:p>
        </p:txBody>
      </p:sp>
      <p:sp>
        <p:nvSpPr>
          <p:cNvPr id="15" name="TextBox 14"/>
          <p:cNvSpPr txBox="1">
            <a:spLocks noChangeArrowheads="1"/>
          </p:cNvSpPr>
          <p:nvPr/>
        </p:nvSpPr>
        <p:spPr bwMode="auto">
          <a:xfrm>
            <a:off x="0" y="4800600"/>
            <a:ext cx="4495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CA" altLang="tr-TR" sz="3200"/>
              <a:t>Substitute into budget constraint</a:t>
            </a:r>
          </a:p>
        </p:txBody>
      </p:sp>
      <p:sp>
        <p:nvSpPr>
          <p:cNvPr id="16" name="TextBox 15"/>
          <p:cNvSpPr txBox="1">
            <a:spLocks noChangeArrowheads="1"/>
          </p:cNvSpPr>
          <p:nvPr/>
        </p:nvSpPr>
        <p:spPr bwMode="auto">
          <a:xfrm>
            <a:off x="4648200" y="4800600"/>
            <a:ext cx="4495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CA" altLang="tr-TR" sz="3200"/>
              <a:t>Substitute into utility formula</a:t>
            </a:r>
          </a:p>
        </p:txBody>
      </p:sp>
      <p:sp>
        <p:nvSpPr>
          <p:cNvPr id="17" name="TextBox 16"/>
          <p:cNvSpPr txBox="1">
            <a:spLocks noChangeArrowheads="1"/>
          </p:cNvSpPr>
          <p:nvPr/>
        </p:nvSpPr>
        <p:spPr bwMode="auto">
          <a:xfrm>
            <a:off x="0" y="5780088"/>
            <a:ext cx="44958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CA" altLang="tr-TR" sz="3200"/>
              <a:t>Solve for UTILITY</a:t>
            </a:r>
          </a:p>
        </p:txBody>
      </p:sp>
      <p:sp>
        <p:nvSpPr>
          <p:cNvPr id="18" name="TextBox 17"/>
          <p:cNvSpPr txBox="1">
            <a:spLocks noChangeArrowheads="1"/>
          </p:cNvSpPr>
          <p:nvPr/>
        </p:nvSpPr>
        <p:spPr bwMode="auto">
          <a:xfrm>
            <a:off x="4648200" y="5791200"/>
            <a:ext cx="449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CA" altLang="tr-TR" sz="3200"/>
              <a:t>Solve for EXPENDITURE</a:t>
            </a:r>
          </a:p>
        </p:txBody>
      </p:sp>
    </p:spTree>
    <p:custDataLst>
      <p:tags r:id="rId1"/>
    </p:custDataLst>
    <p:extLst>
      <p:ext uri="{BB962C8B-B14F-4D97-AF65-F5344CB8AC3E}">
        <p14:creationId xmlns:p14="http://schemas.microsoft.com/office/powerpoint/2010/main" val="338803417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fill="hold"/>
                                        <p:tgtEl>
                                          <p:spTgt spid="18"/>
                                        </p:tgtEl>
                                        <p:attrNameLst>
                                          <p:attrName>ppt_x</p:attrName>
                                        </p:attrNameLst>
                                      </p:cBhvr>
                                      <p:tavLst>
                                        <p:tav tm="0">
                                          <p:val>
                                            <p:strVal val="#ppt_x"/>
                                          </p:val>
                                        </p:tav>
                                        <p:tav tm="100000">
                                          <p:val>
                                            <p:strVal val="#ppt_x"/>
                                          </p:val>
                                        </p:tav>
                                      </p:tavLst>
                                    </p:anim>
                                    <p:anim calcmode="lin" valueType="num">
                                      <p:cBhvr additive="base">
                                        <p:cTn id="7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p:bldP spid="10" grpId="0"/>
      <p:bldP spid="11" grpId="0"/>
      <p:bldP spid="12" grpId="0"/>
      <p:bldP spid="13" grpId="0"/>
      <p:bldP spid="14"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3"/>
          <p:cNvSpPr>
            <a:spLocks noGrp="1"/>
          </p:cNvSpPr>
          <p:nvPr>
            <p:ph type="sldNum" sz="quarter" idx="12"/>
          </p:nvPr>
        </p:nvSpPr>
        <p:spPr/>
        <p:txBody>
          <a:bodyPr/>
          <a:lstStyle/>
          <a:p>
            <a:fld id="{9CC1C9B9-2891-42E0-8022-15C06421BCD4}" type="slidenum">
              <a:rPr lang="en-US" altLang="tr-TR"/>
              <a:pPr/>
              <a:t>12</a:t>
            </a:fld>
            <a:endParaRPr lang="en-US" altLang="tr-TR"/>
          </a:p>
        </p:txBody>
      </p:sp>
      <p:graphicFrame>
        <p:nvGraphicFramePr>
          <p:cNvPr id="131074" name="Object 1026"/>
          <p:cNvGraphicFramePr>
            <a:graphicFrameLocks noChangeAspect="1"/>
          </p:cNvGraphicFramePr>
          <p:nvPr/>
        </p:nvGraphicFramePr>
        <p:xfrm>
          <a:off x="1377950" y="1601788"/>
          <a:ext cx="5837238" cy="647700"/>
        </p:xfrm>
        <a:graphic>
          <a:graphicData uri="http://schemas.openxmlformats.org/presentationml/2006/ole">
            <mc:AlternateContent xmlns:mc="http://schemas.openxmlformats.org/markup-compatibility/2006">
              <mc:Choice xmlns:v="urn:schemas-microsoft-com:vml" Requires="v">
                <p:oleObj name="Document" r:id="rId3" imgW="5486400" imgH="612720" progId="Word.Document.8">
                  <p:embed/>
                </p:oleObj>
              </mc:Choice>
              <mc:Fallback>
                <p:oleObj name="Document" r:id="rId3" imgW="5486400" imgH="61272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7950" y="1601788"/>
                        <a:ext cx="5837238"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1075" name="Object 1027"/>
          <p:cNvGraphicFramePr>
            <a:graphicFrameLocks noChangeAspect="1"/>
          </p:cNvGraphicFramePr>
          <p:nvPr/>
        </p:nvGraphicFramePr>
        <p:xfrm>
          <a:off x="1377950" y="3506788"/>
          <a:ext cx="5349875" cy="587375"/>
        </p:xfrm>
        <a:graphic>
          <a:graphicData uri="http://schemas.openxmlformats.org/presentationml/2006/ole">
            <mc:AlternateContent xmlns:mc="http://schemas.openxmlformats.org/markup-compatibility/2006">
              <mc:Choice xmlns:v="urn:schemas-microsoft-com:vml" Requires="v">
                <p:oleObj name="Document" r:id="rId5" imgW="5486400" imgH="612720" progId="Word.Document.8">
                  <p:embed/>
                </p:oleObj>
              </mc:Choice>
              <mc:Fallback>
                <p:oleObj name="Document" r:id="rId5" imgW="5486400" imgH="61272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7950" y="3506788"/>
                        <a:ext cx="5349875"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1079" name="Rectangle 1031"/>
          <p:cNvSpPr>
            <a:spLocks noChangeArrowheads="1"/>
          </p:cNvSpPr>
          <p:nvPr/>
        </p:nvSpPr>
        <p:spPr bwMode="auto">
          <a:xfrm>
            <a:off x="381000" y="1600200"/>
            <a:ext cx="84582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buClr>
                <a:schemeClr val="accent1"/>
              </a:buClr>
              <a:buFont typeface="Wingdings" pitchFamily="2" charset="2"/>
              <a:buNone/>
            </a:pPr>
            <a:r>
              <a:rPr lang="en-GB" altLang="tr-TR" sz="2800" u="sng" dirty="0">
                <a:latin typeface="Book Antiqua" pitchFamily="18" charset="0"/>
                <a:cs typeface="Arial" charset="0"/>
              </a:rPr>
              <a:t>Other Definitions</a:t>
            </a:r>
            <a:r>
              <a:rPr lang="en-GB" altLang="tr-TR" sz="2800" dirty="0">
                <a:latin typeface="Book Antiqua" pitchFamily="18" charset="0"/>
                <a:cs typeface="Arial" charset="0"/>
              </a:rPr>
              <a:t>:</a:t>
            </a:r>
          </a:p>
          <a:p>
            <a:pPr eaLnBrk="1" hangingPunct="1">
              <a:spcBef>
                <a:spcPct val="20000"/>
              </a:spcBef>
              <a:buClr>
                <a:schemeClr val="accent1"/>
              </a:buClr>
              <a:buFont typeface="Wingdings" pitchFamily="2" charset="2"/>
              <a:buAutoNum type="arabicPeriod"/>
            </a:pPr>
            <a:r>
              <a:rPr lang="en-GB" altLang="tr-TR" sz="2800" dirty="0">
                <a:latin typeface="Book Antiqua" pitchFamily="18" charset="0"/>
                <a:cs typeface="Arial" charset="0"/>
              </a:rPr>
              <a:t>The </a:t>
            </a:r>
            <a:r>
              <a:rPr lang="en-GB" altLang="tr-TR" sz="2800" b="1" dirty="0">
                <a:latin typeface="Book Antiqua" pitchFamily="18" charset="0"/>
                <a:cs typeface="Arial" charset="0"/>
              </a:rPr>
              <a:t>Budget Set </a:t>
            </a:r>
            <a:r>
              <a:rPr lang="en-GB" altLang="tr-TR" sz="2800" dirty="0">
                <a:latin typeface="Book Antiqua" pitchFamily="18" charset="0"/>
                <a:cs typeface="Arial" charset="0"/>
              </a:rPr>
              <a:t>is the set of baskets that are affordable to the consumer</a:t>
            </a:r>
          </a:p>
          <a:p>
            <a:pPr eaLnBrk="1" hangingPunct="1">
              <a:spcBef>
                <a:spcPct val="20000"/>
              </a:spcBef>
              <a:buClr>
                <a:schemeClr val="accent1"/>
              </a:buClr>
              <a:buFont typeface="Wingdings" pitchFamily="2" charset="2"/>
              <a:buAutoNum type="arabicPeriod"/>
            </a:pPr>
            <a:r>
              <a:rPr lang="en-GB" altLang="tr-TR" sz="2800" dirty="0">
                <a:latin typeface="Book Antiqua" pitchFamily="18" charset="0"/>
                <a:cs typeface="Arial" charset="0"/>
              </a:rPr>
              <a:t>The </a:t>
            </a:r>
            <a:r>
              <a:rPr lang="en-GB" altLang="tr-TR" sz="2800" b="1" dirty="0">
                <a:latin typeface="Book Antiqua" pitchFamily="18" charset="0"/>
                <a:cs typeface="Arial" charset="0"/>
              </a:rPr>
              <a:t>Budget Line</a:t>
            </a:r>
            <a:r>
              <a:rPr lang="en-GB" altLang="tr-TR" sz="2800" dirty="0">
                <a:latin typeface="Book Antiqua" pitchFamily="18" charset="0"/>
                <a:cs typeface="Arial" charset="0"/>
              </a:rPr>
              <a:t> is the set of baskets that are </a:t>
            </a:r>
            <a:r>
              <a:rPr lang="en-GB" altLang="tr-TR" sz="2800" b="1" i="1" dirty="0">
                <a:latin typeface="Book Antiqua" pitchFamily="18" charset="0"/>
                <a:cs typeface="Arial" charset="0"/>
              </a:rPr>
              <a:t>just</a:t>
            </a:r>
            <a:r>
              <a:rPr lang="en-GB" altLang="tr-TR" sz="2800" dirty="0">
                <a:latin typeface="Book Antiqua" pitchFamily="18" charset="0"/>
                <a:cs typeface="Arial" charset="0"/>
              </a:rPr>
              <a:t> affordable:</a:t>
            </a:r>
          </a:p>
          <a:p>
            <a:pPr>
              <a:spcBef>
                <a:spcPct val="50000"/>
              </a:spcBef>
            </a:pPr>
            <a:r>
              <a:rPr lang="en-US" altLang="tr-TR" sz="2800" dirty="0">
                <a:latin typeface="Book Antiqua" pitchFamily="18" charset="0"/>
              </a:rPr>
              <a:t>			 P</a:t>
            </a:r>
            <a:r>
              <a:rPr lang="en-US" altLang="tr-TR" sz="2800" baseline="-25000" dirty="0">
                <a:latin typeface="Book Antiqua" pitchFamily="18" charset="0"/>
              </a:rPr>
              <a:t>X</a:t>
            </a:r>
            <a:r>
              <a:rPr lang="en-US" altLang="tr-TR" sz="2800" dirty="0">
                <a:latin typeface="Book Antiqua" pitchFamily="18" charset="0"/>
              </a:rPr>
              <a:t> . X + P</a:t>
            </a:r>
            <a:r>
              <a:rPr lang="en-US" altLang="tr-TR" sz="2800" baseline="-25000" dirty="0">
                <a:latin typeface="Book Antiqua" pitchFamily="18" charset="0"/>
              </a:rPr>
              <a:t>Y</a:t>
            </a:r>
            <a:r>
              <a:rPr lang="en-US" altLang="tr-TR" sz="2800" dirty="0">
                <a:latin typeface="Book Antiqua" pitchFamily="18" charset="0"/>
              </a:rPr>
              <a:t> . Y  </a:t>
            </a:r>
            <a:r>
              <a:rPr lang="en-US" altLang="tr-TR" sz="2800" dirty="0">
                <a:latin typeface="Book Antiqua" pitchFamily="18" charset="0"/>
                <a:sym typeface="Symbol" pitchFamily="18" charset="2"/>
              </a:rPr>
              <a:t>=  I</a:t>
            </a:r>
          </a:p>
          <a:p>
            <a:endParaRPr lang="en-US" altLang="tr-TR" sz="2800" dirty="0">
              <a:latin typeface="Book Antiqua" pitchFamily="18" charset="0"/>
            </a:endParaRPr>
          </a:p>
          <a:p>
            <a:pPr eaLnBrk="1" hangingPunct="1">
              <a:buClr>
                <a:schemeClr val="accent1"/>
              </a:buClr>
              <a:buFont typeface="Wingdings" pitchFamily="2" charset="2"/>
              <a:buNone/>
            </a:pPr>
            <a:r>
              <a:rPr lang="en-GB" altLang="tr-TR" sz="2800" dirty="0">
                <a:latin typeface="Book Antiqua" pitchFamily="18" charset="0"/>
                <a:cs typeface="Arial" charset="0"/>
              </a:rPr>
              <a:t>			=&gt;  Y = </a:t>
            </a:r>
            <a:r>
              <a:rPr lang="en-GB" altLang="tr-TR" sz="2800" u="sng" dirty="0">
                <a:latin typeface="Book Antiqua" pitchFamily="18" charset="0"/>
                <a:cs typeface="Arial" charset="0"/>
              </a:rPr>
              <a:t> I </a:t>
            </a:r>
            <a:r>
              <a:rPr lang="en-GB" altLang="tr-TR" sz="2800" dirty="0">
                <a:latin typeface="Book Antiqua" pitchFamily="18" charset="0"/>
                <a:cs typeface="Arial" charset="0"/>
              </a:rPr>
              <a:t> — </a:t>
            </a:r>
            <a:r>
              <a:rPr lang="en-GB" altLang="tr-TR" sz="2800" u="sng" dirty="0">
                <a:latin typeface="Book Antiqua" pitchFamily="18" charset="0"/>
                <a:cs typeface="Arial" charset="0"/>
              </a:rPr>
              <a:t>P</a:t>
            </a:r>
            <a:r>
              <a:rPr lang="en-GB" altLang="tr-TR" sz="2800" u="sng" baseline="-25000" dirty="0">
                <a:latin typeface="Book Antiqua" pitchFamily="18" charset="0"/>
                <a:cs typeface="Arial" charset="0"/>
              </a:rPr>
              <a:t>X</a:t>
            </a:r>
            <a:r>
              <a:rPr lang="en-GB" altLang="tr-TR" sz="2800" u="sng" dirty="0">
                <a:latin typeface="Book Antiqua" pitchFamily="18" charset="0"/>
                <a:cs typeface="Arial" charset="0"/>
              </a:rPr>
              <a:t> </a:t>
            </a:r>
            <a:r>
              <a:rPr lang="en-GB" altLang="tr-TR" sz="2800" dirty="0">
                <a:latin typeface="Book Antiqua" pitchFamily="18" charset="0"/>
                <a:cs typeface="Arial" charset="0"/>
              </a:rPr>
              <a:t> . X</a:t>
            </a:r>
          </a:p>
          <a:p>
            <a:pPr eaLnBrk="1" hangingPunct="1">
              <a:buClr>
                <a:schemeClr val="accent1"/>
              </a:buClr>
              <a:buFont typeface="Wingdings" pitchFamily="2" charset="2"/>
              <a:buNone/>
            </a:pPr>
            <a:r>
              <a:rPr lang="en-GB" altLang="tr-TR" sz="2800" dirty="0">
                <a:latin typeface="Book Antiqua" pitchFamily="18" charset="0"/>
                <a:cs typeface="Arial" charset="0"/>
              </a:rPr>
              <a:t>				    P</a:t>
            </a:r>
            <a:r>
              <a:rPr lang="en-GB" altLang="tr-TR" sz="2800" baseline="-25000" dirty="0">
                <a:latin typeface="Book Antiqua" pitchFamily="18" charset="0"/>
                <a:cs typeface="Arial" charset="0"/>
              </a:rPr>
              <a:t>Y</a:t>
            </a:r>
            <a:r>
              <a:rPr lang="en-GB" altLang="tr-TR" sz="2800" dirty="0">
                <a:latin typeface="Book Antiqua" pitchFamily="18" charset="0"/>
                <a:cs typeface="Arial" charset="0"/>
              </a:rPr>
              <a:t>     </a:t>
            </a:r>
            <a:r>
              <a:rPr lang="en-GB" altLang="tr-TR" sz="2800" dirty="0" err="1">
                <a:latin typeface="Book Antiqua" pitchFamily="18" charset="0"/>
                <a:cs typeface="Arial" charset="0"/>
              </a:rPr>
              <a:t>P</a:t>
            </a:r>
            <a:r>
              <a:rPr lang="en-GB" altLang="tr-TR" sz="2800" baseline="-25000" dirty="0" err="1">
                <a:latin typeface="Book Antiqua" pitchFamily="18" charset="0"/>
                <a:cs typeface="Arial" charset="0"/>
              </a:rPr>
              <a:t>Y</a:t>
            </a:r>
            <a:r>
              <a:rPr lang="en-GB" altLang="tr-TR" sz="2800" dirty="0">
                <a:latin typeface="Book Antiqua" pitchFamily="18" charset="0"/>
                <a:cs typeface="Arial" charset="0"/>
              </a:rPr>
              <a:t> </a:t>
            </a:r>
          </a:p>
        </p:txBody>
      </p:sp>
    </p:spTree>
    <p:extLst>
      <p:ext uri="{BB962C8B-B14F-4D97-AF65-F5344CB8AC3E}">
        <p14:creationId xmlns:p14="http://schemas.microsoft.com/office/powerpoint/2010/main" val="34066865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1079">
                                            <p:txEl>
                                              <p:pRg st="0" end="0"/>
                                            </p:txEl>
                                          </p:spTgt>
                                        </p:tgtEl>
                                        <p:attrNameLst>
                                          <p:attrName>style.visibility</p:attrName>
                                        </p:attrNameLst>
                                      </p:cBhvr>
                                      <p:to>
                                        <p:strVal val="visible"/>
                                      </p:to>
                                    </p:set>
                                    <p:animEffect transition="in" filter="wipe(left)">
                                      <p:cBhvr>
                                        <p:cTn id="7" dur="500"/>
                                        <p:tgtEl>
                                          <p:spTgt spid="1310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1079">
                                            <p:txEl>
                                              <p:pRg st="1" end="1"/>
                                            </p:txEl>
                                          </p:spTgt>
                                        </p:tgtEl>
                                        <p:attrNameLst>
                                          <p:attrName>style.visibility</p:attrName>
                                        </p:attrNameLst>
                                      </p:cBhvr>
                                      <p:to>
                                        <p:strVal val="visible"/>
                                      </p:to>
                                    </p:set>
                                    <p:animEffect transition="in" filter="wipe(left)">
                                      <p:cBhvr>
                                        <p:cTn id="12" dur="500"/>
                                        <p:tgtEl>
                                          <p:spTgt spid="1310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1079">
                                            <p:txEl>
                                              <p:pRg st="2" end="2"/>
                                            </p:txEl>
                                          </p:spTgt>
                                        </p:tgtEl>
                                        <p:attrNameLst>
                                          <p:attrName>style.visibility</p:attrName>
                                        </p:attrNameLst>
                                      </p:cBhvr>
                                      <p:to>
                                        <p:strVal val="visible"/>
                                      </p:to>
                                    </p:set>
                                    <p:animEffect transition="in" filter="wipe(left)">
                                      <p:cBhvr>
                                        <p:cTn id="17" dur="500"/>
                                        <p:tgtEl>
                                          <p:spTgt spid="1310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1079">
                                            <p:txEl>
                                              <p:pRg st="3" end="3"/>
                                            </p:txEl>
                                          </p:spTgt>
                                        </p:tgtEl>
                                        <p:attrNameLst>
                                          <p:attrName>style.visibility</p:attrName>
                                        </p:attrNameLst>
                                      </p:cBhvr>
                                      <p:to>
                                        <p:strVal val="visible"/>
                                      </p:to>
                                    </p:set>
                                    <p:animEffect transition="in" filter="wipe(left)">
                                      <p:cBhvr>
                                        <p:cTn id="22" dur="500"/>
                                        <p:tgtEl>
                                          <p:spTgt spid="13107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1079">
                                            <p:txEl>
                                              <p:pRg st="5" end="5"/>
                                            </p:txEl>
                                          </p:spTgt>
                                        </p:tgtEl>
                                        <p:attrNameLst>
                                          <p:attrName>style.visibility</p:attrName>
                                        </p:attrNameLst>
                                      </p:cBhvr>
                                      <p:to>
                                        <p:strVal val="visible"/>
                                      </p:to>
                                    </p:set>
                                    <p:animEffect transition="in" filter="wipe(left)">
                                      <p:cBhvr>
                                        <p:cTn id="27" dur="500"/>
                                        <p:tgtEl>
                                          <p:spTgt spid="131079">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1079">
                                            <p:txEl>
                                              <p:pRg st="6" end="6"/>
                                            </p:txEl>
                                          </p:spTgt>
                                        </p:tgtEl>
                                        <p:attrNameLst>
                                          <p:attrName>style.visibility</p:attrName>
                                        </p:attrNameLst>
                                      </p:cBhvr>
                                      <p:to>
                                        <p:strVal val="visible"/>
                                      </p:to>
                                    </p:set>
                                    <p:animEffect transition="in" filter="wipe(left)">
                                      <p:cBhvr>
                                        <p:cTn id="32" dur="500"/>
                                        <p:tgtEl>
                                          <p:spTgt spid="1310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9"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3"/>
          <p:cNvSpPr>
            <a:spLocks noGrp="1"/>
          </p:cNvSpPr>
          <p:nvPr>
            <p:ph type="sldNum" sz="quarter" idx="12"/>
          </p:nvPr>
        </p:nvSpPr>
        <p:spPr/>
        <p:txBody>
          <a:bodyPr/>
          <a:lstStyle/>
          <a:p>
            <a:fld id="{9E0CCE77-E2D8-4D9B-A021-0ED163E1A2F1}" type="slidenum">
              <a:rPr lang="en-US" altLang="tr-TR"/>
              <a:pPr/>
              <a:t>13</a:t>
            </a:fld>
            <a:endParaRPr lang="en-US" altLang="tr-TR"/>
          </a:p>
        </p:txBody>
      </p:sp>
      <p:sp>
        <p:nvSpPr>
          <p:cNvPr id="7191" name="Rectangle 23"/>
          <p:cNvSpPr>
            <a:spLocks noChangeArrowheads="1"/>
          </p:cNvSpPr>
          <p:nvPr/>
        </p:nvSpPr>
        <p:spPr bwMode="auto">
          <a:xfrm>
            <a:off x="381000" y="1600200"/>
            <a:ext cx="84582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buClr>
                <a:schemeClr val="accent1"/>
              </a:buClr>
              <a:buFont typeface="Wingdings" pitchFamily="2" charset="2"/>
              <a:buNone/>
            </a:pPr>
            <a:r>
              <a:rPr lang="en-GB" altLang="tr-TR" sz="2800" u="sng" dirty="0">
                <a:latin typeface="Book Antiqua" pitchFamily="18" charset="0"/>
                <a:cs typeface="Arial" charset="0"/>
              </a:rPr>
              <a:t>Example</a:t>
            </a:r>
            <a:r>
              <a:rPr lang="en-GB" altLang="tr-TR" sz="2800" dirty="0">
                <a:latin typeface="Book Antiqua" pitchFamily="18" charset="0"/>
                <a:cs typeface="Arial" charset="0"/>
              </a:rPr>
              <a:t>:</a:t>
            </a:r>
          </a:p>
          <a:p>
            <a:pPr eaLnBrk="1" hangingPunct="1">
              <a:spcBef>
                <a:spcPct val="20000"/>
              </a:spcBef>
              <a:buClr>
                <a:schemeClr val="accent1"/>
              </a:buClr>
              <a:buFont typeface="Wingdings" pitchFamily="2" charset="2"/>
              <a:buChar char="l"/>
            </a:pPr>
            <a:r>
              <a:rPr lang="en-GB" altLang="tr-TR" sz="2800" dirty="0">
                <a:latin typeface="Book Antiqua" pitchFamily="18" charset="0"/>
                <a:cs typeface="Arial" charset="0"/>
              </a:rPr>
              <a:t>Suppose		I = € 10	P</a:t>
            </a:r>
            <a:r>
              <a:rPr lang="en-GB" altLang="tr-TR" sz="2800" baseline="-25000" dirty="0">
                <a:latin typeface="Book Antiqua" pitchFamily="18" charset="0"/>
                <a:cs typeface="Arial" charset="0"/>
              </a:rPr>
              <a:t>X</a:t>
            </a:r>
            <a:r>
              <a:rPr lang="en-GB" altLang="tr-TR" sz="2800" dirty="0">
                <a:latin typeface="Book Antiqua" pitchFamily="18" charset="0"/>
                <a:cs typeface="Arial" charset="0"/>
              </a:rPr>
              <a:t> = € 1	P</a:t>
            </a:r>
            <a:r>
              <a:rPr lang="en-GB" altLang="tr-TR" sz="2800" baseline="-25000" dirty="0">
                <a:latin typeface="Book Antiqua" pitchFamily="18" charset="0"/>
                <a:cs typeface="Arial" charset="0"/>
              </a:rPr>
              <a:t>Y</a:t>
            </a:r>
            <a:r>
              <a:rPr lang="en-GB" altLang="tr-TR" sz="2800" dirty="0">
                <a:latin typeface="Book Antiqua" pitchFamily="18" charset="0"/>
                <a:cs typeface="Arial" charset="0"/>
              </a:rPr>
              <a:t> = € 2</a:t>
            </a:r>
          </a:p>
          <a:p>
            <a:pPr eaLnBrk="1" hangingPunct="1">
              <a:spcBef>
                <a:spcPct val="20000"/>
              </a:spcBef>
              <a:buClr>
                <a:schemeClr val="accent1"/>
              </a:buClr>
              <a:buFont typeface="Wingdings" pitchFamily="2" charset="2"/>
              <a:buChar char="l"/>
            </a:pPr>
            <a:endParaRPr lang="en-GB" altLang="tr-TR" sz="2800" dirty="0">
              <a:latin typeface="Book Antiqua" pitchFamily="18" charset="0"/>
              <a:cs typeface="Arial" charset="0"/>
            </a:endParaRPr>
          </a:p>
          <a:p>
            <a:pPr eaLnBrk="1" hangingPunct="1">
              <a:spcBef>
                <a:spcPct val="20000"/>
              </a:spcBef>
              <a:buClr>
                <a:schemeClr val="accent1"/>
              </a:buClr>
              <a:buFont typeface="Wingdings" pitchFamily="2" charset="2"/>
              <a:buChar char="l"/>
            </a:pPr>
            <a:r>
              <a:rPr lang="en-GB" altLang="tr-TR" sz="2800" dirty="0">
                <a:latin typeface="Book Antiqua" pitchFamily="18" charset="0"/>
                <a:cs typeface="Arial" charset="0"/>
              </a:rPr>
              <a:t>Budget line:		1. X + 2 . Y = 10</a:t>
            </a:r>
          </a:p>
          <a:p>
            <a:pPr eaLnBrk="1" hangingPunct="1">
              <a:spcBef>
                <a:spcPct val="20000"/>
              </a:spcBef>
              <a:buClr>
                <a:schemeClr val="accent1"/>
              </a:buClr>
              <a:buFont typeface="Wingdings" pitchFamily="2" charset="2"/>
              <a:buChar char="l"/>
            </a:pPr>
            <a:endParaRPr lang="en-GB" altLang="tr-TR" sz="2800" dirty="0">
              <a:latin typeface="Book Antiqua" pitchFamily="18" charset="0"/>
              <a:cs typeface="Arial" charset="0"/>
            </a:endParaRPr>
          </a:p>
          <a:p>
            <a:pPr eaLnBrk="1" hangingPunct="1">
              <a:spcBef>
                <a:spcPct val="20000"/>
              </a:spcBef>
              <a:buClr>
                <a:schemeClr val="accent1"/>
              </a:buClr>
              <a:buFont typeface="Wingdings" pitchFamily="2" charset="2"/>
              <a:buNone/>
            </a:pPr>
            <a:r>
              <a:rPr lang="en-GB" altLang="tr-TR" sz="2800" dirty="0">
                <a:latin typeface="Book Antiqua" pitchFamily="18" charset="0"/>
                <a:cs typeface="Arial" charset="0"/>
              </a:rPr>
              <a:t>			or: Y = </a:t>
            </a:r>
            <a:r>
              <a:rPr lang="en-GB" altLang="tr-TR" sz="2800" u="sng" dirty="0">
                <a:latin typeface="Book Antiqua" pitchFamily="18" charset="0"/>
                <a:cs typeface="Arial" charset="0"/>
              </a:rPr>
              <a:t> 10 </a:t>
            </a:r>
            <a:r>
              <a:rPr lang="en-GB" altLang="tr-TR" sz="2800" dirty="0">
                <a:latin typeface="Book Antiqua" pitchFamily="18" charset="0"/>
                <a:cs typeface="Arial" charset="0"/>
              </a:rPr>
              <a:t> — </a:t>
            </a:r>
            <a:r>
              <a:rPr lang="en-GB" altLang="tr-TR" sz="2800" u="sng" dirty="0">
                <a:latin typeface="Book Antiqua" pitchFamily="18" charset="0"/>
                <a:cs typeface="Arial" charset="0"/>
              </a:rPr>
              <a:t>1</a:t>
            </a:r>
            <a:r>
              <a:rPr lang="en-GB" altLang="tr-TR" sz="2800" dirty="0">
                <a:latin typeface="Book Antiqua" pitchFamily="18" charset="0"/>
                <a:cs typeface="Arial" charset="0"/>
              </a:rPr>
              <a:t> . X</a:t>
            </a:r>
          </a:p>
          <a:p>
            <a:pPr eaLnBrk="1" hangingPunct="1">
              <a:buClr>
                <a:schemeClr val="accent1"/>
              </a:buClr>
              <a:buFont typeface="Wingdings" pitchFamily="2" charset="2"/>
              <a:buNone/>
            </a:pPr>
            <a:r>
              <a:rPr lang="en-GB" altLang="tr-TR" sz="2800" dirty="0">
                <a:latin typeface="Book Antiqua" pitchFamily="18" charset="0"/>
                <a:cs typeface="Arial" charset="0"/>
              </a:rPr>
              <a:t>				    2	    2 </a:t>
            </a:r>
          </a:p>
        </p:txBody>
      </p:sp>
    </p:spTree>
    <p:extLst>
      <p:ext uri="{BB962C8B-B14F-4D97-AF65-F5344CB8AC3E}">
        <p14:creationId xmlns:p14="http://schemas.microsoft.com/office/powerpoint/2010/main" val="38079432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91">
                                            <p:txEl>
                                              <p:pRg st="0" end="0"/>
                                            </p:txEl>
                                          </p:spTgt>
                                        </p:tgtEl>
                                        <p:attrNameLst>
                                          <p:attrName>style.visibility</p:attrName>
                                        </p:attrNameLst>
                                      </p:cBhvr>
                                      <p:to>
                                        <p:strVal val="visible"/>
                                      </p:to>
                                    </p:set>
                                    <p:animEffect transition="in" filter="wipe(left)">
                                      <p:cBhvr>
                                        <p:cTn id="7" dur="500"/>
                                        <p:tgtEl>
                                          <p:spTgt spid="71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91">
                                            <p:txEl>
                                              <p:pRg st="1" end="1"/>
                                            </p:txEl>
                                          </p:spTgt>
                                        </p:tgtEl>
                                        <p:attrNameLst>
                                          <p:attrName>style.visibility</p:attrName>
                                        </p:attrNameLst>
                                      </p:cBhvr>
                                      <p:to>
                                        <p:strVal val="visible"/>
                                      </p:to>
                                    </p:set>
                                    <p:animEffect transition="in" filter="wipe(left)">
                                      <p:cBhvr>
                                        <p:cTn id="12" dur="500"/>
                                        <p:tgtEl>
                                          <p:spTgt spid="71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91">
                                            <p:txEl>
                                              <p:pRg st="3" end="3"/>
                                            </p:txEl>
                                          </p:spTgt>
                                        </p:tgtEl>
                                        <p:attrNameLst>
                                          <p:attrName>style.visibility</p:attrName>
                                        </p:attrNameLst>
                                      </p:cBhvr>
                                      <p:to>
                                        <p:strVal val="visible"/>
                                      </p:to>
                                    </p:set>
                                    <p:animEffect transition="in" filter="wipe(left)">
                                      <p:cBhvr>
                                        <p:cTn id="17" dur="500"/>
                                        <p:tgtEl>
                                          <p:spTgt spid="719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191">
                                            <p:txEl>
                                              <p:pRg st="5" end="5"/>
                                            </p:txEl>
                                          </p:spTgt>
                                        </p:tgtEl>
                                        <p:attrNameLst>
                                          <p:attrName>style.visibility</p:attrName>
                                        </p:attrNameLst>
                                      </p:cBhvr>
                                      <p:to>
                                        <p:strVal val="visible"/>
                                      </p:to>
                                    </p:set>
                                    <p:animEffect transition="in" filter="wipe(left)">
                                      <p:cBhvr>
                                        <p:cTn id="22" dur="500"/>
                                        <p:tgtEl>
                                          <p:spTgt spid="7191">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191">
                                            <p:txEl>
                                              <p:pRg st="6" end="6"/>
                                            </p:txEl>
                                          </p:spTgt>
                                        </p:tgtEl>
                                        <p:attrNameLst>
                                          <p:attrName>style.visibility</p:attrName>
                                        </p:attrNameLst>
                                      </p:cBhvr>
                                      <p:to>
                                        <p:strVal val="visible"/>
                                      </p:to>
                                    </p:set>
                                    <p:animEffect transition="in" filter="wipe(left)">
                                      <p:cBhvr>
                                        <p:cTn id="27" dur="500"/>
                                        <p:tgtEl>
                                          <p:spTgt spid="71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1"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ayt Numarası Yer Tutucusu 3"/>
          <p:cNvSpPr>
            <a:spLocks noGrp="1"/>
          </p:cNvSpPr>
          <p:nvPr>
            <p:ph type="sldNum" sz="quarter" idx="12"/>
          </p:nvPr>
        </p:nvSpPr>
        <p:spPr/>
        <p:txBody>
          <a:bodyPr/>
          <a:lstStyle/>
          <a:p>
            <a:fld id="{E116ED46-DE07-4BE7-B73A-D14EF5DECBB2}" type="slidenum">
              <a:rPr lang="en-US" altLang="tr-TR"/>
              <a:pPr/>
              <a:t>14</a:t>
            </a:fld>
            <a:endParaRPr lang="en-US" altLang="tr-TR"/>
          </a:p>
        </p:txBody>
      </p:sp>
      <p:sp>
        <p:nvSpPr>
          <p:cNvPr id="8194" name="Line 2"/>
          <p:cNvSpPr>
            <a:spLocks noChangeShapeType="1"/>
          </p:cNvSpPr>
          <p:nvPr/>
        </p:nvSpPr>
        <p:spPr bwMode="auto">
          <a:xfrm>
            <a:off x="1295400" y="5943600"/>
            <a:ext cx="58674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8195" name="Line 3"/>
          <p:cNvSpPr>
            <a:spLocks noChangeShapeType="1"/>
          </p:cNvSpPr>
          <p:nvPr/>
        </p:nvSpPr>
        <p:spPr bwMode="auto">
          <a:xfrm flipV="1">
            <a:off x="1295400" y="609600"/>
            <a:ext cx="0" cy="5334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8196" name="Text Box 4"/>
          <p:cNvSpPr txBox="1">
            <a:spLocks noChangeArrowheads="1"/>
          </p:cNvSpPr>
          <p:nvPr/>
        </p:nvSpPr>
        <p:spPr bwMode="auto">
          <a:xfrm>
            <a:off x="5715000" y="5867400"/>
            <a:ext cx="1349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I/P</a:t>
            </a:r>
            <a:r>
              <a:rPr lang="en-GB" altLang="tr-TR" sz="2400" b="1" baseline="-25000">
                <a:latin typeface="Times New Roman" pitchFamily="18" charset="0"/>
              </a:rPr>
              <a:t>X</a:t>
            </a:r>
            <a:r>
              <a:rPr lang="en-GB" altLang="tr-TR" sz="2400" b="1">
                <a:latin typeface="Times New Roman" pitchFamily="18" charset="0"/>
              </a:rPr>
              <a:t> = 10</a:t>
            </a:r>
          </a:p>
        </p:txBody>
      </p:sp>
      <p:sp>
        <p:nvSpPr>
          <p:cNvPr id="8197" name="Text Box 5"/>
          <p:cNvSpPr txBox="1">
            <a:spLocks noChangeArrowheads="1"/>
          </p:cNvSpPr>
          <p:nvPr/>
        </p:nvSpPr>
        <p:spPr bwMode="auto">
          <a:xfrm>
            <a:off x="746125" y="498475"/>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Y</a:t>
            </a:r>
          </a:p>
        </p:txBody>
      </p:sp>
      <p:sp>
        <p:nvSpPr>
          <p:cNvPr id="8198" name="Text Box 6"/>
          <p:cNvSpPr txBox="1">
            <a:spLocks noChangeArrowheads="1"/>
          </p:cNvSpPr>
          <p:nvPr/>
        </p:nvSpPr>
        <p:spPr bwMode="auto">
          <a:xfrm>
            <a:off x="7239000" y="57150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X</a:t>
            </a:r>
          </a:p>
        </p:txBody>
      </p:sp>
      <p:sp>
        <p:nvSpPr>
          <p:cNvPr id="8199" name="Text Box 7"/>
          <p:cNvSpPr txBox="1">
            <a:spLocks noChangeArrowheads="1"/>
          </p:cNvSpPr>
          <p:nvPr/>
        </p:nvSpPr>
        <p:spPr bwMode="auto">
          <a:xfrm>
            <a:off x="1143000" y="3276600"/>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b="1">
                <a:latin typeface="Times New Roman" pitchFamily="18" charset="0"/>
              </a:rPr>
              <a:t>•</a:t>
            </a:r>
          </a:p>
        </p:txBody>
      </p:sp>
      <p:sp>
        <p:nvSpPr>
          <p:cNvPr id="8201" name="Text Box 9"/>
          <p:cNvSpPr txBox="1">
            <a:spLocks noChangeArrowheads="1"/>
          </p:cNvSpPr>
          <p:nvPr/>
        </p:nvSpPr>
        <p:spPr bwMode="auto">
          <a:xfrm>
            <a:off x="1371600" y="32004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A</a:t>
            </a:r>
          </a:p>
        </p:txBody>
      </p:sp>
      <p:sp>
        <p:nvSpPr>
          <p:cNvPr id="8203" name="Text Box 11"/>
          <p:cNvSpPr txBox="1">
            <a:spLocks noChangeArrowheads="1"/>
          </p:cNvSpPr>
          <p:nvPr/>
        </p:nvSpPr>
        <p:spPr bwMode="auto">
          <a:xfrm>
            <a:off x="6477000" y="5410200"/>
            <a:ext cx="676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tr-TR" sz="2400" b="1">
                <a:latin typeface="Times New Roman" pitchFamily="18" charset="0"/>
              </a:rPr>
              <a:t>B</a:t>
            </a:r>
            <a:endParaRPr lang="en-GB" altLang="tr-TR" sz="4800" b="1">
              <a:latin typeface="Times New Roman" pitchFamily="18" charset="0"/>
            </a:endParaRPr>
          </a:p>
        </p:txBody>
      </p:sp>
      <p:sp>
        <p:nvSpPr>
          <p:cNvPr id="8204" name="Text Box 12"/>
          <p:cNvSpPr txBox="1">
            <a:spLocks noChangeArrowheads="1"/>
          </p:cNvSpPr>
          <p:nvPr/>
        </p:nvSpPr>
        <p:spPr bwMode="auto">
          <a:xfrm>
            <a:off x="152400" y="3352800"/>
            <a:ext cx="1120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I/P</a:t>
            </a:r>
            <a:r>
              <a:rPr lang="en-GB" altLang="tr-TR" sz="2400" b="1" baseline="-25000">
                <a:latin typeface="Times New Roman" pitchFamily="18" charset="0"/>
              </a:rPr>
              <a:t>Y</a:t>
            </a:r>
            <a:r>
              <a:rPr lang="en-GB" altLang="tr-TR" sz="2400" b="1">
                <a:latin typeface="Times New Roman" pitchFamily="18" charset="0"/>
              </a:rPr>
              <a:t>= 5</a:t>
            </a:r>
          </a:p>
        </p:txBody>
      </p:sp>
      <p:sp>
        <p:nvSpPr>
          <p:cNvPr id="8218" name="Text Box 26"/>
          <p:cNvSpPr txBox="1">
            <a:spLocks noChangeArrowheads="1"/>
          </p:cNvSpPr>
          <p:nvPr/>
        </p:nvSpPr>
        <p:spPr bwMode="auto">
          <a:xfrm>
            <a:off x="6324600" y="5486400"/>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b="1">
                <a:latin typeface="Times New Roman" pitchFamily="18" charset="0"/>
              </a:rPr>
              <a:t>•</a:t>
            </a:r>
          </a:p>
        </p:txBody>
      </p:sp>
    </p:spTree>
    <p:extLst>
      <p:ext uri="{BB962C8B-B14F-4D97-AF65-F5344CB8AC3E}">
        <p14:creationId xmlns:p14="http://schemas.microsoft.com/office/powerpoint/2010/main" val="3373362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ayt Numarası Yer Tutucusu 3"/>
          <p:cNvSpPr>
            <a:spLocks noGrp="1"/>
          </p:cNvSpPr>
          <p:nvPr>
            <p:ph type="sldNum" sz="quarter" idx="12"/>
          </p:nvPr>
        </p:nvSpPr>
        <p:spPr/>
        <p:txBody>
          <a:bodyPr/>
          <a:lstStyle/>
          <a:p>
            <a:fld id="{BABBA95A-E66E-4596-AD42-5402265F3B31}" type="slidenum">
              <a:rPr lang="en-US" altLang="tr-TR"/>
              <a:pPr/>
              <a:t>15</a:t>
            </a:fld>
            <a:endParaRPr lang="en-US" altLang="tr-TR"/>
          </a:p>
        </p:txBody>
      </p:sp>
      <p:sp>
        <p:nvSpPr>
          <p:cNvPr id="151554" name="Line 2"/>
          <p:cNvSpPr>
            <a:spLocks noChangeShapeType="1"/>
          </p:cNvSpPr>
          <p:nvPr/>
        </p:nvSpPr>
        <p:spPr bwMode="auto">
          <a:xfrm>
            <a:off x="1295400" y="5943600"/>
            <a:ext cx="58674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51555" name="Line 3"/>
          <p:cNvSpPr>
            <a:spLocks noChangeShapeType="1"/>
          </p:cNvSpPr>
          <p:nvPr/>
        </p:nvSpPr>
        <p:spPr bwMode="auto">
          <a:xfrm flipV="1">
            <a:off x="1295400" y="609600"/>
            <a:ext cx="0" cy="5334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51556" name="Text Box 4"/>
          <p:cNvSpPr txBox="1">
            <a:spLocks noChangeArrowheads="1"/>
          </p:cNvSpPr>
          <p:nvPr/>
        </p:nvSpPr>
        <p:spPr bwMode="auto">
          <a:xfrm>
            <a:off x="5715000" y="5867400"/>
            <a:ext cx="1349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I/P</a:t>
            </a:r>
            <a:r>
              <a:rPr lang="en-GB" altLang="tr-TR" sz="2400" b="1" baseline="-25000">
                <a:latin typeface="Times New Roman" pitchFamily="18" charset="0"/>
              </a:rPr>
              <a:t>X</a:t>
            </a:r>
            <a:r>
              <a:rPr lang="en-GB" altLang="tr-TR" sz="2400" b="1">
                <a:latin typeface="Times New Roman" pitchFamily="18" charset="0"/>
              </a:rPr>
              <a:t> = 10</a:t>
            </a:r>
          </a:p>
        </p:txBody>
      </p:sp>
      <p:sp>
        <p:nvSpPr>
          <p:cNvPr id="151557" name="Text Box 5"/>
          <p:cNvSpPr txBox="1">
            <a:spLocks noChangeArrowheads="1"/>
          </p:cNvSpPr>
          <p:nvPr/>
        </p:nvSpPr>
        <p:spPr bwMode="auto">
          <a:xfrm>
            <a:off x="746125" y="498475"/>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Y</a:t>
            </a:r>
          </a:p>
        </p:txBody>
      </p:sp>
      <p:sp>
        <p:nvSpPr>
          <p:cNvPr id="151558" name="Text Box 6"/>
          <p:cNvSpPr txBox="1">
            <a:spLocks noChangeArrowheads="1"/>
          </p:cNvSpPr>
          <p:nvPr/>
        </p:nvSpPr>
        <p:spPr bwMode="auto">
          <a:xfrm>
            <a:off x="7239000" y="57150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X</a:t>
            </a:r>
          </a:p>
        </p:txBody>
      </p:sp>
      <p:sp>
        <p:nvSpPr>
          <p:cNvPr id="151559" name="Text Box 7"/>
          <p:cNvSpPr txBox="1">
            <a:spLocks noChangeArrowheads="1"/>
          </p:cNvSpPr>
          <p:nvPr/>
        </p:nvSpPr>
        <p:spPr bwMode="auto">
          <a:xfrm>
            <a:off x="1143000" y="3276600"/>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b="1">
                <a:latin typeface="Times New Roman" pitchFamily="18" charset="0"/>
              </a:rPr>
              <a:t>•</a:t>
            </a:r>
          </a:p>
        </p:txBody>
      </p:sp>
      <p:sp>
        <p:nvSpPr>
          <p:cNvPr id="151560" name="Text Box 8"/>
          <p:cNvSpPr txBox="1">
            <a:spLocks noChangeArrowheads="1"/>
          </p:cNvSpPr>
          <p:nvPr/>
        </p:nvSpPr>
        <p:spPr bwMode="auto">
          <a:xfrm>
            <a:off x="1371600" y="32004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A</a:t>
            </a:r>
          </a:p>
        </p:txBody>
      </p:sp>
      <p:sp>
        <p:nvSpPr>
          <p:cNvPr id="151561" name="Text Box 9"/>
          <p:cNvSpPr txBox="1">
            <a:spLocks noChangeArrowheads="1"/>
          </p:cNvSpPr>
          <p:nvPr/>
        </p:nvSpPr>
        <p:spPr bwMode="auto">
          <a:xfrm>
            <a:off x="6477000" y="5410200"/>
            <a:ext cx="676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tr-TR" sz="2400" b="1">
                <a:latin typeface="Times New Roman" pitchFamily="18" charset="0"/>
              </a:rPr>
              <a:t>B</a:t>
            </a:r>
            <a:endParaRPr lang="en-GB" altLang="tr-TR" sz="4800" b="1">
              <a:latin typeface="Times New Roman" pitchFamily="18" charset="0"/>
            </a:endParaRPr>
          </a:p>
        </p:txBody>
      </p:sp>
      <p:sp>
        <p:nvSpPr>
          <p:cNvPr id="151562" name="Text Box 10"/>
          <p:cNvSpPr txBox="1">
            <a:spLocks noChangeArrowheads="1"/>
          </p:cNvSpPr>
          <p:nvPr/>
        </p:nvSpPr>
        <p:spPr bwMode="auto">
          <a:xfrm>
            <a:off x="152400" y="3352800"/>
            <a:ext cx="1120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I/P</a:t>
            </a:r>
            <a:r>
              <a:rPr lang="en-GB" altLang="tr-TR" sz="2400" b="1" baseline="-25000">
                <a:latin typeface="Times New Roman" pitchFamily="18" charset="0"/>
              </a:rPr>
              <a:t>Y</a:t>
            </a:r>
            <a:r>
              <a:rPr lang="en-GB" altLang="tr-TR" sz="2400" b="1">
                <a:latin typeface="Times New Roman" pitchFamily="18" charset="0"/>
              </a:rPr>
              <a:t>= 5</a:t>
            </a:r>
          </a:p>
        </p:txBody>
      </p:sp>
      <p:sp>
        <p:nvSpPr>
          <p:cNvPr id="151563" name="Line 11"/>
          <p:cNvSpPr>
            <a:spLocks noChangeShapeType="1"/>
          </p:cNvSpPr>
          <p:nvPr/>
        </p:nvSpPr>
        <p:spPr bwMode="auto">
          <a:xfrm>
            <a:off x="1295400" y="3657600"/>
            <a:ext cx="5334000" cy="2286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51564" name="Text Box 12"/>
          <p:cNvSpPr txBox="1">
            <a:spLocks noChangeArrowheads="1"/>
          </p:cNvSpPr>
          <p:nvPr/>
        </p:nvSpPr>
        <p:spPr bwMode="auto">
          <a:xfrm>
            <a:off x="6324600" y="5486400"/>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b="1">
                <a:latin typeface="Times New Roman" pitchFamily="18" charset="0"/>
              </a:rPr>
              <a:t>•</a:t>
            </a:r>
          </a:p>
        </p:txBody>
      </p:sp>
    </p:spTree>
    <p:extLst>
      <p:ext uri="{BB962C8B-B14F-4D97-AF65-F5344CB8AC3E}">
        <p14:creationId xmlns:p14="http://schemas.microsoft.com/office/powerpoint/2010/main" val="311138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ayt Numarası Yer Tutucusu 3"/>
          <p:cNvSpPr>
            <a:spLocks noGrp="1"/>
          </p:cNvSpPr>
          <p:nvPr>
            <p:ph type="sldNum" sz="quarter" idx="12"/>
          </p:nvPr>
        </p:nvSpPr>
        <p:spPr/>
        <p:txBody>
          <a:bodyPr/>
          <a:lstStyle/>
          <a:p>
            <a:fld id="{6ED71638-2E86-4C9D-A864-032E447B1702}" type="slidenum">
              <a:rPr lang="en-US" altLang="tr-TR"/>
              <a:pPr/>
              <a:t>16</a:t>
            </a:fld>
            <a:endParaRPr lang="en-US" altLang="tr-TR"/>
          </a:p>
        </p:txBody>
      </p:sp>
      <p:sp>
        <p:nvSpPr>
          <p:cNvPr id="149506" name="Line 2"/>
          <p:cNvSpPr>
            <a:spLocks noChangeShapeType="1"/>
          </p:cNvSpPr>
          <p:nvPr/>
        </p:nvSpPr>
        <p:spPr bwMode="auto">
          <a:xfrm>
            <a:off x="1295400" y="5943600"/>
            <a:ext cx="58674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49507" name="Line 3"/>
          <p:cNvSpPr>
            <a:spLocks noChangeShapeType="1"/>
          </p:cNvSpPr>
          <p:nvPr/>
        </p:nvSpPr>
        <p:spPr bwMode="auto">
          <a:xfrm flipV="1">
            <a:off x="1295400" y="609600"/>
            <a:ext cx="0" cy="5334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49508" name="Text Box 4"/>
          <p:cNvSpPr txBox="1">
            <a:spLocks noChangeArrowheads="1"/>
          </p:cNvSpPr>
          <p:nvPr/>
        </p:nvSpPr>
        <p:spPr bwMode="auto">
          <a:xfrm>
            <a:off x="5715000" y="5867400"/>
            <a:ext cx="1349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I/P</a:t>
            </a:r>
            <a:r>
              <a:rPr lang="en-GB" altLang="tr-TR" sz="2400" b="1" baseline="-25000">
                <a:latin typeface="Times New Roman" pitchFamily="18" charset="0"/>
              </a:rPr>
              <a:t>X</a:t>
            </a:r>
            <a:r>
              <a:rPr lang="en-GB" altLang="tr-TR" sz="2400" b="1">
                <a:latin typeface="Times New Roman" pitchFamily="18" charset="0"/>
              </a:rPr>
              <a:t> = 10</a:t>
            </a:r>
          </a:p>
        </p:txBody>
      </p:sp>
      <p:sp>
        <p:nvSpPr>
          <p:cNvPr id="149509" name="Text Box 5"/>
          <p:cNvSpPr txBox="1">
            <a:spLocks noChangeArrowheads="1"/>
          </p:cNvSpPr>
          <p:nvPr/>
        </p:nvSpPr>
        <p:spPr bwMode="auto">
          <a:xfrm>
            <a:off x="746125" y="498475"/>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Y</a:t>
            </a:r>
          </a:p>
        </p:txBody>
      </p:sp>
      <p:sp>
        <p:nvSpPr>
          <p:cNvPr id="149510" name="Text Box 6"/>
          <p:cNvSpPr txBox="1">
            <a:spLocks noChangeArrowheads="1"/>
          </p:cNvSpPr>
          <p:nvPr/>
        </p:nvSpPr>
        <p:spPr bwMode="auto">
          <a:xfrm>
            <a:off x="7239000" y="57150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X</a:t>
            </a:r>
          </a:p>
        </p:txBody>
      </p:sp>
      <p:sp>
        <p:nvSpPr>
          <p:cNvPr id="149511" name="Text Box 7"/>
          <p:cNvSpPr txBox="1">
            <a:spLocks noChangeArrowheads="1"/>
          </p:cNvSpPr>
          <p:nvPr/>
        </p:nvSpPr>
        <p:spPr bwMode="auto">
          <a:xfrm>
            <a:off x="1143000" y="3276600"/>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b="1">
                <a:latin typeface="Times New Roman" pitchFamily="18" charset="0"/>
              </a:rPr>
              <a:t>•</a:t>
            </a:r>
          </a:p>
        </p:txBody>
      </p:sp>
      <p:sp>
        <p:nvSpPr>
          <p:cNvPr id="149512" name="Text Box 8"/>
          <p:cNvSpPr txBox="1">
            <a:spLocks noChangeArrowheads="1"/>
          </p:cNvSpPr>
          <p:nvPr/>
        </p:nvSpPr>
        <p:spPr bwMode="auto">
          <a:xfrm>
            <a:off x="1371600" y="32004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A</a:t>
            </a:r>
          </a:p>
        </p:txBody>
      </p:sp>
      <p:sp>
        <p:nvSpPr>
          <p:cNvPr id="149513" name="Text Box 9"/>
          <p:cNvSpPr txBox="1">
            <a:spLocks noChangeArrowheads="1"/>
          </p:cNvSpPr>
          <p:nvPr/>
        </p:nvSpPr>
        <p:spPr bwMode="auto">
          <a:xfrm>
            <a:off x="6477000" y="5410200"/>
            <a:ext cx="676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tr-TR" sz="2400" b="1">
                <a:latin typeface="Times New Roman" pitchFamily="18" charset="0"/>
              </a:rPr>
              <a:t>B</a:t>
            </a:r>
            <a:endParaRPr lang="en-GB" altLang="tr-TR" sz="4800" b="1">
              <a:latin typeface="Times New Roman" pitchFamily="18" charset="0"/>
            </a:endParaRPr>
          </a:p>
        </p:txBody>
      </p:sp>
      <p:sp>
        <p:nvSpPr>
          <p:cNvPr id="149514" name="Text Box 10"/>
          <p:cNvSpPr txBox="1">
            <a:spLocks noChangeArrowheads="1"/>
          </p:cNvSpPr>
          <p:nvPr/>
        </p:nvSpPr>
        <p:spPr bwMode="auto">
          <a:xfrm>
            <a:off x="152400" y="3352800"/>
            <a:ext cx="1120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I/P</a:t>
            </a:r>
            <a:r>
              <a:rPr lang="en-GB" altLang="tr-TR" sz="2400" b="1" baseline="-25000">
                <a:latin typeface="Times New Roman" pitchFamily="18" charset="0"/>
              </a:rPr>
              <a:t>Y</a:t>
            </a:r>
            <a:r>
              <a:rPr lang="en-GB" altLang="tr-TR" sz="2400" b="1">
                <a:latin typeface="Times New Roman" pitchFamily="18" charset="0"/>
              </a:rPr>
              <a:t>= 5</a:t>
            </a:r>
          </a:p>
        </p:txBody>
      </p:sp>
      <p:sp>
        <p:nvSpPr>
          <p:cNvPr id="149515" name="Line 11"/>
          <p:cNvSpPr>
            <a:spLocks noChangeShapeType="1"/>
          </p:cNvSpPr>
          <p:nvPr/>
        </p:nvSpPr>
        <p:spPr bwMode="auto">
          <a:xfrm>
            <a:off x="1295400" y="3657600"/>
            <a:ext cx="5334000" cy="2286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49516" name="Line 12"/>
          <p:cNvSpPr>
            <a:spLocks noChangeShapeType="1"/>
          </p:cNvSpPr>
          <p:nvPr/>
        </p:nvSpPr>
        <p:spPr bwMode="auto">
          <a:xfrm flipH="1">
            <a:off x="3657600" y="3581400"/>
            <a:ext cx="5334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49517" name="Text Box 13"/>
          <p:cNvSpPr txBox="1">
            <a:spLocks noChangeArrowheads="1"/>
          </p:cNvSpPr>
          <p:nvPr/>
        </p:nvSpPr>
        <p:spPr bwMode="auto">
          <a:xfrm>
            <a:off x="2209800" y="2971800"/>
            <a:ext cx="2498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Budget line = BL</a:t>
            </a:r>
            <a:r>
              <a:rPr lang="en-GB" altLang="tr-TR" sz="2400" b="1" baseline="-25000">
                <a:latin typeface="Times New Roman" pitchFamily="18" charset="0"/>
              </a:rPr>
              <a:t>1</a:t>
            </a:r>
            <a:endParaRPr lang="en-GB" altLang="tr-TR" sz="2400" b="1">
              <a:latin typeface="Times New Roman" pitchFamily="18" charset="0"/>
            </a:endParaRPr>
          </a:p>
        </p:txBody>
      </p:sp>
      <p:sp>
        <p:nvSpPr>
          <p:cNvPr id="149518" name="Text Box 14"/>
          <p:cNvSpPr txBox="1">
            <a:spLocks noChangeArrowheads="1"/>
          </p:cNvSpPr>
          <p:nvPr/>
        </p:nvSpPr>
        <p:spPr bwMode="auto">
          <a:xfrm>
            <a:off x="6324600" y="5486400"/>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b="1">
                <a:latin typeface="Times New Roman" pitchFamily="18" charset="0"/>
              </a:rPr>
              <a:t>•</a:t>
            </a:r>
          </a:p>
        </p:txBody>
      </p:sp>
    </p:spTree>
    <p:extLst>
      <p:ext uri="{BB962C8B-B14F-4D97-AF65-F5344CB8AC3E}">
        <p14:creationId xmlns:p14="http://schemas.microsoft.com/office/powerpoint/2010/main" val="1479102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ayt Numarası Yer Tutucusu 3"/>
          <p:cNvSpPr>
            <a:spLocks noGrp="1"/>
          </p:cNvSpPr>
          <p:nvPr>
            <p:ph type="sldNum" sz="quarter" idx="12"/>
          </p:nvPr>
        </p:nvSpPr>
        <p:spPr/>
        <p:txBody>
          <a:bodyPr/>
          <a:lstStyle/>
          <a:p>
            <a:fld id="{12EA8C27-9C86-4E9E-95E5-0058D402AE90}" type="slidenum">
              <a:rPr lang="en-US" altLang="tr-TR"/>
              <a:pPr/>
              <a:t>17</a:t>
            </a:fld>
            <a:endParaRPr lang="en-US" altLang="tr-TR"/>
          </a:p>
        </p:txBody>
      </p:sp>
      <p:sp>
        <p:nvSpPr>
          <p:cNvPr id="145410" name="Line 2"/>
          <p:cNvSpPr>
            <a:spLocks noChangeShapeType="1"/>
          </p:cNvSpPr>
          <p:nvPr/>
        </p:nvSpPr>
        <p:spPr bwMode="auto">
          <a:xfrm>
            <a:off x="1295400" y="5943600"/>
            <a:ext cx="58674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45411" name="Line 3"/>
          <p:cNvSpPr>
            <a:spLocks noChangeShapeType="1"/>
          </p:cNvSpPr>
          <p:nvPr/>
        </p:nvSpPr>
        <p:spPr bwMode="auto">
          <a:xfrm flipV="1">
            <a:off x="1295400" y="609600"/>
            <a:ext cx="0" cy="5334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45412" name="Text Box 4"/>
          <p:cNvSpPr txBox="1">
            <a:spLocks noChangeArrowheads="1"/>
          </p:cNvSpPr>
          <p:nvPr/>
        </p:nvSpPr>
        <p:spPr bwMode="auto">
          <a:xfrm>
            <a:off x="5715000" y="5867400"/>
            <a:ext cx="1349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I/P</a:t>
            </a:r>
            <a:r>
              <a:rPr lang="en-GB" altLang="tr-TR" sz="2400" b="1" baseline="-25000">
                <a:latin typeface="Times New Roman" pitchFamily="18" charset="0"/>
              </a:rPr>
              <a:t>X</a:t>
            </a:r>
            <a:r>
              <a:rPr lang="en-GB" altLang="tr-TR" sz="2400" b="1">
                <a:latin typeface="Times New Roman" pitchFamily="18" charset="0"/>
              </a:rPr>
              <a:t> = 10</a:t>
            </a:r>
          </a:p>
        </p:txBody>
      </p:sp>
      <p:sp>
        <p:nvSpPr>
          <p:cNvPr id="145413" name="Text Box 5"/>
          <p:cNvSpPr txBox="1">
            <a:spLocks noChangeArrowheads="1"/>
          </p:cNvSpPr>
          <p:nvPr/>
        </p:nvSpPr>
        <p:spPr bwMode="auto">
          <a:xfrm>
            <a:off x="746125" y="498475"/>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Y</a:t>
            </a:r>
          </a:p>
        </p:txBody>
      </p:sp>
      <p:sp>
        <p:nvSpPr>
          <p:cNvPr id="145414" name="Text Box 6"/>
          <p:cNvSpPr txBox="1">
            <a:spLocks noChangeArrowheads="1"/>
          </p:cNvSpPr>
          <p:nvPr/>
        </p:nvSpPr>
        <p:spPr bwMode="auto">
          <a:xfrm>
            <a:off x="7239000" y="57150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X</a:t>
            </a:r>
          </a:p>
        </p:txBody>
      </p:sp>
      <p:sp>
        <p:nvSpPr>
          <p:cNvPr id="145415" name="Text Box 7"/>
          <p:cNvSpPr txBox="1">
            <a:spLocks noChangeArrowheads="1"/>
          </p:cNvSpPr>
          <p:nvPr/>
        </p:nvSpPr>
        <p:spPr bwMode="auto">
          <a:xfrm>
            <a:off x="1143000" y="3276600"/>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b="1">
                <a:latin typeface="Times New Roman" pitchFamily="18" charset="0"/>
              </a:rPr>
              <a:t>•</a:t>
            </a:r>
          </a:p>
        </p:txBody>
      </p:sp>
      <p:sp>
        <p:nvSpPr>
          <p:cNvPr id="145416" name="Text Box 8"/>
          <p:cNvSpPr txBox="1">
            <a:spLocks noChangeArrowheads="1"/>
          </p:cNvSpPr>
          <p:nvPr/>
        </p:nvSpPr>
        <p:spPr bwMode="auto">
          <a:xfrm>
            <a:off x="1371600" y="32004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A</a:t>
            </a:r>
          </a:p>
        </p:txBody>
      </p:sp>
      <p:sp>
        <p:nvSpPr>
          <p:cNvPr id="145417" name="Text Box 9"/>
          <p:cNvSpPr txBox="1">
            <a:spLocks noChangeArrowheads="1"/>
          </p:cNvSpPr>
          <p:nvPr/>
        </p:nvSpPr>
        <p:spPr bwMode="auto">
          <a:xfrm>
            <a:off x="6477000" y="5410200"/>
            <a:ext cx="676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tr-TR" sz="2400" b="1">
                <a:latin typeface="Times New Roman" pitchFamily="18" charset="0"/>
              </a:rPr>
              <a:t>B</a:t>
            </a:r>
            <a:endParaRPr lang="en-GB" altLang="tr-TR" sz="4800" b="1">
              <a:latin typeface="Times New Roman" pitchFamily="18" charset="0"/>
            </a:endParaRPr>
          </a:p>
        </p:txBody>
      </p:sp>
      <p:sp>
        <p:nvSpPr>
          <p:cNvPr id="145418" name="Text Box 10"/>
          <p:cNvSpPr txBox="1">
            <a:spLocks noChangeArrowheads="1"/>
          </p:cNvSpPr>
          <p:nvPr/>
        </p:nvSpPr>
        <p:spPr bwMode="auto">
          <a:xfrm>
            <a:off x="152400" y="3352800"/>
            <a:ext cx="1120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I/P</a:t>
            </a:r>
            <a:r>
              <a:rPr lang="en-GB" altLang="tr-TR" sz="2400" b="1" baseline="-25000">
                <a:latin typeface="Times New Roman" pitchFamily="18" charset="0"/>
              </a:rPr>
              <a:t>Y</a:t>
            </a:r>
            <a:r>
              <a:rPr lang="en-GB" altLang="tr-TR" sz="2400" b="1">
                <a:latin typeface="Times New Roman" pitchFamily="18" charset="0"/>
              </a:rPr>
              <a:t>= 5</a:t>
            </a:r>
          </a:p>
        </p:txBody>
      </p:sp>
      <p:sp>
        <p:nvSpPr>
          <p:cNvPr id="145419" name="Line 11"/>
          <p:cNvSpPr>
            <a:spLocks noChangeShapeType="1"/>
          </p:cNvSpPr>
          <p:nvPr/>
        </p:nvSpPr>
        <p:spPr bwMode="auto">
          <a:xfrm>
            <a:off x="1295400" y="3657600"/>
            <a:ext cx="5334000" cy="2286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45420" name="Line 12"/>
          <p:cNvSpPr>
            <a:spLocks noChangeShapeType="1"/>
          </p:cNvSpPr>
          <p:nvPr/>
        </p:nvSpPr>
        <p:spPr bwMode="auto">
          <a:xfrm flipH="1">
            <a:off x="3657600" y="3581400"/>
            <a:ext cx="5334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45421" name="Text Box 13"/>
          <p:cNvSpPr txBox="1">
            <a:spLocks noChangeArrowheads="1"/>
          </p:cNvSpPr>
          <p:nvPr/>
        </p:nvSpPr>
        <p:spPr bwMode="auto">
          <a:xfrm>
            <a:off x="2209800" y="2971800"/>
            <a:ext cx="2498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Budget line = BL</a:t>
            </a:r>
            <a:r>
              <a:rPr lang="en-GB" altLang="tr-TR" sz="2400" b="1" baseline="-25000">
                <a:latin typeface="Times New Roman" pitchFamily="18" charset="0"/>
              </a:rPr>
              <a:t>1</a:t>
            </a:r>
            <a:endParaRPr lang="en-GB" altLang="tr-TR" sz="2400" b="1">
              <a:latin typeface="Times New Roman" pitchFamily="18" charset="0"/>
            </a:endParaRPr>
          </a:p>
        </p:txBody>
      </p:sp>
      <p:sp>
        <p:nvSpPr>
          <p:cNvPr id="145422" name="Text Box 14"/>
          <p:cNvSpPr txBox="1">
            <a:spLocks noChangeArrowheads="1"/>
          </p:cNvSpPr>
          <p:nvPr/>
        </p:nvSpPr>
        <p:spPr bwMode="auto">
          <a:xfrm>
            <a:off x="5943600" y="4724400"/>
            <a:ext cx="1849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-P</a:t>
            </a:r>
            <a:r>
              <a:rPr lang="en-GB" altLang="tr-TR" sz="2400" b="1" baseline="-25000">
                <a:latin typeface="Times New Roman" pitchFamily="18" charset="0"/>
              </a:rPr>
              <a:t>X</a:t>
            </a:r>
            <a:r>
              <a:rPr lang="en-GB" altLang="tr-TR" sz="2400" b="1">
                <a:latin typeface="Times New Roman" pitchFamily="18" charset="0"/>
              </a:rPr>
              <a:t>/P</a:t>
            </a:r>
            <a:r>
              <a:rPr lang="en-GB" altLang="tr-TR" sz="2400" b="1" baseline="-25000">
                <a:latin typeface="Times New Roman" pitchFamily="18" charset="0"/>
              </a:rPr>
              <a:t>Y</a:t>
            </a:r>
            <a:r>
              <a:rPr lang="en-GB" altLang="tr-TR" sz="2400" b="1">
                <a:latin typeface="Times New Roman" pitchFamily="18" charset="0"/>
              </a:rPr>
              <a:t> = -1/2</a:t>
            </a:r>
          </a:p>
        </p:txBody>
      </p:sp>
      <p:sp>
        <p:nvSpPr>
          <p:cNvPr id="145423" name="Arc 15"/>
          <p:cNvSpPr>
            <a:spLocks/>
          </p:cNvSpPr>
          <p:nvPr/>
        </p:nvSpPr>
        <p:spPr bwMode="auto">
          <a:xfrm>
            <a:off x="5791200" y="5638800"/>
            <a:ext cx="1524000" cy="306388"/>
          </a:xfrm>
          <a:custGeom>
            <a:avLst/>
            <a:gdLst>
              <a:gd name="G0" fmla="+- 21600 0 0"/>
              <a:gd name="G1" fmla="+- 9992 0 0"/>
              <a:gd name="G2" fmla="+- 21600 0 0"/>
              <a:gd name="T0" fmla="*/ 1381 w 21600"/>
              <a:gd name="T1" fmla="*/ 17591 h 17591"/>
              <a:gd name="T2" fmla="*/ 2450 w 21600"/>
              <a:gd name="T3" fmla="*/ 0 h 17591"/>
              <a:gd name="T4" fmla="*/ 21600 w 21600"/>
              <a:gd name="T5" fmla="*/ 9992 h 17591"/>
            </a:gdLst>
            <a:ahLst/>
            <a:cxnLst>
              <a:cxn ang="0">
                <a:pos x="T0" y="T1"/>
              </a:cxn>
              <a:cxn ang="0">
                <a:pos x="T2" y="T3"/>
              </a:cxn>
              <a:cxn ang="0">
                <a:pos x="T4" y="T5"/>
              </a:cxn>
            </a:cxnLst>
            <a:rect l="0" t="0" r="r" b="b"/>
            <a:pathLst>
              <a:path w="21600" h="17591" fill="none" extrusionOk="0">
                <a:moveTo>
                  <a:pt x="1380" y="17591"/>
                </a:moveTo>
                <a:cubicBezTo>
                  <a:pt x="467" y="15161"/>
                  <a:pt x="0" y="12587"/>
                  <a:pt x="0" y="9992"/>
                </a:cubicBezTo>
                <a:cubicBezTo>
                  <a:pt x="-1" y="6512"/>
                  <a:pt x="840" y="3084"/>
                  <a:pt x="2450" y="0"/>
                </a:cubicBezTo>
              </a:path>
              <a:path w="21600" h="17591" stroke="0" extrusionOk="0">
                <a:moveTo>
                  <a:pt x="1380" y="17591"/>
                </a:moveTo>
                <a:cubicBezTo>
                  <a:pt x="467" y="15161"/>
                  <a:pt x="0" y="12587"/>
                  <a:pt x="0" y="9992"/>
                </a:cubicBezTo>
                <a:cubicBezTo>
                  <a:pt x="-1" y="6512"/>
                  <a:pt x="840" y="3084"/>
                  <a:pt x="2450" y="0"/>
                </a:cubicBezTo>
                <a:lnTo>
                  <a:pt x="21600" y="9992"/>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45424" name="Line 16"/>
          <p:cNvSpPr>
            <a:spLocks noChangeShapeType="1"/>
          </p:cNvSpPr>
          <p:nvPr/>
        </p:nvSpPr>
        <p:spPr bwMode="auto">
          <a:xfrm flipH="1">
            <a:off x="6172200" y="4953000"/>
            <a:ext cx="5334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45425" name="Text Box 17"/>
          <p:cNvSpPr txBox="1">
            <a:spLocks noChangeArrowheads="1"/>
          </p:cNvSpPr>
          <p:nvPr/>
        </p:nvSpPr>
        <p:spPr bwMode="auto">
          <a:xfrm>
            <a:off x="6324600" y="5486400"/>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b="1">
                <a:latin typeface="Times New Roman" pitchFamily="18" charset="0"/>
              </a:rPr>
              <a:t>•</a:t>
            </a:r>
          </a:p>
        </p:txBody>
      </p:sp>
    </p:spTree>
    <p:extLst>
      <p:ext uri="{BB962C8B-B14F-4D97-AF65-F5344CB8AC3E}">
        <p14:creationId xmlns:p14="http://schemas.microsoft.com/office/powerpoint/2010/main" val="1400283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ayt Numarası Yer Tutucusu 3"/>
          <p:cNvSpPr>
            <a:spLocks noGrp="1"/>
          </p:cNvSpPr>
          <p:nvPr>
            <p:ph type="sldNum" sz="quarter" idx="12"/>
          </p:nvPr>
        </p:nvSpPr>
        <p:spPr/>
        <p:txBody>
          <a:bodyPr/>
          <a:lstStyle/>
          <a:p>
            <a:fld id="{0F5EC2C5-60B1-4E6A-94A7-BA90E70C6939}" type="slidenum">
              <a:rPr lang="en-US" altLang="tr-TR"/>
              <a:pPr/>
              <a:t>18</a:t>
            </a:fld>
            <a:endParaRPr lang="en-US" altLang="tr-TR"/>
          </a:p>
        </p:txBody>
      </p:sp>
      <p:sp>
        <p:nvSpPr>
          <p:cNvPr id="143362" name="Line 2"/>
          <p:cNvSpPr>
            <a:spLocks noChangeShapeType="1"/>
          </p:cNvSpPr>
          <p:nvPr/>
        </p:nvSpPr>
        <p:spPr bwMode="auto">
          <a:xfrm>
            <a:off x="1295400" y="5943600"/>
            <a:ext cx="58674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43363" name="Line 3"/>
          <p:cNvSpPr>
            <a:spLocks noChangeShapeType="1"/>
          </p:cNvSpPr>
          <p:nvPr/>
        </p:nvSpPr>
        <p:spPr bwMode="auto">
          <a:xfrm flipV="1">
            <a:off x="1295400" y="609600"/>
            <a:ext cx="0" cy="5334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43364" name="Text Box 4"/>
          <p:cNvSpPr txBox="1">
            <a:spLocks noChangeArrowheads="1"/>
          </p:cNvSpPr>
          <p:nvPr/>
        </p:nvSpPr>
        <p:spPr bwMode="auto">
          <a:xfrm>
            <a:off x="5715000" y="5867400"/>
            <a:ext cx="1349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I/P</a:t>
            </a:r>
            <a:r>
              <a:rPr lang="en-GB" altLang="tr-TR" sz="2400" b="1" baseline="-25000">
                <a:latin typeface="Times New Roman" pitchFamily="18" charset="0"/>
              </a:rPr>
              <a:t>X</a:t>
            </a:r>
            <a:r>
              <a:rPr lang="en-GB" altLang="tr-TR" sz="2400" b="1">
                <a:latin typeface="Times New Roman" pitchFamily="18" charset="0"/>
              </a:rPr>
              <a:t> = 10</a:t>
            </a:r>
          </a:p>
        </p:txBody>
      </p:sp>
      <p:sp>
        <p:nvSpPr>
          <p:cNvPr id="143365" name="Text Box 5"/>
          <p:cNvSpPr txBox="1">
            <a:spLocks noChangeArrowheads="1"/>
          </p:cNvSpPr>
          <p:nvPr/>
        </p:nvSpPr>
        <p:spPr bwMode="auto">
          <a:xfrm>
            <a:off x="746125" y="498475"/>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Y</a:t>
            </a:r>
          </a:p>
        </p:txBody>
      </p:sp>
      <p:sp>
        <p:nvSpPr>
          <p:cNvPr id="143366" name="Text Box 6"/>
          <p:cNvSpPr txBox="1">
            <a:spLocks noChangeArrowheads="1"/>
          </p:cNvSpPr>
          <p:nvPr/>
        </p:nvSpPr>
        <p:spPr bwMode="auto">
          <a:xfrm>
            <a:off x="7239000" y="57150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X</a:t>
            </a:r>
          </a:p>
        </p:txBody>
      </p:sp>
      <p:sp>
        <p:nvSpPr>
          <p:cNvPr id="143367" name="Text Box 7"/>
          <p:cNvSpPr txBox="1">
            <a:spLocks noChangeArrowheads="1"/>
          </p:cNvSpPr>
          <p:nvPr/>
        </p:nvSpPr>
        <p:spPr bwMode="auto">
          <a:xfrm>
            <a:off x="1143000" y="3276600"/>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b="1">
                <a:latin typeface="Times New Roman" pitchFamily="18" charset="0"/>
              </a:rPr>
              <a:t>•</a:t>
            </a:r>
          </a:p>
        </p:txBody>
      </p:sp>
      <p:sp>
        <p:nvSpPr>
          <p:cNvPr id="143368" name="Text Box 8"/>
          <p:cNvSpPr txBox="1">
            <a:spLocks noChangeArrowheads="1"/>
          </p:cNvSpPr>
          <p:nvPr/>
        </p:nvSpPr>
        <p:spPr bwMode="auto">
          <a:xfrm>
            <a:off x="2498725" y="4927600"/>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b="1">
                <a:latin typeface="Times New Roman" pitchFamily="18" charset="0"/>
              </a:rPr>
              <a:t>•</a:t>
            </a:r>
          </a:p>
        </p:txBody>
      </p:sp>
      <p:sp>
        <p:nvSpPr>
          <p:cNvPr id="143369" name="Text Box 9"/>
          <p:cNvSpPr txBox="1">
            <a:spLocks noChangeArrowheads="1"/>
          </p:cNvSpPr>
          <p:nvPr/>
        </p:nvSpPr>
        <p:spPr bwMode="auto">
          <a:xfrm>
            <a:off x="1371600" y="32004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A</a:t>
            </a:r>
          </a:p>
        </p:txBody>
      </p:sp>
      <p:sp>
        <p:nvSpPr>
          <p:cNvPr id="143370" name="Text Box 10"/>
          <p:cNvSpPr txBox="1">
            <a:spLocks noChangeArrowheads="1"/>
          </p:cNvSpPr>
          <p:nvPr/>
        </p:nvSpPr>
        <p:spPr bwMode="auto">
          <a:xfrm>
            <a:off x="2743200" y="51054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C</a:t>
            </a:r>
          </a:p>
        </p:txBody>
      </p:sp>
      <p:sp>
        <p:nvSpPr>
          <p:cNvPr id="143371" name="Text Box 11"/>
          <p:cNvSpPr txBox="1">
            <a:spLocks noChangeArrowheads="1"/>
          </p:cNvSpPr>
          <p:nvPr/>
        </p:nvSpPr>
        <p:spPr bwMode="auto">
          <a:xfrm>
            <a:off x="6477000" y="5410200"/>
            <a:ext cx="676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tr-TR" sz="2400" b="1">
                <a:latin typeface="Times New Roman" pitchFamily="18" charset="0"/>
              </a:rPr>
              <a:t>B</a:t>
            </a:r>
            <a:endParaRPr lang="en-GB" altLang="tr-TR" sz="4800" b="1">
              <a:latin typeface="Times New Roman" pitchFamily="18" charset="0"/>
            </a:endParaRPr>
          </a:p>
        </p:txBody>
      </p:sp>
      <p:sp>
        <p:nvSpPr>
          <p:cNvPr id="143372" name="Text Box 12"/>
          <p:cNvSpPr txBox="1">
            <a:spLocks noChangeArrowheads="1"/>
          </p:cNvSpPr>
          <p:nvPr/>
        </p:nvSpPr>
        <p:spPr bwMode="auto">
          <a:xfrm>
            <a:off x="152400" y="3352800"/>
            <a:ext cx="1120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I/P</a:t>
            </a:r>
            <a:r>
              <a:rPr lang="en-GB" altLang="tr-TR" sz="2400" b="1" baseline="-25000">
                <a:latin typeface="Times New Roman" pitchFamily="18" charset="0"/>
              </a:rPr>
              <a:t>Y</a:t>
            </a:r>
            <a:r>
              <a:rPr lang="en-GB" altLang="tr-TR" sz="2400" b="1">
                <a:latin typeface="Times New Roman" pitchFamily="18" charset="0"/>
              </a:rPr>
              <a:t>= 5</a:t>
            </a:r>
          </a:p>
        </p:txBody>
      </p:sp>
      <p:sp>
        <p:nvSpPr>
          <p:cNvPr id="143373" name="Line 13"/>
          <p:cNvSpPr>
            <a:spLocks noChangeShapeType="1"/>
          </p:cNvSpPr>
          <p:nvPr/>
        </p:nvSpPr>
        <p:spPr bwMode="auto">
          <a:xfrm>
            <a:off x="1295400" y="3657600"/>
            <a:ext cx="5334000" cy="2286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43374" name="Line 14"/>
          <p:cNvSpPr>
            <a:spLocks noChangeShapeType="1"/>
          </p:cNvSpPr>
          <p:nvPr/>
        </p:nvSpPr>
        <p:spPr bwMode="auto">
          <a:xfrm flipH="1">
            <a:off x="3657600" y="3581400"/>
            <a:ext cx="5334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43375" name="Text Box 15"/>
          <p:cNvSpPr txBox="1">
            <a:spLocks noChangeArrowheads="1"/>
          </p:cNvSpPr>
          <p:nvPr/>
        </p:nvSpPr>
        <p:spPr bwMode="auto">
          <a:xfrm>
            <a:off x="2209800" y="2971800"/>
            <a:ext cx="2498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Budget line = BL</a:t>
            </a:r>
            <a:r>
              <a:rPr lang="en-GB" altLang="tr-TR" sz="2400" b="1" baseline="-25000">
                <a:latin typeface="Times New Roman" pitchFamily="18" charset="0"/>
              </a:rPr>
              <a:t>1</a:t>
            </a:r>
            <a:endParaRPr lang="en-GB" altLang="tr-TR" sz="2400" b="1">
              <a:latin typeface="Times New Roman" pitchFamily="18" charset="0"/>
            </a:endParaRPr>
          </a:p>
        </p:txBody>
      </p:sp>
      <p:sp>
        <p:nvSpPr>
          <p:cNvPr id="143376" name="Text Box 16"/>
          <p:cNvSpPr txBox="1">
            <a:spLocks noChangeArrowheads="1"/>
          </p:cNvSpPr>
          <p:nvPr/>
        </p:nvSpPr>
        <p:spPr bwMode="auto">
          <a:xfrm>
            <a:off x="5943600" y="4724400"/>
            <a:ext cx="1849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-P</a:t>
            </a:r>
            <a:r>
              <a:rPr lang="en-GB" altLang="tr-TR" sz="2400" b="1" baseline="-25000">
                <a:latin typeface="Times New Roman" pitchFamily="18" charset="0"/>
              </a:rPr>
              <a:t>X</a:t>
            </a:r>
            <a:r>
              <a:rPr lang="en-GB" altLang="tr-TR" sz="2400" b="1">
                <a:latin typeface="Times New Roman" pitchFamily="18" charset="0"/>
              </a:rPr>
              <a:t>/P</a:t>
            </a:r>
            <a:r>
              <a:rPr lang="en-GB" altLang="tr-TR" sz="2400" b="1" baseline="-25000">
                <a:latin typeface="Times New Roman" pitchFamily="18" charset="0"/>
              </a:rPr>
              <a:t>Y</a:t>
            </a:r>
            <a:r>
              <a:rPr lang="en-GB" altLang="tr-TR" sz="2400" b="1">
                <a:latin typeface="Times New Roman" pitchFamily="18" charset="0"/>
              </a:rPr>
              <a:t> = -1/2</a:t>
            </a:r>
          </a:p>
        </p:txBody>
      </p:sp>
      <p:sp>
        <p:nvSpPr>
          <p:cNvPr id="143377" name="Arc 17"/>
          <p:cNvSpPr>
            <a:spLocks/>
          </p:cNvSpPr>
          <p:nvPr/>
        </p:nvSpPr>
        <p:spPr bwMode="auto">
          <a:xfrm>
            <a:off x="5791200" y="5638800"/>
            <a:ext cx="1524000" cy="306388"/>
          </a:xfrm>
          <a:custGeom>
            <a:avLst/>
            <a:gdLst>
              <a:gd name="G0" fmla="+- 21600 0 0"/>
              <a:gd name="G1" fmla="+- 9992 0 0"/>
              <a:gd name="G2" fmla="+- 21600 0 0"/>
              <a:gd name="T0" fmla="*/ 1381 w 21600"/>
              <a:gd name="T1" fmla="*/ 17591 h 17591"/>
              <a:gd name="T2" fmla="*/ 2450 w 21600"/>
              <a:gd name="T3" fmla="*/ 0 h 17591"/>
              <a:gd name="T4" fmla="*/ 21600 w 21600"/>
              <a:gd name="T5" fmla="*/ 9992 h 17591"/>
            </a:gdLst>
            <a:ahLst/>
            <a:cxnLst>
              <a:cxn ang="0">
                <a:pos x="T0" y="T1"/>
              </a:cxn>
              <a:cxn ang="0">
                <a:pos x="T2" y="T3"/>
              </a:cxn>
              <a:cxn ang="0">
                <a:pos x="T4" y="T5"/>
              </a:cxn>
            </a:cxnLst>
            <a:rect l="0" t="0" r="r" b="b"/>
            <a:pathLst>
              <a:path w="21600" h="17591" fill="none" extrusionOk="0">
                <a:moveTo>
                  <a:pt x="1380" y="17591"/>
                </a:moveTo>
                <a:cubicBezTo>
                  <a:pt x="467" y="15161"/>
                  <a:pt x="0" y="12587"/>
                  <a:pt x="0" y="9992"/>
                </a:cubicBezTo>
                <a:cubicBezTo>
                  <a:pt x="-1" y="6512"/>
                  <a:pt x="840" y="3084"/>
                  <a:pt x="2450" y="0"/>
                </a:cubicBezTo>
              </a:path>
              <a:path w="21600" h="17591" stroke="0" extrusionOk="0">
                <a:moveTo>
                  <a:pt x="1380" y="17591"/>
                </a:moveTo>
                <a:cubicBezTo>
                  <a:pt x="467" y="15161"/>
                  <a:pt x="0" y="12587"/>
                  <a:pt x="0" y="9992"/>
                </a:cubicBezTo>
                <a:cubicBezTo>
                  <a:pt x="-1" y="6512"/>
                  <a:pt x="840" y="3084"/>
                  <a:pt x="2450" y="0"/>
                </a:cubicBezTo>
                <a:lnTo>
                  <a:pt x="21600" y="9992"/>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43378" name="Line 18"/>
          <p:cNvSpPr>
            <a:spLocks noChangeShapeType="1"/>
          </p:cNvSpPr>
          <p:nvPr/>
        </p:nvSpPr>
        <p:spPr bwMode="auto">
          <a:xfrm flipH="1">
            <a:off x="6172200" y="4953000"/>
            <a:ext cx="5334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43379" name="Text Box 19"/>
          <p:cNvSpPr txBox="1">
            <a:spLocks noChangeArrowheads="1"/>
          </p:cNvSpPr>
          <p:nvPr/>
        </p:nvSpPr>
        <p:spPr bwMode="auto">
          <a:xfrm>
            <a:off x="6324600" y="5486400"/>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b="1">
                <a:latin typeface="Times New Roman" pitchFamily="18" charset="0"/>
              </a:rPr>
              <a:t>•</a:t>
            </a:r>
          </a:p>
        </p:txBody>
      </p:sp>
      <p:sp>
        <p:nvSpPr>
          <p:cNvPr id="2" name="Dikdörtgen 1"/>
          <p:cNvSpPr/>
          <p:nvPr/>
        </p:nvSpPr>
        <p:spPr>
          <a:xfrm>
            <a:off x="4038600" y="228600"/>
            <a:ext cx="4572000" cy="2677656"/>
          </a:xfrm>
          <a:prstGeom prst="rect">
            <a:avLst/>
          </a:prstGeom>
        </p:spPr>
        <p:txBody>
          <a:bodyPr>
            <a:spAutoFit/>
          </a:bodyPr>
          <a:lstStyle/>
          <a:p>
            <a:r>
              <a:rPr lang="en-US" sz="2400" dirty="0"/>
              <a:t>Point A: one only consumes y</a:t>
            </a:r>
          </a:p>
          <a:p>
            <a:r>
              <a:rPr lang="en-US" sz="2400" dirty="0"/>
              <a:t>Point B: one only consumes x.  </a:t>
            </a:r>
          </a:p>
          <a:p>
            <a:r>
              <a:rPr lang="en-US" sz="2400" dirty="0"/>
              <a:t>Point D: consumes a mixture</a:t>
            </a:r>
          </a:p>
          <a:p>
            <a:r>
              <a:rPr lang="en-US" sz="2400" dirty="0"/>
              <a:t>Point C: consumes a mixture while not spending the entire budget</a:t>
            </a:r>
          </a:p>
          <a:p>
            <a:r>
              <a:rPr lang="en-US" sz="2400" dirty="0"/>
              <a:t>Point E: unobtainable unless prices or income change</a:t>
            </a:r>
          </a:p>
        </p:txBody>
      </p:sp>
    </p:spTree>
    <p:extLst>
      <p:ext uri="{BB962C8B-B14F-4D97-AF65-F5344CB8AC3E}">
        <p14:creationId xmlns:p14="http://schemas.microsoft.com/office/powerpoint/2010/main" val="75620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Altbilgi Yer Tutucusu 3"/>
          <p:cNvSpPr>
            <a:spLocks noGrp="1"/>
          </p:cNvSpPr>
          <p:nvPr>
            <p:ph type="ftr" sz="quarter" idx="10"/>
          </p:nvPr>
        </p:nvSpPr>
        <p:spPr/>
        <p:txBody>
          <a:bodyPr/>
          <a:lstStyle/>
          <a:p>
            <a:endParaRPr lang="en-US" altLang="tr-TR" dirty="0"/>
          </a:p>
        </p:txBody>
      </p:sp>
      <p:sp>
        <p:nvSpPr>
          <p:cNvPr id="45" name="Slayt Numarası Yer Tutucusu 4"/>
          <p:cNvSpPr>
            <a:spLocks noGrp="1"/>
          </p:cNvSpPr>
          <p:nvPr>
            <p:ph type="sldNum" sz="quarter" idx="11"/>
          </p:nvPr>
        </p:nvSpPr>
        <p:spPr/>
        <p:txBody>
          <a:bodyPr/>
          <a:lstStyle/>
          <a:p>
            <a:r>
              <a:rPr lang="en-US" altLang="tr-TR"/>
              <a:t>Slide </a:t>
            </a:r>
            <a:fld id="{12E4C3AC-A989-47CB-BCFC-516B8EC3863C}" type="slidenum">
              <a:rPr lang="en-US" altLang="tr-TR"/>
              <a:pPr/>
              <a:t>19</a:t>
            </a:fld>
            <a:endParaRPr lang="en-US" altLang="tr-TR" b="0">
              <a:latin typeface="Times New Roman" pitchFamily="18" charset="0"/>
            </a:endParaRPr>
          </a:p>
        </p:txBody>
      </p:sp>
      <p:sp>
        <p:nvSpPr>
          <p:cNvPr id="184338" name="Line 18"/>
          <p:cNvSpPr>
            <a:spLocks noChangeShapeType="1"/>
          </p:cNvSpPr>
          <p:nvPr/>
        </p:nvSpPr>
        <p:spPr bwMode="auto">
          <a:xfrm>
            <a:off x="2184400" y="2551113"/>
            <a:ext cx="3048000" cy="3367087"/>
          </a:xfrm>
          <a:prstGeom prst="line">
            <a:avLst/>
          </a:prstGeom>
          <a:noFill/>
          <a:ln w="508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nvGrpSpPr>
          <p:cNvPr id="184363" name="Group 43"/>
          <p:cNvGrpSpPr>
            <a:grpSpLocks/>
          </p:cNvGrpSpPr>
          <p:nvPr/>
        </p:nvGrpSpPr>
        <p:grpSpPr bwMode="auto">
          <a:xfrm>
            <a:off x="3292475" y="2222500"/>
            <a:ext cx="2978150" cy="1368425"/>
            <a:chOff x="2074" y="1400"/>
            <a:chExt cx="1876" cy="862"/>
          </a:xfrm>
        </p:grpSpPr>
        <p:sp>
          <p:nvSpPr>
            <p:cNvPr id="184349" name="Line 29"/>
            <p:cNvSpPr>
              <a:spLocks noChangeShapeType="1"/>
            </p:cNvSpPr>
            <p:nvPr/>
          </p:nvSpPr>
          <p:spPr bwMode="auto">
            <a:xfrm flipV="1">
              <a:off x="2074" y="1626"/>
              <a:ext cx="436" cy="636"/>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84350" name="Rectangle 30"/>
            <p:cNvSpPr>
              <a:spLocks noChangeArrowheads="1"/>
            </p:cNvSpPr>
            <p:nvPr/>
          </p:nvSpPr>
          <p:spPr bwMode="auto">
            <a:xfrm>
              <a:off x="2084" y="1400"/>
              <a:ext cx="1866"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1800" b="1"/>
                <a:t>Budget Line  </a:t>
              </a:r>
              <a:r>
                <a:rPr lang="en-US" altLang="tr-TR" sz="1800" b="1" i="1"/>
                <a:t>F + </a:t>
              </a:r>
              <a:r>
                <a:rPr lang="en-US" altLang="tr-TR" sz="1800" b="1"/>
                <a:t>2</a:t>
              </a:r>
              <a:r>
                <a:rPr lang="en-US" altLang="tr-TR" sz="1800" b="1" i="1"/>
                <a:t>C = </a:t>
              </a:r>
              <a:r>
                <a:rPr lang="en-US" altLang="tr-TR" sz="1800" b="1"/>
                <a:t>$80</a:t>
              </a:r>
            </a:p>
          </p:txBody>
        </p:sp>
      </p:grpSp>
      <p:grpSp>
        <p:nvGrpSpPr>
          <p:cNvPr id="184365" name="Group 45"/>
          <p:cNvGrpSpPr>
            <a:grpSpLocks/>
          </p:cNvGrpSpPr>
          <p:nvPr/>
        </p:nvGrpSpPr>
        <p:grpSpPr bwMode="auto">
          <a:xfrm>
            <a:off x="2584450" y="2882900"/>
            <a:ext cx="6470650" cy="1924050"/>
            <a:chOff x="1628" y="1816"/>
            <a:chExt cx="4076" cy="1212"/>
          </a:xfrm>
          <a:solidFill>
            <a:schemeClr val="bg1">
              <a:lumMod val="75000"/>
            </a:schemeClr>
          </a:solidFill>
        </p:grpSpPr>
        <p:grpSp>
          <p:nvGrpSpPr>
            <p:cNvPr id="184364" name="Group 44"/>
            <p:cNvGrpSpPr>
              <a:grpSpLocks/>
            </p:cNvGrpSpPr>
            <p:nvPr/>
          </p:nvGrpSpPr>
          <p:grpSpPr bwMode="auto">
            <a:xfrm>
              <a:off x="2584" y="1816"/>
              <a:ext cx="3120" cy="660"/>
              <a:chOff x="2584" y="1816"/>
              <a:chExt cx="3120" cy="660"/>
            </a:xfrm>
            <a:grpFill/>
          </p:grpSpPr>
          <p:sp>
            <p:nvSpPr>
              <p:cNvPr id="184358" name="Rectangle 38"/>
              <p:cNvSpPr>
                <a:spLocks noChangeArrowheads="1"/>
              </p:cNvSpPr>
              <p:nvPr/>
            </p:nvSpPr>
            <p:spPr bwMode="auto">
              <a:xfrm>
                <a:off x="2584" y="1816"/>
                <a:ext cx="3060" cy="660"/>
              </a:xfrm>
              <a:prstGeom prst="rect">
                <a:avLst/>
              </a:prstGeom>
              <a:gr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graphicFrame>
            <p:nvGraphicFramePr>
              <p:cNvPr id="184351" name="Object 31">
                <a:hlinkClick r:id="" action="ppaction://ole?verb=0"/>
              </p:cNvPr>
              <p:cNvGraphicFramePr>
                <a:graphicFrameLocks/>
              </p:cNvGraphicFramePr>
              <p:nvPr/>
            </p:nvGraphicFramePr>
            <p:xfrm>
              <a:off x="2669" y="1863"/>
              <a:ext cx="3035" cy="571"/>
            </p:xfrm>
            <a:graphic>
              <a:graphicData uri="http://schemas.openxmlformats.org/presentationml/2006/ole">
                <mc:AlternateContent xmlns:mc="http://schemas.openxmlformats.org/markup-compatibility/2006">
                  <mc:Choice xmlns:v="urn:schemas-microsoft-com:vml" Requires="v">
                    <p:oleObj name="Equation" r:id="rId3" imgW="1993680" imgH="393480" progId="Equation.3">
                      <p:embed/>
                    </p:oleObj>
                  </mc:Choice>
                  <mc:Fallback>
                    <p:oleObj name="Equation" r:id="rId3" imgW="1993680" imgH="393480" progId="Equation.3">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9" y="1863"/>
                            <a:ext cx="3035" cy="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84352" name="Line 32"/>
            <p:cNvSpPr>
              <a:spLocks noChangeShapeType="1"/>
            </p:cNvSpPr>
            <p:nvPr/>
          </p:nvSpPr>
          <p:spPr bwMode="auto">
            <a:xfrm>
              <a:off x="1920" y="2244"/>
              <a:ext cx="0" cy="460"/>
            </a:xfrm>
            <a:prstGeom prst="line">
              <a:avLst/>
            </a:prstGeom>
            <a:grpFill/>
            <a:ln w="25400">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84353" name="Line 33"/>
            <p:cNvSpPr>
              <a:spLocks noChangeShapeType="1"/>
            </p:cNvSpPr>
            <p:nvPr/>
          </p:nvSpPr>
          <p:spPr bwMode="auto">
            <a:xfrm>
              <a:off x="1956" y="2736"/>
              <a:ext cx="412" cy="0"/>
            </a:xfrm>
            <a:prstGeom prst="line">
              <a:avLst/>
            </a:prstGeom>
            <a:grpFill/>
            <a:ln w="25400">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84354" name="Rectangle 34"/>
            <p:cNvSpPr>
              <a:spLocks noChangeArrowheads="1"/>
            </p:cNvSpPr>
            <p:nvPr/>
          </p:nvSpPr>
          <p:spPr bwMode="auto">
            <a:xfrm>
              <a:off x="1628" y="2348"/>
              <a:ext cx="292" cy="248"/>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b="1"/>
                <a:t>10</a:t>
              </a:r>
            </a:p>
          </p:txBody>
        </p:sp>
        <p:sp>
          <p:nvSpPr>
            <p:cNvPr id="184355" name="Rectangle 35"/>
            <p:cNvSpPr>
              <a:spLocks noChangeArrowheads="1"/>
            </p:cNvSpPr>
            <p:nvPr/>
          </p:nvSpPr>
          <p:spPr bwMode="auto">
            <a:xfrm>
              <a:off x="2012" y="2780"/>
              <a:ext cx="292" cy="248"/>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b="1"/>
                <a:t>20</a:t>
              </a:r>
            </a:p>
          </p:txBody>
        </p:sp>
      </p:grpSp>
      <p:sp>
        <p:nvSpPr>
          <p:cNvPr id="184357" name="Rectangle 37"/>
          <p:cNvSpPr>
            <a:spLocks noChangeArrowheads="1"/>
          </p:cNvSpPr>
          <p:nvPr/>
        </p:nvSpPr>
        <p:spPr bwMode="auto">
          <a:xfrm>
            <a:off x="898525" y="2357438"/>
            <a:ext cx="1347788"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r"/>
            <a:r>
              <a:rPr lang="en-US" altLang="tr-TR" b="1"/>
              <a:t>(</a:t>
            </a:r>
            <a:r>
              <a:rPr lang="en-US" altLang="tr-TR" b="1" i="1"/>
              <a:t>I/P</a:t>
            </a:r>
            <a:r>
              <a:rPr lang="en-US" altLang="tr-TR" b="1" i="1" baseline="-25000"/>
              <a:t>C</a:t>
            </a:r>
            <a:r>
              <a:rPr lang="en-US" altLang="tr-TR" b="1"/>
              <a:t>) = 40</a:t>
            </a:r>
          </a:p>
        </p:txBody>
      </p:sp>
      <p:sp>
        <p:nvSpPr>
          <p:cNvPr id="184322" name="Rectangle 2"/>
          <p:cNvSpPr>
            <a:spLocks noChangeArrowheads="1"/>
          </p:cNvSpPr>
          <p:nvPr/>
        </p:nvSpPr>
        <p:spPr bwMode="auto">
          <a:xfrm>
            <a:off x="762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84323" name="Rectangle 3"/>
          <p:cNvSpPr>
            <a:spLocks noChangeArrowheads="1"/>
          </p:cNvSpPr>
          <p:nvPr/>
        </p:nvSpPr>
        <p:spPr bwMode="auto">
          <a:xfrm>
            <a:off x="32766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84324" name="Rectangle 4"/>
          <p:cNvSpPr>
            <a:spLocks noChangeArrowheads="1"/>
          </p:cNvSpPr>
          <p:nvPr/>
        </p:nvSpPr>
        <p:spPr bwMode="auto">
          <a:xfrm>
            <a:off x="762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84325" name="Rectangle 5"/>
          <p:cNvSpPr>
            <a:spLocks noChangeArrowheads="1"/>
          </p:cNvSpPr>
          <p:nvPr/>
        </p:nvSpPr>
        <p:spPr bwMode="auto">
          <a:xfrm>
            <a:off x="32766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84326" name="Rectangle 6"/>
          <p:cNvSpPr>
            <a:spLocks noGrp="1" noChangeArrowheads="1"/>
          </p:cNvSpPr>
          <p:nvPr>
            <p:ph type="title"/>
          </p:nvPr>
        </p:nvSpPr>
        <p:spPr>
          <a:noFill/>
          <a:ln/>
        </p:spPr>
        <p:txBody>
          <a:bodyPr/>
          <a:lstStyle/>
          <a:p>
            <a:r>
              <a:rPr lang="en-US" altLang="tr-TR"/>
              <a:t>Budget Constraints</a:t>
            </a:r>
          </a:p>
        </p:txBody>
      </p:sp>
      <p:sp>
        <p:nvSpPr>
          <p:cNvPr id="184327" name="Line 7"/>
          <p:cNvSpPr>
            <a:spLocks noChangeShapeType="1"/>
          </p:cNvSpPr>
          <p:nvPr/>
        </p:nvSpPr>
        <p:spPr bwMode="auto">
          <a:xfrm>
            <a:off x="2209800" y="1758950"/>
            <a:ext cx="0" cy="418465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84328" name="Line 8"/>
          <p:cNvSpPr>
            <a:spLocks noChangeShapeType="1"/>
          </p:cNvSpPr>
          <p:nvPr/>
        </p:nvSpPr>
        <p:spPr bwMode="auto">
          <a:xfrm>
            <a:off x="2224088" y="5949950"/>
            <a:ext cx="419576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84329" name="Rectangle 9"/>
          <p:cNvSpPr>
            <a:spLocks noChangeArrowheads="1"/>
          </p:cNvSpPr>
          <p:nvPr/>
        </p:nvSpPr>
        <p:spPr bwMode="auto">
          <a:xfrm>
            <a:off x="6527800" y="5689600"/>
            <a:ext cx="1730375" cy="60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1800" b="1"/>
              <a:t>Food</a:t>
            </a:r>
          </a:p>
          <a:p>
            <a:r>
              <a:rPr lang="en-US" altLang="tr-TR" sz="1600" b="1"/>
              <a:t>(units per week)</a:t>
            </a:r>
          </a:p>
        </p:txBody>
      </p:sp>
      <p:sp>
        <p:nvSpPr>
          <p:cNvPr id="184330" name="Rectangle 10"/>
          <p:cNvSpPr>
            <a:spLocks noChangeArrowheads="1"/>
          </p:cNvSpPr>
          <p:nvPr/>
        </p:nvSpPr>
        <p:spPr bwMode="auto">
          <a:xfrm>
            <a:off x="3538538" y="5980113"/>
            <a:ext cx="4349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1800" b="1"/>
              <a:t>40</a:t>
            </a:r>
          </a:p>
        </p:txBody>
      </p:sp>
      <p:sp>
        <p:nvSpPr>
          <p:cNvPr id="184331" name="Rectangle 11"/>
          <p:cNvSpPr>
            <a:spLocks noChangeArrowheads="1"/>
          </p:cNvSpPr>
          <p:nvPr/>
        </p:nvSpPr>
        <p:spPr bwMode="auto">
          <a:xfrm>
            <a:off x="4395788" y="5980113"/>
            <a:ext cx="4349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1800" b="1"/>
              <a:t>60</a:t>
            </a:r>
          </a:p>
        </p:txBody>
      </p:sp>
      <p:sp>
        <p:nvSpPr>
          <p:cNvPr id="184332" name="Rectangle 12"/>
          <p:cNvSpPr>
            <a:spLocks noChangeArrowheads="1"/>
          </p:cNvSpPr>
          <p:nvPr/>
        </p:nvSpPr>
        <p:spPr bwMode="auto">
          <a:xfrm>
            <a:off x="5253038" y="5980113"/>
            <a:ext cx="1220787"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1800" b="1"/>
              <a:t>80 = (</a:t>
            </a:r>
            <a:r>
              <a:rPr lang="en-US" altLang="tr-TR" sz="1800" b="1" i="1"/>
              <a:t>I/P</a:t>
            </a:r>
            <a:r>
              <a:rPr lang="en-US" altLang="tr-TR" sz="1800" b="1" i="1" baseline="-25000"/>
              <a:t>F</a:t>
            </a:r>
            <a:r>
              <a:rPr lang="en-US" altLang="tr-TR" sz="1800" b="1"/>
              <a:t>)</a:t>
            </a:r>
          </a:p>
        </p:txBody>
      </p:sp>
      <p:sp>
        <p:nvSpPr>
          <p:cNvPr id="184333" name="Rectangle 13"/>
          <p:cNvSpPr>
            <a:spLocks noChangeArrowheads="1"/>
          </p:cNvSpPr>
          <p:nvPr/>
        </p:nvSpPr>
        <p:spPr bwMode="auto">
          <a:xfrm>
            <a:off x="2681288" y="5980113"/>
            <a:ext cx="4349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1800" b="1"/>
              <a:t>20</a:t>
            </a:r>
          </a:p>
        </p:txBody>
      </p:sp>
      <p:sp>
        <p:nvSpPr>
          <p:cNvPr id="184334" name="Rectangle 14"/>
          <p:cNvSpPr>
            <a:spLocks noChangeArrowheads="1"/>
          </p:cNvSpPr>
          <p:nvPr/>
        </p:nvSpPr>
        <p:spPr bwMode="auto">
          <a:xfrm>
            <a:off x="1747838" y="5073650"/>
            <a:ext cx="46355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b="1"/>
              <a:t>10</a:t>
            </a:r>
          </a:p>
        </p:txBody>
      </p:sp>
      <p:sp>
        <p:nvSpPr>
          <p:cNvPr id="184335" name="Rectangle 15"/>
          <p:cNvSpPr>
            <a:spLocks noChangeArrowheads="1"/>
          </p:cNvSpPr>
          <p:nvPr/>
        </p:nvSpPr>
        <p:spPr bwMode="auto">
          <a:xfrm>
            <a:off x="1747838" y="4168775"/>
            <a:ext cx="46355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b="1"/>
              <a:t>20</a:t>
            </a:r>
          </a:p>
        </p:txBody>
      </p:sp>
      <p:sp>
        <p:nvSpPr>
          <p:cNvPr id="184336" name="Rectangle 16"/>
          <p:cNvSpPr>
            <a:spLocks noChangeArrowheads="1"/>
          </p:cNvSpPr>
          <p:nvPr/>
        </p:nvSpPr>
        <p:spPr bwMode="auto">
          <a:xfrm>
            <a:off x="1747838" y="3262313"/>
            <a:ext cx="46355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b="1"/>
              <a:t>30</a:t>
            </a:r>
          </a:p>
        </p:txBody>
      </p:sp>
      <p:sp>
        <p:nvSpPr>
          <p:cNvPr id="184337" name="Rectangle 17"/>
          <p:cNvSpPr>
            <a:spLocks noChangeArrowheads="1"/>
          </p:cNvSpPr>
          <p:nvPr/>
        </p:nvSpPr>
        <p:spPr bwMode="auto">
          <a:xfrm>
            <a:off x="1900238" y="5980113"/>
            <a:ext cx="3079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1800" b="1"/>
              <a:t>0</a:t>
            </a:r>
          </a:p>
        </p:txBody>
      </p:sp>
      <p:grpSp>
        <p:nvGrpSpPr>
          <p:cNvPr id="184361" name="Group 41"/>
          <p:cNvGrpSpPr>
            <a:grpSpLocks/>
          </p:cNvGrpSpPr>
          <p:nvPr/>
        </p:nvGrpSpPr>
        <p:grpSpPr bwMode="auto">
          <a:xfrm>
            <a:off x="2133600" y="2246313"/>
            <a:ext cx="3571875" cy="3773487"/>
            <a:chOff x="1344" y="1415"/>
            <a:chExt cx="2250" cy="2377"/>
          </a:xfrm>
        </p:grpSpPr>
        <p:sp>
          <p:nvSpPr>
            <p:cNvPr id="184339" name="Oval 19"/>
            <p:cNvSpPr>
              <a:spLocks noChangeArrowheads="1"/>
            </p:cNvSpPr>
            <p:nvPr/>
          </p:nvSpPr>
          <p:spPr bwMode="auto">
            <a:xfrm>
              <a:off x="1344" y="1584"/>
              <a:ext cx="96" cy="96"/>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84340" name="Oval 20"/>
            <p:cNvSpPr>
              <a:spLocks noChangeArrowheads="1"/>
            </p:cNvSpPr>
            <p:nvPr/>
          </p:nvSpPr>
          <p:spPr bwMode="auto">
            <a:xfrm>
              <a:off x="1872" y="2160"/>
              <a:ext cx="96" cy="96"/>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84341" name="Oval 21"/>
            <p:cNvSpPr>
              <a:spLocks noChangeArrowheads="1"/>
            </p:cNvSpPr>
            <p:nvPr/>
          </p:nvSpPr>
          <p:spPr bwMode="auto">
            <a:xfrm>
              <a:off x="2352" y="2688"/>
              <a:ext cx="96" cy="96"/>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84342" name="Oval 22"/>
            <p:cNvSpPr>
              <a:spLocks noChangeArrowheads="1"/>
            </p:cNvSpPr>
            <p:nvPr/>
          </p:nvSpPr>
          <p:spPr bwMode="auto">
            <a:xfrm>
              <a:off x="2880" y="3264"/>
              <a:ext cx="96" cy="96"/>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84343" name="Oval 23"/>
            <p:cNvSpPr>
              <a:spLocks noChangeArrowheads="1"/>
            </p:cNvSpPr>
            <p:nvPr/>
          </p:nvSpPr>
          <p:spPr bwMode="auto">
            <a:xfrm>
              <a:off x="3264" y="3696"/>
              <a:ext cx="96" cy="96"/>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84344" name="Rectangle 24"/>
            <p:cNvSpPr>
              <a:spLocks noChangeArrowheads="1"/>
            </p:cNvSpPr>
            <p:nvPr/>
          </p:nvSpPr>
          <p:spPr bwMode="auto">
            <a:xfrm>
              <a:off x="1475" y="1415"/>
              <a:ext cx="230"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b="1" i="1"/>
                <a:t>A</a:t>
              </a:r>
            </a:p>
          </p:txBody>
        </p:sp>
        <p:sp>
          <p:nvSpPr>
            <p:cNvPr id="184345" name="Rectangle 25"/>
            <p:cNvSpPr>
              <a:spLocks noChangeArrowheads="1"/>
            </p:cNvSpPr>
            <p:nvPr/>
          </p:nvSpPr>
          <p:spPr bwMode="auto">
            <a:xfrm>
              <a:off x="1916" y="1916"/>
              <a:ext cx="230"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b="1" i="1"/>
                <a:t>B</a:t>
              </a:r>
            </a:p>
          </p:txBody>
        </p:sp>
        <p:sp>
          <p:nvSpPr>
            <p:cNvPr id="184346" name="Rectangle 26"/>
            <p:cNvSpPr>
              <a:spLocks noChangeArrowheads="1"/>
            </p:cNvSpPr>
            <p:nvPr/>
          </p:nvSpPr>
          <p:spPr bwMode="auto">
            <a:xfrm>
              <a:off x="2396" y="2444"/>
              <a:ext cx="230"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b="1" i="1"/>
                <a:t>D</a:t>
              </a:r>
            </a:p>
          </p:txBody>
        </p:sp>
        <p:sp>
          <p:nvSpPr>
            <p:cNvPr id="184347" name="Rectangle 27"/>
            <p:cNvSpPr>
              <a:spLocks noChangeArrowheads="1"/>
            </p:cNvSpPr>
            <p:nvPr/>
          </p:nvSpPr>
          <p:spPr bwMode="auto">
            <a:xfrm>
              <a:off x="2924" y="3020"/>
              <a:ext cx="221"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b="1" i="1"/>
                <a:t>E</a:t>
              </a:r>
            </a:p>
          </p:txBody>
        </p:sp>
        <p:sp>
          <p:nvSpPr>
            <p:cNvPr id="184348" name="Rectangle 28"/>
            <p:cNvSpPr>
              <a:spLocks noChangeArrowheads="1"/>
            </p:cNvSpPr>
            <p:nvPr/>
          </p:nvSpPr>
          <p:spPr bwMode="auto">
            <a:xfrm>
              <a:off x="3356" y="3500"/>
              <a:ext cx="238"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b="1" i="1"/>
                <a:t>G</a:t>
              </a:r>
            </a:p>
          </p:txBody>
        </p:sp>
      </p:grpSp>
      <p:sp>
        <p:nvSpPr>
          <p:cNvPr id="184356" name="Rectangle 36"/>
          <p:cNvSpPr>
            <a:spLocks noChangeArrowheads="1"/>
          </p:cNvSpPr>
          <p:nvPr/>
        </p:nvSpPr>
        <p:spPr bwMode="auto">
          <a:xfrm>
            <a:off x="1016000" y="1441450"/>
            <a:ext cx="1227138" cy="91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r"/>
            <a:r>
              <a:rPr lang="en-US" altLang="tr-TR" sz="1800" b="1"/>
              <a:t>Clothing</a:t>
            </a:r>
          </a:p>
          <a:p>
            <a:pPr algn="r"/>
            <a:r>
              <a:rPr lang="en-US" altLang="tr-TR" sz="1800" b="1"/>
              <a:t>(units</a:t>
            </a:r>
          </a:p>
          <a:p>
            <a:pPr algn="r"/>
            <a:r>
              <a:rPr lang="en-US" altLang="tr-TR" sz="1800" b="1"/>
              <a:t>per week</a:t>
            </a:r>
            <a:r>
              <a:rPr lang="en-US" altLang="tr-TR" sz="1600" b="1"/>
              <a:t>)</a:t>
            </a:r>
          </a:p>
        </p:txBody>
      </p:sp>
      <p:sp>
        <p:nvSpPr>
          <p:cNvPr id="184360" name="Text Box 40"/>
          <p:cNvSpPr txBox="1">
            <a:spLocks noChangeArrowheads="1"/>
          </p:cNvSpPr>
          <p:nvPr/>
        </p:nvSpPr>
        <p:spPr bwMode="auto">
          <a:xfrm>
            <a:off x="3279775" y="1579563"/>
            <a:ext cx="3332163" cy="379412"/>
          </a:xfrm>
          <a:prstGeom prst="rect">
            <a:avLst/>
          </a:prstGeom>
          <a:solidFill>
            <a:schemeClr val="bg1">
              <a:lumMod val="85000"/>
            </a:schemeClr>
          </a:solidFill>
          <a:ln w="12700">
            <a:solidFill>
              <a:schemeClr val="tx1"/>
            </a:solidFill>
            <a:miter lim="800000"/>
            <a:headEnd/>
            <a:tailEnd/>
          </a:ln>
          <a:effectLst/>
        </p:spPr>
        <p:txBody>
          <a:bodyPr>
            <a:spAutoFit/>
          </a:bodyPr>
          <a:lstStyle/>
          <a:p>
            <a:r>
              <a:rPr lang="en-US" altLang="tr-TR" sz="1800" b="1" i="1" dirty="0"/>
              <a:t>Pc</a:t>
            </a:r>
            <a:r>
              <a:rPr lang="en-US" altLang="tr-TR" sz="1800" b="1" i="1" baseline="-25000" dirty="0"/>
              <a:t> </a:t>
            </a:r>
            <a:r>
              <a:rPr lang="en-US" altLang="tr-TR" sz="1800" b="1" i="1" dirty="0"/>
              <a:t>= $2      P</a:t>
            </a:r>
            <a:r>
              <a:rPr lang="en-US" altLang="tr-TR" sz="1800" b="1" i="1" baseline="-25000" dirty="0"/>
              <a:t>f</a:t>
            </a:r>
            <a:r>
              <a:rPr lang="en-US" altLang="tr-TR" sz="1800" b="1" i="1" dirty="0"/>
              <a:t> = $1        I = $80</a:t>
            </a:r>
          </a:p>
        </p:txBody>
      </p:sp>
    </p:spTree>
    <p:extLst>
      <p:ext uri="{BB962C8B-B14F-4D97-AF65-F5344CB8AC3E}">
        <p14:creationId xmlns:p14="http://schemas.microsoft.com/office/powerpoint/2010/main" val="38015576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61"/>
                                        </p:tgtEl>
                                        <p:attrNameLst>
                                          <p:attrName>style.visibility</p:attrName>
                                        </p:attrNameLst>
                                      </p:cBhvr>
                                      <p:to>
                                        <p:strVal val="visible"/>
                                      </p:to>
                                    </p:set>
                                    <p:animEffect transition="in" filter="wipe(left)">
                                      <p:cBhvr>
                                        <p:cTn id="7" dur="500"/>
                                        <p:tgtEl>
                                          <p:spTgt spid="1843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4338"/>
                                        </p:tgtEl>
                                        <p:attrNameLst>
                                          <p:attrName>style.visibility</p:attrName>
                                        </p:attrNameLst>
                                      </p:cBhvr>
                                      <p:to>
                                        <p:strVal val="visible"/>
                                      </p:to>
                                    </p:set>
                                    <p:animEffect transition="in" filter="wipe(left)">
                                      <p:cBhvr>
                                        <p:cTn id="12" dur="500"/>
                                        <p:tgtEl>
                                          <p:spTgt spid="1843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84363"/>
                                        </p:tgtEl>
                                        <p:attrNameLst>
                                          <p:attrName>style.visibility</p:attrName>
                                        </p:attrNameLst>
                                      </p:cBhvr>
                                      <p:to>
                                        <p:strVal val="visible"/>
                                      </p:to>
                                    </p:set>
                                    <p:animEffect transition="in" filter="wipe(left)">
                                      <p:cBhvr>
                                        <p:cTn id="17" dur="500"/>
                                        <p:tgtEl>
                                          <p:spTgt spid="18436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84365"/>
                                        </p:tgtEl>
                                        <p:attrNameLst>
                                          <p:attrName>style.visibility</p:attrName>
                                        </p:attrNameLst>
                                      </p:cBhvr>
                                      <p:to>
                                        <p:strVal val="visible"/>
                                      </p:to>
                                    </p:set>
                                    <p:animEffect transition="in" filter="wipe(left)">
                                      <p:cBhvr>
                                        <p:cTn id="22" dur="500"/>
                                        <p:tgtEl>
                                          <p:spTgt spid="184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a:t>©2015 McGraw-Hill Education. All Rights Reserved.</a:t>
            </a:r>
          </a:p>
        </p:txBody>
      </p:sp>
      <p:sp>
        <p:nvSpPr>
          <p:cNvPr id="3" name="Slayt Numarası Yer Tutucusu 2"/>
          <p:cNvSpPr>
            <a:spLocks noGrp="1"/>
          </p:cNvSpPr>
          <p:nvPr>
            <p:ph type="sldNum" sz="quarter" idx="12"/>
          </p:nvPr>
        </p:nvSpPr>
        <p:spPr/>
        <p:txBody>
          <a:bodyPr/>
          <a:lstStyle/>
          <a:p>
            <a:fld id="{277EE247-7E3D-4F38-A267-86CBA1DF41EF}" type="slidenum">
              <a:rPr lang="en-US" smtClean="0"/>
              <a:t>2</a:t>
            </a:fld>
            <a:endParaRPr lang="en-US"/>
          </a:p>
        </p:txBody>
      </p:sp>
      <p:sp>
        <p:nvSpPr>
          <p:cNvPr id="4" name="Dikdörtgen 3"/>
          <p:cNvSpPr/>
          <p:nvPr/>
        </p:nvSpPr>
        <p:spPr>
          <a:xfrm>
            <a:off x="381000" y="990600"/>
            <a:ext cx="8534400" cy="4493538"/>
          </a:xfrm>
          <a:prstGeom prst="rect">
            <a:avLst/>
          </a:prstGeom>
        </p:spPr>
        <p:txBody>
          <a:bodyPr wrap="square">
            <a:spAutoFit/>
          </a:bodyPr>
          <a:lstStyle/>
          <a:p>
            <a:pPr algn="just"/>
            <a:r>
              <a:rPr lang="en-US" sz="2400" dirty="0">
                <a:latin typeface="+mj-lt"/>
              </a:rPr>
              <a:t>Rational choice theory begins with the assumption that consumers enter the marketplace</a:t>
            </a:r>
            <a:r>
              <a:rPr lang="tr-TR" sz="2400" dirty="0">
                <a:latin typeface="+mj-lt"/>
              </a:rPr>
              <a:t> </a:t>
            </a:r>
            <a:r>
              <a:rPr lang="en-US" sz="2400" dirty="0">
                <a:latin typeface="+mj-lt"/>
              </a:rPr>
              <a:t>with well-defined preferences. Taking prices as given, their task is to allocate</a:t>
            </a:r>
            <a:r>
              <a:rPr lang="tr-TR" sz="2400" dirty="0">
                <a:latin typeface="+mj-lt"/>
              </a:rPr>
              <a:t> </a:t>
            </a:r>
            <a:r>
              <a:rPr lang="en-US" sz="2400" dirty="0">
                <a:latin typeface="+mj-lt"/>
              </a:rPr>
              <a:t>their incomes to best serve these preferences. Two steps are required to carry out this</a:t>
            </a:r>
            <a:r>
              <a:rPr lang="tr-TR" sz="2400" dirty="0">
                <a:latin typeface="+mj-lt"/>
              </a:rPr>
              <a:t> </a:t>
            </a:r>
            <a:r>
              <a:rPr lang="en-US" sz="2400" dirty="0">
                <a:latin typeface="+mj-lt"/>
              </a:rPr>
              <a:t>task. </a:t>
            </a:r>
            <a:endParaRPr lang="tr-TR" sz="2400" dirty="0">
              <a:latin typeface="+mj-lt"/>
            </a:endParaRPr>
          </a:p>
          <a:p>
            <a:pPr algn="just"/>
            <a:endParaRPr lang="tr-TR" sz="2400" dirty="0">
              <a:latin typeface="+mj-lt"/>
            </a:endParaRPr>
          </a:p>
          <a:p>
            <a:pPr algn="just"/>
            <a:r>
              <a:rPr lang="en-US" sz="2400" dirty="0">
                <a:latin typeface="+mj-lt"/>
              </a:rPr>
              <a:t>Step 1 is to describe the various combinations of goods the consumer is </a:t>
            </a:r>
            <a:r>
              <a:rPr lang="en-US" sz="2400" i="1" dirty="0">
                <a:latin typeface="+mj-lt"/>
              </a:rPr>
              <a:t>able </a:t>
            </a:r>
            <a:r>
              <a:rPr lang="en-US" sz="2400" dirty="0">
                <a:latin typeface="+mj-lt"/>
              </a:rPr>
              <a:t>to</a:t>
            </a:r>
            <a:r>
              <a:rPr lang="tr-TR" sz="2400" dirty="0">
                <a:latin typeface="+mj-lt"/>
              </a:rPr>
              <a:t> </a:t>
            </a:r>
            <a:r>
              <a:rPr lang="en-US" sz="2400" dirty="0">
                <a:latin typeface="+mj-lt"/>
              </a:rPr>
              <a:t>buy. These combinations depend on both her income level and the prices of the goods.</a:t>
            </a:r>
            <a:endParaRPr lang="tr-TR" sz="2400" dirty="0">
              <a:latin typeface="+mj-lt"/>
            </a:endParaRPr>
          </a:p>
          <a:p>
            <a:pPr algn="just"/>
            <a:endParaRPr lang="en-US" sz="2400" dirty="0">
              <a:latin typeface="+mj-lt"/>
            </a:endParaRPr>
          </a:p>
          <a:p>
            <a:pPr algn="just"/>
            <a:r>
              <a:rPr lang="en-US" sz="2400" dirty="0">
                <a:latin typeface="+mj-lt"/>
              </a:rPr>
              <a:t>Step 2 then is to select from among the feasible combinations the particular one that</a:t>
            </a:r>
            <a:r>
              <a:rPr lang="tr-TR" sz="2400" dirty="0">
                <a:latin typeface="+mj-lt"/>
              </a:rPr>
              <a:t> </a:t>
            </a:r>
            <a:r>
              <a:rPr lang="en-US" sz="2400" dirty="0">
                <a:latin typeface="+mj-lt"/>
              </a:rPr>
              <a:t>she </a:t>
            </a:r>
            <a:r>
              <a:rPr lang="en-US" sz="2400" i="1" dirty="0">
                <a:latin typeface="+mj-lt"/>
              </a:rPr>
              <a:t>prefers </a:t>
            </a:r>
            <a:r>
              <a:rPr lang="en-US" sz="2400" dirty="0">
                <a:latin typeface="+mj-lt"/>
              </a:rPr>
              <a:t>to all others. </a:t>
            </a:r>
            <a:endParaRPr lang="tr-TR" sz="2400" dirty="0">
              <a:latin typeface="+mj-lt"/>
            </a:endParaRPr>
          </a:p>
          <a:p>
            <a:pPr algn="just"/>
            <a:endParaRPr lang="tr-TR" sz="2200" dirty="0">
              <a:latin typeface="+mj-lt"/>
            </a:endParaRPr>
          </a:p>
        </p:txBody>
      </p:sp>
    </p:spTree>
    <p:extLst>
      <p:ext uri="{BB962C8B-B14F-4D97-AF65-F5344CB8AC3E}">
        <p14:creationId xmlns:p14="http://schemas.microsoft.com/office/powerpoint/2010/main" val="3627061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EB9C8169-C99E-48CC-AF19-54AE3A5C4D68}" type="slidenum">
              <a:rPr lang="en-CA"/>
              <a:pPr>
                <a:defRPr/>
              </a:pPr>
              <a:t>20</a:t>
            </a:fld>
            <a:endParaRPr lang="en-CA"/>
          </a:p>
        </p:txBody>
      </p:sp>
      <p:sp>
        <p:nvSpPr>
          <p:cNvPr id="24579" name="Rectangle 2"/>
          <p:cNvSpPr>
            <a:spLocks noGrp="1" noChangeArrowheads="1"/>
          </p:cNvSpPr>
          <p:nvPr>
            <p:ph type="title"/>
          </p:nvPr>
        </p:nvSpPr>
        <p:spPr>
          <a:xfrm>
            <a:off x="0" y="304800"/>
            <a:ext cx="9067800" cy="762000"/>
          </a:xfrm>
        </p:spPr>
        <p:txBody>
          <a:bodyPr/>
          <a:lstStyle/>
          <a:p>
            <a:pPr algn="ctr" eaLnBrk="1" hangingPunct="1"/>
            <a:r>
              <a:rPr lang="en-US" altLang="tr-TR" b="1" u="sng" dirty="0">
                <a:solidFill>
                  <a:schemeClr val="tx1"/>
                </a:solidFill>
              </a:rPr>
              <a:t>Shifts in the Budget Constraint</a:t>
            </a:r>
          </a:p>
        </p:txBody>
      </p:sp>
      <p:sp>
        <p:nvSpPr>
          <p:cNvPr id="24580" name="Rectangle 3"/>
          <p:cNvSpPr>
            <a:spLocks noGrp="1" noChangeArrowheads="1"/>
          </p:cNvSpPr>
          <p:nvPr>
            <p:ph type="body" idx="1"/>
          </p:nvPr>
        </p:nvSpPr>
        <p:spPr/>
        <p:txBody>
          <a:bodyPr/>
          <a:lstStyle/>
          <a:p>
            <a:pPr eaLnBrk="1" hangingPunct="1"/>
            <a:r>
              <a:rPr lang="en-US" altLang="tr-TR" sz="4000" dirty="0"/>
              <a:t>The budget line will change if any of its components change:</a:t>
            </a:r>
          </a:p>
          <a:p>
            <a:pPr eaLnBrk="1" hangingPunct="1">
              <a:buFontTx/>
              <a:buNone/>
            </a:pPr>
            <a:endParaRPr lang="en-US" altLang="tr-TR" sz="4000" dirty="0"/>
          </a:p>
          <a:p>
            <a:pPr lvl="1" eaLnBrk="1" hangingPunct="1"/>
            <a:r>
              <a:rPr lang="en-US" altLang="tr-TR" sz="4000" dirty="0"/>
              <a:t>Income (shift of the budget line)</a:t>
            </a:r>
          </a:p>
          <a:p>
            <a:pPr lvl="1" eaLnBrk="1" hangingPunct="1"/>
            <a:r>
              <a:rPr lang="en-US" altLang="tr-TR" sz="4000" dirty="0"/>
              <a:t>Prices of x and/or y (rotation of the budget line)</a:t>
            </a:r>
          </a:p>
          <a:p>
            <a:pPr eaLnBrk="1" hangingPunct="1"/>
            <a:endParaRPr lang="en-US" altLang="tr-TR" dirty="0"/>
          </a:p>
          <a:p>
            <a:pPr lvl="4" eaLnBrk="1" hangingPunct="1"/>
            <a:endParaRPr lang="en-US" altLang="tr-TR" dirty="0"/>
          </a:p>
        </p:txBody>
      </p:sp>
    </p:spTree>
    <p:custDataLst>
      <p:tags r:id="rId1"/>
    </p:custDataLst>
    <p:extLst>
      <p:ext uri="{BB962C8B-B14F-4D97-AF65-F5344CB8AC3E}">
        <p14:creationId xmlns:p14="http://schemas.microsoft.com/office/powerpoint/2010/main" val="3598546450"/>
      </p:ext>
    </p:extLst>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76400"/>
            <a:ext cx="8229600" cy="4525963"/>
          </a:xfrm>
        </p:spPr>
        <p:txBody>
          <a:bodyPr/>
          <a:lstStyle/>
          <a:p>
            <a:r>
              <a:rPr lang="en-US" sz="2800" dirty="0"/>
              <a:t>If the price of ONLY one good changes…</a:t>
            </a:r>
          </a:p>
          <a:p>
            <a:pPr lvl="1"/>
            <a:r>
              <a:rPr lang="en-US" sz="2400" dirty="0"/>
              <a:t>The slope of the budget constraint changes.</a:t>
            </a:r>
          </a:p>
          <a:p>
            <a:pPr marL="457200" lvl="1" indent="0">
              <a:buNone/>
            </a:pPr>
            <a:endParaRPr lang="en-US" sz="2400" dirty="0"/>
          </a:p>
          <a:p>
            <a:r>
              <a:rPr lang="en-US" sz="2800" dirty="0"/>
              <a:t>If the price of both goods change by the same proportion…</a:t>
            </a:r>
          </a:p>
          <a:p>
            <a:pPr lvl="1"/>
            <a:r>
              <a:rPr lang="en-US" sz="2400" dirty="0"/>
              <a:t>The budget constraint shifts parallel to the original one.</a:t>
            </a:r>
          </a:p>
          <a:p>
            <a:pPr marL="457200" lvl="1" indent="0">
              <a:buNone/>
            </a:pPr>
            <a:endParaRPr lang="en-US" sz="2400" dirty="0"/>
          </a:p>
          <a:p>
            <a:r>
              <a:rPr lang="en-US" sz="2800" dirty="0"/>
              <a:t>If income changes ….</a:t>
            </a:r>
          </a:p>
          <a:p>
            <a:pPr lvl="1"/>
            <a:r>
              <a:rPr lang="en-US" sz="2400" dirty="0"/>
              <a:t>The budget constraint shifts parallel to the original one.</a:t>
            </a:r>
          </a:p>
          <a:p>
            <a:endParaRPr lang="en-US" dirty="0"/>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21</a:t>
            </a:fld>
            <a:endParaRPr lang="en-US"/>
          </a:p>
        </p:txBody>
      </p:sp>
      <p:sp>
        <p:nvSpPr>
          <p:cNvPr id="6" name="Title 5"/>
          <p:cNvSpPr>
            <a:spLocks noGrp="1"/>
          </p:cNvSpPr>
          <p:nvPr>
            <p:ph type="title"/>
          </p:nvPr>
        </p:nvSpPr>
        <p:spPr/>
        <p:txBody>
          <a:bodyPr>
            <a:normAutofit fontScale="90000"/>
          </a:bodyPr>
          <a:lstStyle/>
          <a:p>
            <a:r>
              <a:rPr lang="en-US" dirty="0"/>
              <a:t>Budget Shifts Due to Price and Income Changes</a:t>
            </a:r>
          </a:p>
        </p:txBody>
      </p:sp>
    </p:spTree>
    <p:extLst>
      <p:ext uri="{BB962C8B-B14F-4D97-AF65-F5344CB8AC3E}">
        <p14:creationId xmlns:p14="http://schemas.microsoft.com/office/powerpoint/2010/main" val="112436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371" y="304800"/>
            <a:ext cx="8229600" cy="685800"/>
          </a:xfrm>
        </p:spPr>
        <p:txBody>
          <a:bodyPr>
            <a:noAutofit/>
          </a:bodyPr>
          <a:lstStyle/>
          <a:p>
            <a:r>
              <a:rPr lang="en-US" sz="2800" dirty="0"/>
              <a:t>Figure 3.3: The Effect of a Rise</a:t>
            </a:r>
            <a:br>
              <a:rPr lang="en-US" sz="2800" dirty="0"/>
            </a:br>
            <a:r>
              <a:rPr lang="en-US" sz="2800" dirty="0"/>
              <a:t>in the Price of Shelter </a:t>
            </a:r>
            <a:br>
              <a:rPr lang="en-US" sz="2800" dirty="0"/>
            </a:br>
            <a:endParaRPr lang="en-US" sz="2800" dirty="0"/>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22</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05000"/>
            <a:ext cx="662940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ikdörtgen 2"/>
          <p:cNvSpPr/>
          <p:nvPr/>
        </p:nvSpPr>
        <p:spPr>
          <a:xfrm>
            <a:off x="5715000" y="990600"/>
            <a:ext cx="3200400" cy="3416320"/>
          </a:xfrm>
          <a:prstGeom prst="rect">
            <a:avLst/>
          </a:prstGeom>
        </p:spPr>
        <p:txBody>
          <a:bodyPr wrap="square">
            <a:spAutoFit/>
          </a:bodyPr>
          <a:lstStyle/>
          <a:p>
            <a:pPr algn="just"/>
            <a:r>
              <a:rPr lang="en-US" sz="2400" dirty="0"/>
              <a:t>When shelter goes up in</a:t>
            </a:r>
          </a:p>
          <a:p>
            <a:pPr algn="just"/>
            <a:r>
              <a:rPr lang="tr-TR" sz="2400" dirty="0" err="1"/>
              <a:t>price</a:t>
            </a:r>
            <a:r>
              <a:rPr lang="tr-TR" sz="2400" dirty="0"/>
              <a:t>, </a:t>
            </a:r>
            <a:r>
              <a:rPr lang="tr-TR" sz="2400" dirty="0" err="1"/>
              <a:t>the</a:t>
            </a:r>
            <a:r>
              <a:rPr lang="tr-TR" sz="2400" dirty="0"/>
              <a:t> </a:t>
            </a:r>
            <a:r>
              <a:rPr lang="tr-TR" sz="2400" dirty="0" err="1"/>
              <a:t>vertical</a:t>
            </a:r>
            <a:r>
              <a:rPr lang="tr-TR" sz="2400" dirty="0"/>
              <a:t> </a:t>
            </a:r>
            <a:r>
              <a:rPr lang="tr-TR" sz="2400" dirty="0" err="1"/>
              <a:t>intercept</a:t>
            </a:r>
            <a:r>
              <a:rPr lang="tr-TR" sz="2400" dirty="0"/>
              <a:t> of </a:t>
            </a:r>
            <a:r>
              <a:rPr lang="tr-TR" sz="2400" dirty="0" err="1"/>
              <a:t>the</a:t>
            </a:r>
            <a:r>
              <a:rPr lang="tr-TR" sz="2400" dirty="0"/>
              <a:t> </a:t>
            </a:r>
            <a:r>
              <a:rPr lang="tr-TR" sz="2400" dirty="0" err="1"/>
              <a:t>budget</a:t>
            </a:r>
            <a:r>
              <a:rPr lang="tr-TR" sz="2400" dirty="0"/>
              <a:t> </a:t>
            </a:r>
            <a:r>
              <a:rPr lang="tr-TR" sz="2400" dirty="0" err="1"/>
              <a:t>constraint</a:t>
            </a:r>
            <a:r>
              <a:rPr lang="tr-TR" sz="2400" dirty="0"/>
              <a:t> </a:t>
            </a:r>
            <a:r>
              <a:rPr lang="tr-TR" sz="2400" dirty="0" err="1"/>
              <a:t>remains</a:t>
            </a:r>
            <a:r>
              <a:rPr lang="tr-TR" sz="2400" dirty="0"/>
              <a:t> </a:t>
            </a:r>
            <a:r>
              <a:rPr lang="tr-TR" sz="2400" dirty="0" err="1"/>
              <a:t>the</a:t>
            </a:r>
            <a:r>
              <a:rPr lang="tr-TR" sz="2400" dirty="0"/>
              <a:t> </a:t>
            </a:r>
            <a:r>
              <a:rPr lang="tr-TR" sz="2400" dirty="0" err="1"/>
              <a:t>same</a:t>
            </a:r>
            <a:r>
              <a:rPr lang="tr-TR" sz="2400" dirty="0"/>
              <a:t>. </a:t>
            </a:r>
            <a:r>
              <a:rPr lang="tr-TR" sz="2400" dirty="0" err="1"/>
              <a:t>The</a:t>
            </a:r>
            <a:r>
              <a:rPr lang="tr-TR" sz="2400" dirty="0"/>
              <a:t> </a:t>
            </a:r>
            <a:r>
              <a:rPr lang="tr-TR" sz="2400" dirty="0" err="1"/>
              <a:t>original</a:t>
            </a:r>
            <a:r>
              <a:rPr lang="tr-TR" sz="2400" dirty="0"/>
              <a:t> </a:t>
            </a:r>
            <a:r>
              <a:rPr lang="tr-TR" sz="2400" dirty="0" err="1"/>
              <a:t>budget</a:t>
            </a:r>
            <a:r>
              <a:rPr lang="tr-TR" sz="2400" dirty="0"/>
              <a:t> </a:t>
            </a:r>
            <a:r>
              <a:rPr lang="tr-TR" sz="2400" dirty="0" err="1"/>
              <a:t>constraint</a:t>
            </a:r>
            <a:r>
              <a:rPr lang="tr-TR" sz="2400" dirty="0"/>
              <a:t> </a:t>
            </a:r>
            <a:r>
              <a:rPr lang="tr-TR" sz="2400" dirty="0" err="1"/>
              <a:t>rotates</a:t>
            </a:r>
            <a:r>
              <a:rPr lang="tr-TR" sz="2400" dirty="0"/>
              <a:t> </a:t>
            </a:r>
            <a:r>
              <a:rPr lang="tr-TR" sz="2400" dirty="0" err="1"/>
              <a:t>inward</a:t>
            </a:r>
            <a:r>
              <a:rPr lang="tr-TR" sz="2400" dirty="0"/>
              <a:t> </a:t>
            </a:r>
            <a:r>
              <a:rPr lang="tr-TR" sz="2400" dirty="0" err="1"/>
              <a:t>about</a:t>
            </a:r>
            <a:r>
              <a:rPr lang="tr-TR" sz="2400" dirty="0"/>
              <a:t> </a:t>
            </a:r>
            <a:r>
              <a:rPr lang="tr-TR" sz="2400" dirty="0" err="1"/>
              <a:t>this</a:t>
            </a:r>
            <a:r>
              <a:rPr lang="tr-TR" sz="2400" dirty="0"/>
              <a:t> </a:t>
            </a:r>
            <a:r>
              <a:rPr lang="tr-TR" sz="2400" i="1" dirty="0" err="1"/>
              <a:t>Shelter</a:t>
            </a:r>
            <a:r>
              <a:rPr lang="tr-TR" sz="2400" i="1" dirty="0"/>
              <a:t> (</a:t>
            </a:r>
            <a:r>
              <a:rPr lang="tr-TR" sz="2400" i="1" dirty="0" err="1"/>
              <a:t>sq</a:t>
            </a:r>
            <a:r>
              <a:rPr lang="tr-TR" sz="2400" i="1" dirty="0"/>
              <a:t> </a:t>
            </a:r>
            <a:r>
              <a:rPr lang="tr-TR" sz="2400" i="1" dirty="0" err="1"/>
              <a:t>yd</a:t>
            </a:r>
            <a:r>
              <a:rPr lang="tr-TR" sz="2400" i="1" dirty="0"/>
              <a:t>/</a:t>
            </a:r>
            <a:r>
              <a:rPr lang="tr-TR" sz="2400" i="1" dirty="0" err="1"/>
              <a:t>wk</a:t>
            </a:r>
            <a:r>
              <a:rPr lang="tr-TR" sz="2400" i="1" dirty="0"/>
              <a:t>) </a:t>
            </a:r>
            <a:r>
              <a:rPr lang="tr-TR" sz="2400" dirty="0" err="1"/>
              <a:t>intercept</a:t>
            </a:r>
            <a:r>
              <a:rPr lang="tr-TR" sz="2400" dirty="0"/>
              <a:t>.</a:t>
            </a:r>
          </a:p>
        </p:txBody>
      </p:sp>
    </p:spTree>
    <p:extLst>
      <p:ext uri="{BB962C8B-B14F-4D97-AF65-F5344CB8AC3E}">
        <p14:creationId xmlns:p14="http://schemas.microsoft.com/office/powerpoint/2010/main" val="403554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ltbilgi Yer Tutucusu 3"/>
          <p:cNvSpPr>
            <a:spLocks noGrp="1"/>
          </p:cNvSpPr>
          <p:nvPr>
            <p:ph type="ftr" sz="quarter" idx="10"/>
          </p:nvPr>
        </p:nvSpPr>
        <p:spPr/>
        <p:txBody>
          <a:bodyPr/>
          <a:lstStyle/>
          <a:p>
            <a:endParaRPr lang="en-US" altLang="tr-TR" dirty="0"/>
          </a:p>
        </p:txBody>
      </p:sp>
      <p:sp>
        <p:nvSpPr>
          <p:cNvPr id="38" name="Slayt Numarası Yer Tutucusu 4"/>
          <p:cNvSpPr>
            <a:spLocks noGrp="1"/>
          </p:cNvSpPr>
          <p:nvPr>
            <p:ph type="sldNum" sz="quarter" idx="11"/>
          </p:nvPr>
        </p:nvSpPr>
        <p:spPr/>
        <p:txBody>
          <a:bodyPr/>
          <a:lstStyle/>
          <a:p>
            <a:r>
              <a:rPr lang="en-US" altLang="tr-TR"/>
              <a:t>Slide </a:t>
            </a:r>
            <a:fld id="{728B502C-EE27-4318-B098-C041E15CB9CF}" type="slidenum">
              <a:rPr lang="en-US" altLang="tr-TR"/>
              <a:pPr/>
              <a:t>23</a:t>
            </a:fld>
            <a:endParaRPr lang="en-US" altLang="tr-TR" b="0">
              <a:latin typeface="Times New Roman" pitchFamily="18" charset="0"/>
            </a:endParaRPr>
          </a:p>
        </p:txBody>
      </p:sp>
      <p:sp>
        <p:nvSpPr>
          <p:cNvPr id="206850" name="Rectangle 2"/>
          <p:cNvSpPr>
            <a:spLocks noChangeArrowheads="1"/>
          </p:cNvSpPr>
          <p:nvPr/>
        </p:nvSpPr>
        <p:spPr bwMode="auto">
          <a:xfrm>
            <a:off x="762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6851" name="Rectangle 3"/>
          <p:cNvSpPr>
            <a:spLocks noChangeArrowheads="1"/>
          </p:cNvSpPr>
          <p:nvPr/>
        </p:nvSpPr>
        <p:spPr bwMode="auto">
          <a:xfrm>
            <a:off x="32766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6854" name="Rectangle 6"/>
          <p:cNvSpPr>
            <a:spLocks noChangeArrowheads="1"/>
          </p:cNvSpPr>
          <p:nvPr/>
        </p:nvSpPr>
        <p:spPr bwMode="auto">
          <a:xfrm>
            <a:off x="762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6855" name="Rectangle 7"/>
          <p:cNvSpPr>
            <a:spLocks noChangeArrowheads="1"/>
          </p:cNvSpPr>
          <p:nvPr/>
        </p:nvSpPr>
        <p:spPr bwMode="auto">
          <a:xfrm>
            <a:off x="32766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6856" name="Rectangle 8"/>
          <p:cNvSpPr>
            <a:spLocks noGrp="1" noChangeArrowheads="1"/>
          </p:cNvSpPr>
          <p:nvPr>
            <p:ph type="title"/>
          </p:nvPr>
        </p:nvSpPr>
        <p:spPr>
          <a:xfrm>
            <a:off x="550863" y="323850"/>
            <a:ext cx="7983537" cy="781050"/>
          </a:xfrm>
          <a:noFill/>
          <a:ln/>
        </p:spPr>
        <p:txBody>
          <a:bodyPr/>
          <a:lstStyle/>
          <a:p>
            <a:r>
              <a:rPr lang="en-US" altLang="tr-TR" sz="2400"/>
              <a:t>Budget Constraints: Changes in Income and Prices</a:t>
            </a:r>
          </a:p>
        </p:txBody>
      </p:sp>
      <p:sp>
        <p:nvSpPr>
          <p:cNvPr id="206857" name="Rectangle 9"/>
          <p:cNvSpPr>
            <a:spLocks noChangeArrowheads="1"/>
          </p:cNvSpPr>
          <p:nvPr/>
        </p:nvSpPr>
        <p:spPr bwMode="auto">
          <a:xfrm>
            <a:off x="762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6858" name="Rectangle 10"/>
          <p:cNvSpPr>
            <a:spLocks noChangeArrowheads="1"/>
          </p:cNvSpPr>
          <p:nvPr/>
        </p:nvSpPr>
        <p:spPr bwMode="auto">
          <a:xfrm>
            <a:off x="32766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6859" name="Rectangle 11"/>
          <p:cNvSpPr>
            <a:spLocks noChangeArrowheads="1"/>
          </p:cNvSpPr>
          <p:nvPr/>
        </p:nvSpPr>
        <p:spPr bwMode="auto">
          <a:xfrm>
            <a:off x="762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6860" name="Rectangle 12"/>
          <p:cNvSpPr>
            <a:spLocks noChangeArrowheads="1"/>
          </p:cNvSpPr>
          <p:nvPr/>
        </p:nvSpPr>
        <p:spPr bwMode="auto">
          <a:xfrm>
            <a:off x="32766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6862" name="Line 14"/>
          <p:cNvSpPr>
            <a:spLocks noChangeShapeType="1"/>
          </p:cNvSpPr>
          <p:nvPr/>
        </p:nvSpPr>
        <p:spPr bwMode="auto">
          <a:xfrm>
            <a:off x="2319338" y="5949950"/>
            <a:ext cx="419576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6863" name="Rectangle 15"/>
          <p:cNvSpPr>
            <a:spLocks noChangeArrowheads="1"/>
          </p:cNvSpPr>
          <p:nvPr/>
        </p:nvSpPr>
        <p:spPr bwMode="auto">
          <a:xfrm>
            <a:off x="6661150" y="5746750"/>
            <a:ext cx="1528763"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1600" b="1"/>
              <a:t>Food</a:t>
            </a:r>
          </a:p>
          <a:p>
            <a:r>
              <a:rPr lang="en-US" altLang="tr-TR" sz="1400" b="1"/>
              <a:t>(units per week)</a:t>
            </a:r>
            <a:endParaRPr lang="en-US" altLang="tr-TR" sz="1800" b="1"/>
          </a:p>
        </p:txBody>
      </p:sp>
      <p:sp>
        <p:nvSpPr>
          <p:cNvPr id="206864" name="Rectangle 16"/>
          <p:cNvSpPr>
            <a:spLocks noChangeArrowheads="1"/>
          </p:cNvSpPr>
          <p:nvPr/>
        </p:nvSpPr>
        <p:spPr bwMode="auto">
          <a:xfrm>
            <a:off x="1008063" y="1441450"/>
            <a:ext cx="1235075" cy="91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r"/>
            <a:r>
              <a:rPr lang="en-US" altLang="tr-TR" sz="1800" b="1"/>
              <a:t>Clothing</a:t>
            </a:r>
          </a:p>
          <a:p>
            <a:pPr algn="r"/>
            <a:r>
              <a:rPr lang="en-US" altLang="tr-TR" sz="1800" b="1"/>
              <a:t>(units</a:t>
            </a:r>
          </a:p>
          <a:p>
            <a:pPr algn="r"/>
            <a:r>
              <a:rPr lang="en-US" altLang="tr-TR" sz="1800" b="1"/>
              <a:t>per week)</a:t>
            </a:r>
          </a:p>
        </p:txBody>
      </p:sp>
      <p:sp>
        <p:nvSpPr>
          <p:cNvPr id="206865" name="Rectangle 17"/>
          <p:cNvSpPr>
            <a:spLocks noChangeArrowheads="1"/>
          </p:cNvSpPr>
          <p:nvPr/>
        </p:nvSpPr>
        <p:spPr bwMode="auto">
          <a:xfrm>
            <a:off x="3716338" y="5903913"/>
            <a:ext cx="4349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1800" b="1"/>
              <a:t>80</a:t>
            </a:r>
          </a:p>
        </p:txBody>
      </p:sp>
      <p:sp>
        <p:nvSpPr>
          <p:cNvPr id="206866" name="Rectangle 18"/>
          <p:cNvSpPr>
            <a:spLocks noChangeArrowheads="1"/>
          </p:cNvSpPr>
          <p:nvPr/>
        </p:nvSpPr>
        <p:spPr bwMode="auto">
          <a:xfrm>
            <a:off x="4751388" y="5903913"/>
            <a:ext cx="5619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1800" b="1"/>
              <a:t>120</a:t>
            </a:r>
          </a:p>
        </p:txBody>
      </p:sp>
      <p:sp>
        <p:nvSpPr>
          <p:cNvPr id="206867" name="Rectangle 19"/>
          <p:cNvSpPr>
            <a:spLocks noChangeArrowheads="1"/>
          </p:cNvSpPr>
          <p:nvPr/>
        </p:nvSpPr>
        <p:spPr bwMode="auto">
          <a:xfrm>
            <a:off x="5938838" y="5903913"/>
            <a:ext cx="5619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1800" b="1"/>
              <a:t>160</a:t>
            </a:r>
          </a:p>
        </p:txBody>
      </p:sp>
      <p:sp>
        <p:nvSpPr>
          <p:cNvPr id="206868" name="Rectangle 20"/>
          <p:cNvSpPr>
            <a:spLocks noChangeArrowheads="1"/>
          </p:cNvSpPr>
          <p:nvPr/>
        </p:nvSpPr>
        <p:spPr bwMode="auto">
          <a:xfrm>
            <a:off x="2681288" y="5903913"/>
            <a:ext cx="4349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1800" b="1"/>
              <a:t>40</a:t>
            </a:r>
          </a:p>
        </p:txBody>
      </p:sp>
      <p:sp>
        <p:nvSpPr>
          <p:cNvPr id="206869" name="Rectangle 21"/>
          <p:cNvSpPr>
            <a:spLocks noChangeArrowheads="1"/>
          </p:cNvSpPr>
          <p:nvPr/>
        </p:nvSpPr>
        <p:spPr bwMode="auto">
          <a:xfrm>
            <a:off x="1862138" y="3614738"/>
            <a:ext cx="46355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b="1"/>
              <a:t>40</a:t>
            </a:r>
            <a:endParaRPr lang="en-US" altLang="tr-TR" sz="2400"/>
          </a:p>
        </p:txBody>
      </p:sp>
      <p:grpSp>
        <p:nvGrpSpPr>
          <p:cNvPr id="206882" name="Group 34"/>
          <p:cNvGrpSpPr>
            <a:grpSpLocks/>
          </p:cNvGrpSpPr>
          <p:nvPr/>
        </p:nvGrpSpPr>
        <p:grpSpPr bwMode="auto">
          <a:xfrm>
            <a:off x="2317750" y="3841750"/>
            <a:ext cx="2382838" cy="2076450"/>
            <a:chOff x="1460" y="2420"/>
            <a:chExt cx="1501" cy="1308"/>
          </a:xfrm>
        </p:grpSpPr>
        <p:sp>
          <p:nvSpPr>
            <p:cNvPr id="206870" name="Line 22"/>
            <p:cNvSpPr>
              <a:spLocks noChangeShapeType="1"/>
            </p:cNvSpPr>
            <p:nvPr/>
          </p:nvSpPr>
          <p:spPr bwMode="auto">
            <a:xfrm>
              <a:off x="1460" y="2420"/>
              <a:ext cx="972" cy="1308"/>
            </a:xfrm>
            <a:prstGeom prst="line">
              <a:avLst/>
            </a:prstGeom>
            <a:noFill/>
            <a:ln w="508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6871" name="Rectangle 23"/>
            <p:cNvSpPr>
              <a:spLocks noChangeArrowheads="1"/>
            </p:cNvSpPr>
            <p:nvPr/>
          </p:nvSpPr>
          <p:spPr bwMode="auto">
            <a:xfrm>
              <a:off x="2300" y="3356"/>
              <a:ext cx="661"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b="1"/>
                <a:t>(</a:t>
              </a:r>
              <a:r>
                <a:rPr lang="en-US" altLang="tr-TR" b="1" i="1"/>
                <a:t>P</a:t>
              </a:r>
              <a:r>
                <a:rPr lang="en-US" altLang="tr-TR" b="1" i="1" baseline="-25000"/>
                <a:t>F</a:t>
              </a:r>
              <a:r>
                <a:rPr lang="en-US" altLang="tr-TR" b="1"/>
                <a:t> = 1)</a:t>
              </a:r>
            </a:p>
          </p:txBody>
        </p:sp>
        <p:sp>
          <p:nvSpPr>
            <p:cNvPr id="206872" name="Rectangle 24"/>
            <p:cNvSpPr>
              <a:spLocks noChangeArrowheads="1"/>
            </p:cNvSpPr>
            <p:nvPr/>
          </p:nvSpPr>
          <p:spPr bwMode="auto">
            <a:xfrm>
              <a:off x="2108" y="3037"/>
              <a:ext cx="302"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2400" b="1" i="1"/>
                <a:t>L</a:t>
              </a:r>
              <a:r>
                <a:rPr lang="en-US" altLang="tr-TR" sz="2400" b="1" i="1" baseline="-25000"/>
                <a:t>1</a:t>
              </a:r>
            </a:p>
          </p:txBody>
        </p:sp>
        <p:sp>
          <p:nvSpPr>
            <p:cNvPr id="206873" name="Line 25"/>
            <p:cNvSpPr>
              <a:spLocks noChangeShapeType="1"/>
            </p:cNvSpPr>
            <p:nvPr/>
          </p:nvSpPr>
          <p:spPr bwMode="auto">
            <a:xfrm flipH="1">
              <a:off x="2420" y="3636"/>
              <a:ext cx="252" cy="76"/>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206885" name="Group 37"/>
          <p:cNvGrpSpPr>
            <a:grpSpLocks/>
          </p:cNvGrpSpPr>
          <p:nvPr/>
        </p:nvGrpSpPr>
        <p:grpSpPr bwMode="auto">
          <a:xfrm>
            <a:off x="1047750" y="1746250"/>
            <a:ext cx="4430713" cy="4292600"/>
            <a:chOff x="668" y="1092"/>
            <a:chExt cx="2791" cy="2704"/>
          </a:xfrm>
        </p:grpSpPr>
        <p:sp>
          <p:nvSpPr>
            <p:cNvPr id="206877" name="Rectangle 29"/>
            <p:cNvSpPr>
              <a:spLocks noChangeArrowheads="1"/>
            </p:cNvSpPr>
            <p:nvPr/>
          </p:nvSpPr>
          <p:spPr bwMode="auto">
            <a:xfrm>
              <a:off x="1777" y="1092"/>
              <a:ext cx="1682" cy="1275"/>
            </a:xfrm>
            <a:prstGeom prst="rect">
              <a:avLst/>
            </a:prstGeom>
            <a:solidFill>
              <a:srgbClr val="FFCC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altLang="tr-TR" sz="1800" b="1"/>
                <a:t>An increase in P</a:t>
              </a:r>
              <a:r>
                <a:rPr lang="en-US" altLang="tr-TR" sz="1800" b="1" baseline="-25000"/>
                <a:t>F</a:t>
              </a:r>
            </a:p>
            <a:p>
              <a:pPr algn="ctr"/>
              <a:r>
                <a:rPr lang="en-US" altLang="tr-TR" sz="1800" b="1"/>
                <a:t>to $2.00 changes</a:t>
              </a:r>
            </a:p>
            <a:p>
              <a:pPr algn="ctr"/>
              <a:r>
                <a:rPr lang="en-US" altLang="tr-TR" sz="1800" b="1"/>
                <a:t>the slope of the</a:t>
              </a:r>
            </a:p>
            <a:p>
              <a:pPr algn="ctr"/>
              <a:r>
                <a:rPr lang="en-US" altLang="tr-TR" sz="1800" b="1"/>
                <a:t>budget line and</a:t>
              </a:r>
            </a:p>
            <a:p>
              <a:pPr algn="ctr"/>
              <a:r>
                <a:rPr lang="en-US" altLang="tr-TR" sz="1800" b="1"/>
                <a:t>rotates it inward</a:t>
              </a:r>
            </a:p>
            <a:p>
              <a:pPr algn="ctr"/>
              <a:r>
                <a:rPr lang="en-US" altLang="tr-TR" sz="1800" b="1"/>
                <a:t> pivoting from the </a:t>
              </a:r>
            </a:p>
            <a:p>
              <a:pPr algn="ctr"/>
              <a:r>
                <a:rPr lang="en-US" altLang="tr-TR" sz="1800" b="1"/>
                <a:t>other good’s intercept.</a:t>
              </a:r>
            </a:p>
          </p:txBody>
        </p:sp>
        <p:sp>
          <p:nvSpPr>
            <p:cNvPr id="206853" name="Line 5"/>
            <p:cNvSpPr>
              <a:spLocks noChangeShapeType="1"/>
            </p:cNvSpPr>
            <p:nvPr/>
          </p:nvSpPr>
          <p:spPr bwMode="auto">
            <a:xfrm>
              <a:off x="1460" y="2420"/>
              <a:ext cx="348" cy="1308"/>
            </a:xfrm>
            <a:prstGeom prst="line">
              <a:avLst/>
            </a:prstGeom>
            <a:noFill/>
            <a:ln w="50800">
              <a:solidFill>
                <a:srgbClr val="99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6878" name="Rectangle 30"/>
            <p:cNvSpPr>
              <a:spLocks noChangeArrowheads="1"/>
            </p:cNvSpPr>
            <p:nvPr/>
          </p:nvSpPr>
          <p:spPr bwMode="auto">
            <a:xfrm>
              <a:off x="1676" y="3037"/>
              <a:ext cx="302"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2400" b="1" i="1"/>
                <a:t>L</a:t>
              </a:r>
              <a:r>
                <a:rPr lang="en-US" altLang="tr-TR" sz="2400" b="1" i="1" baseline="-25000"/>
                <a:t>3</a:t>
              </a:r>
            </a:p>
          </p:txBody>
        </p:sp>
        <p:sp>
          <p:nvSpPr>
            <p:cNvPr id="206879" name="Rectangle 31"/>
            <p:cNvSpPr>
              <a:spLocks noChangeArrowheads="1"/>
            </p:cNvSpPr>
            <p:nvPr/>
          </p:nvSpPr>
          <p:spPr bwMode="auto">
            <a:xfrm>
              <a:off x="668" y="3548"/>
              <a:ext cx="646"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b="1"/>
                <a:t>(</a:t>
              </a:r>
              <a:r>
                <a:rPr lang="en-US" altLang="tr-TR" b="1" i="1"/>
                <a:t>P</a:t>
              </a:r>
              <a:r>
                <a:rPr lang="en-US" altLang="tr-TR" b="1" i="1" baseline="-25000"/>
                <a:t>F </a:t>
              </a:r>
              <a:r>
                <a:rPr lang="en-US" altLang="tr-TR" b="1"/>
                <a:t>= 2)</a:t>
              </a:r>
            </a:p>
          </p:txBody>
        </p:sp>
        <p:sp>
          <p:nvSpPr>
            <p:cNvPr id="206880" name="Line 32"/>
            <p:cNvSpPr>
              <a:spLocks noChangeShapeType="1"/>
            </p:cNvSpPr>
            <p:nvPr/>
          </p:nvSpPr>
          <p:spPr bwMode="auto">
            <a:xfrm flipV="1">
              <a:off x="1282" y="3618"/>
              <a:ext cx="460" cy="108"/>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206883" name="Group 35"/>
          <p:cNvGrpSpPr>
            <a:grpSpLocks/>
          </p:cNvGrpSpPr>
          <p:nvPr/>
        </p:nvGrpSpPr>
        <p:grpSpPr bwMode="auto">
          <a:xfrm>
            <a:off x="2317750" y="3390900"/>
            <a:ext cx="6375400" cy="2527300"/>
            <a:chOff x="1460" y="2136"/>
            <a:chExt cx="4016" cy="1592"/>
          </a:xfrm>
        </p:grpSpPr>
        <p:sp>
          <p:nvSpPr>
            <p:cNvPr id="206852" name="Line 4"/>
            <p:cNvSpPr>
              <a:spLocks noChangeShapeType="1"/>
            </p:cNvSpPr>
            <p:nvPr/>
          </p:nvSpPr>
          <p:spPr bwMode="auto">
            <a:xfrm>
              <a:off x="1460" y="2420"/>
              <a:ext cx="2412" cy="1308"/>
            </a:xfrm>
            <a:prstGeom prst="line">
              <a:avLst/>
            </a:prstGeom>
            <a:noFill/>
            <a:ln w="50800">
              <a:solidFill>
                <a:srgbClr val="99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6874" name="Rectangle 26"/>
            <p:cNvSpPr>
              <a:spLocks noChangeArrowheads="1"/>
            </p:cNvSpPr>
            <p:nvPr/>
          </p:nvSpPr>
          <p:spPr bwMode="auto">
            <a:xfrm>
              <a:off x="3548" y="3356"/>
              <a:ext cx="794"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b="1"/>
                <a:t>(</a:t>
              </a:r>
              <a:r>
                <a:rPr lang="en-US" altLang="tr-TR" b="1" i="1"/>
                <a:t>P</a:t>
              </a:r>
              <a:r>
                <a:rPr lang="en-US" altLang="tr-TR" b="1" i="1" baseline="-25000"/>
                <a:t>F</a:t>
              </a:r>
              <a:r>
                <a:rPr lang="en-US" altLang="tr-TR" b="1"/>
                <a:t> = 1/2)</a:t>
              </a:r>
            </a:p>
          </p:txBody>
        </p:sp>
        <p:sp>
          <p:nvSpPr>
            <p:cNvPr id="206875" name="Rectangle 27"/>
            <p:cNvSpPr>
              <a:spLocks noChangeArrowheads="1"/>
            </p:cNvSpPr>
            <p:nvPr/>
          </p:nvSpPr>
          <p:spPr bwMode="auto">
            <a:xfrm>
              <a:off x="3164" y="3037"/>
              <a:ext cx="302"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2400" b="1" i="1"/>
                <a:t>L</a:t>
              </a:r>
              <a:r>
                <a:rPr lang="en-US" altLang="tr-TR" sz="2400" b="1" i="1" baseline="-25000"/>
                <a:t>2</a:t>
              </a:r>
            </a:p>
          </p:txBody>
        </p:sp>
        <p:sp>
          <p:nvSpPr>
            <p:cNvPr id="206876" name="Line 28"/>
            <p:cNvSpPr>
              <a:spLocks noChangeShapeType="1"/>
            </p:cNvSpPr>
            <p:nvPr/>
          </p:nvSpPr>
          <p:spPr bwMode="auto">
            <a:xfrm flipH="1">
              <a:off x="3800" y="3564"/>
              <a:ext cx="156" cy="124"/>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6881" name="Rectangle 33"/>
            <p:cNvSpPr>
              <a:spLocks noChangeArrowheads="1"/>
            </p:cNvSpPr>
            <p:nvPr/>
          </p:nvSpPr>
          <p:spPr bwMode="auto">
            <a:xfrm>
              <a:off x="4106" y="2136"/>
              <a:ext cx="1370" cy="1102"/>
            </a:xfrm>
            <a:prstGeom prst="rect">
              <a:avLst/>
            </a:prstGeom>
            <a:solidFill>
              <a:srgbClr val="FFCC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altLang="tr-TR" sz="1800" b="1"/>
                <a:t>A decrease in the</a:t>
              </a:r>
            </a:p>
            <a:p>
              <a:pPr algn="ctr"/>
              <a:r>
                <a:rPr lang="en-US" altLang="tr-TR" sz="1800" b="1"/>
                <a:t>price of food to</a:t>
              </a:r>
            </a:p>
            <a:p>
              <a:pPr algn="ctr"/>
              <a:r>
                <a:rPr lang="en-US" altLang="tr-TR" sz="1800" b="1"/>
                <a:t>$.50 changes</a:t>
              </a:r>
            </a:p>
            <a:p>
              <a:pPr algn="ctr"/>
              <a:r>
                <a:rPr lang="en-US" altLang="tr-TR" sz="1800" b="1"/>
                <a:t>the slope of the</a:t>
              </a:r>
            </a:p>
            <a:p>
              <a:pPr algn="ctr"/>
              <a:r>
                <a:rPr lang="en-US" altLang="tr-TR" sz="1800" b="1"/>
                <a:t>budget line and</a:t>
              </a:r>
            </a:p>
            <a:p>
              <a:pPr algn="ctr"/>
              <a:r>
                <a:rPr lang="en-US" altLang="tr-TR" sz="1800" b="1"/>
                <a:t>rotates it outward.</a:t>
              </a:r>
            </a:p>
          </p:txBody>
        </p:sp>
      </p:grpSp>
      <p:sp>
        <p:nvSpPr>
          <p:cNvPr id="206861" name="Line 13"/>
          <p:cNvSpPr>
            <a:spLocks noChangeShapeType="1"/>
          </p:cNvSpPr>
          <p:nvPr/>
        </p:nvSpPr>
        <p:spPr bwMode="auto">
          <a:xfrm>
            <a:off x="2324100" y="1758950"/>
            <a:ext cx="0" cy="418465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Tree>
    <p:extLst>
      <p:ext uri="{BB962C8B-B14F-4D97-AF65-F5344CB8AC3E}">
        <p14:creationId xmlns:p14="http://schemas.microsoft.com/office/powerpoint/2010/main" val="33230369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06882"/>
                                        </p:tgtEl>
                                        <p:attrNameLst>
                                          <p:attrName>style.visibility</p:attrName>
                                        </p:attrNameLst>
                                      </p:cBhvr>
                                      <p:to>
                                        <p:strVal val="visible"/>
                                      </p:to>
                                    </p:set>
                                    <p:animEffect transition="in" filter="wipe(left)">
                                      <p:cBhvr>
                                        <p:cTn id="7" dur="500"/>
                                        <p:tgtEl>
                                          <p:spTgt spid="2068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06883"/>
                                        </p:tgtEl>
                                        <p:attrNameLst>
                                          <p:attrName>style.visibility</p:attrName>
                                        </p:attrNameLst>
                                      </p:cBhvr>
                                      <p:to>
                                        <p:strVal val="visible"/>
                                      </p:to>
                                    </p:set>
                                    <p:animEffect transition="in" filter="wipe(left)">
                                      <p:cBhvr>
                                        <p:cTn id="12" dur="500"/>
                                        <p:tgtEl>
                                          <p:spTgt spid="2068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06885"/>
                                        </p:tgtEl>
                                        <p:attrNameLst>
                                          <p:attrName>style.visibility</p:attrName>
                                        </p:attrNameLst>
                                      </p:cBhvr>
                                      <p:to>
                                        <p:strVal val="visible"/>
                                      </p:to>
                                    </p:set>
                                    <p:animEffect transition="in" filter="wipe(left)">
                                      <p:cBhvr>
                                        <p:cTn id="17" dur="500"/>
                                        <p:tgtEl>
                                          <p:spTgt spid="2068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dirty="0"/>
              <a:t>Figure 3.4: The Effect of Cutting Income by Half </a:t>
            </a:r>
            <a:br>
              <a:rPr lang="en-US" dirty="0"/>
            </a:br>
            <a:endParaRPr lang="en-US" dirty="0"/>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24</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081213"/>
            <a:ext cx="8079353" cy="3202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ikdörtgen 2"/>
          <p:cNvSpPr/>
          <p:nvPr/>
        </p:nvSpPr>
        <p:spPr>
          <a:xfrm>
            <a:off x="5717153" y="1209957"/>
            <a:ext cx="3276600" cy="2123658"/>
          </a:xfrm>
          <a:prstGeom prst="rect">
            <a:avLst/>
          </a:prstGeom>
        </p:spPr>
        <p:txBody>
          <a:bodyPr wrap="square">
            <a:spAutoFit/>
          </a:bodyPr>
          <a:lstStyle/>
          <a:p>
            <a:pPr algn="just"/>
            <a:r>
              <a:rPr lang="tr-TR" sz="2200" dirty="0" err="1"/>
              <a:t>Both</a:t>
            </a:r>
            <a:r>
              <a:rPr lang="tr-TR" sz="2200" dirty="0"/>
              <a:t> </a:t>
            </a:r>
            <a:r>
              <a:rPr lang="tr-TR" sz="2200" dirty="0" err="1"/>
              <a:t>horizontal</a:t>
            </a:r>
            <a:r>
              <a:rPr lang="tr-TR" sz="2200" dirty="0"/>
              <a:t> </a:t>
            </a:r>
            <a:r>
              <a:rPr lang="tr-TR" sz="2200" dirty="0" err="1"/>
              <a:t>and</a:t>
            </a:r>
            <a:r>
              <a:rPr lang="tr-TR" sz="2200" dirty="0"/>
              <a:t> </a:t>
            </a:r>
            <a:r>
              <a:rPr lang="tr-TR" sz="2200" dirty="0" err="1"/>
              <a:t>vertical</a:t>
            </a:r>
            <a:r>
              <a:rPr lang="tr-TR" sz="2200" dirty="0"/>
              <a:t> </a:t>
            </a:r>
            <a:r>
              <a:rPr lang="en-US" sz="2200" dirty="0"/>
              <a:t>intercepts fall by half. The</a:t>
            </a:r>
            <a:r>
              <a:rPr lang="tr-TR" sz="2200" dirty="0"/>
              <a:t> </a:t>
            </a:r>
            <a:r>
              <a:rPr lang="tr-TR" sz="2200" dirty="0" err="1"/>
              <a:t>new</a:t>
            </a:r>
            <a:r>
              <a:rPr lang="tr-TR" sz="2200" dirty="0"/>
              <a:t> </a:t>
            </a:r>
            <a:r>
              <a:rPr lang="tr-TR" sz="2200" dirty="0" err="1"/>
              <a:t>budget</a:t>
            </a:r>
            <a:r>
              <a:rPr lang="tr-TR" sz="2200" dirty="0"/>
              <a:t> </a:t>
            </a:r>
            <a:r>
              <a:rPr lang="tr-TR" sz="2200" dirty="0" err="1"/>
              <a:t>constraint</a:t>
            </a:r>
            <a:r>
              <a:rPr lang="tr-TR" sz="2200" dirty="0"/>
              <a:t> has </a:t>
            </a:r>
            <a:r>
              <a:rPr lang="en-US" sz="2200" dirty="0"/>
              <a:t>the same slope as the old but</a:t>
            </a:r>
            <a:r>
              <a:rPr lang="tr-TR" sz="2200" dirty="0"/>
              <a:t> </a:t>
            </a:r>
            <a:r>
              <a:rPr lang="en-US" sz="2200" dirty="0"/>
              <a:t>is closer to the origin.</a:t>
            </a:r>
            <a:endParaRPr lang="tr-TR" sz="2200" dirty="0"/>
          </a:p>
        </p:txBody>
      </p:sp>
    </p:spTree>
    <p:extLst>
      <p:ext uri="{BB962C8B-B14F-4D97-AF65-F5344CB8AC3E}">
        <p14:creationId xmlns:p14="http://schemas.microsoft.com/office/powerpoint/2010/main" val="1183046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layt Numarası Yer Tutucusu 4"/>
          <p:cNvSpPr>
            <a:spLocks noGrp="1"/>
          </p:cNvSpPr>
          <p:nvPr>
            <p:ph type="sldNum" sz="quarter" idx="11"/>
          </p:nvPr>
        </p:nvSpPr>
        <p:spPr/>
        <p:txBody>
          <a:bodyPr/>
          <a:lstStyle/>
          <a:p>
            <a:r>
              <a:rPr lang="en-US" altLang="tr-TR"/>
              <a:t>Slide </a:t>
            </a:r>
            <a:fld id="{6AE4427A-4902-449C-B90B-7F54EEF2A7DC}" type="slidenum">
              <a:rPr lang="en-US" altLang="tr-TR"/>
              <a:pPr/>
              <a:t>25</a:t>
            </a:fld>
            <a:endParaRPr lang="en-US" altLang="tr-TR" b="0">
              <a:latin typeface="Times New Roman" pitchFamily="18" charset="0"/>
            </a:endParaRPr>
          </a:p>
        </p:txBody>
      </p:sp>
      <p:sp>
        <p:nvSpPr>
          <p:cNvPr id="198658" name="Rectangle 2"/>
          <p:cNvSpPr>
            <a:spLocks noChangeArrowheads="1"/>
          </p:cNvSpPr>
          <p:nvPr/>
        </p:nvSpPr>
        <p:spPr bwMode="auto">
          <a:xfrm>
            <a:off x="762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8659" name="Rectangle 3"/>
          <p:cNvSpPr>
            <a:spLocks noChangeArrowheads="1"/>
          </p:cNvSpPr>
          <p:nvPr/>
        </p:nvSpPr>
        <p:spPr bwMode="auto">
          <a:xfrm>
            <a:off x="32766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8664" name="Rectangle 8"/>
          <p:cNvSpPr>
            <a:spLocks noChangeArrowheads="1"/>
          </p:cNvSpPr>
          <p:nvPr/>
        </p:nvSpPr>
        <p:spPr bwMode="auto">
          <a:xfrm>
            <a:off x="762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8665" name="Rectangle 9"/>
          <p:cNvSpPr>
            <a:spLocks noChangeArrowheads="1"/>
          </p:cNvSpPr>
          <p:nvPr/>
        </p:nvSpPr>
        <p:spPr bwMode="auto">
          <a:xfrm>
            <a:off x="32766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8666" name="Rectangle 10"/>
          <p:cNvSpPr>
            <a:spLocks noGrp="1" noChangeArrowheads="1"/>
          </p:cNvSpPr>
          <p:nvPr>
            <p:ph type="title"/>
          </p:nvPr>
        </p:nvSpPr>
        <p:spPr>
          <a:noFill/>
          <a:ln/>
        </p:spPr>
        <p:txBody>
          <a:bodyPr/>
          <a:lstStyle/>
          <a:p>
            <a:r>
              <a:rPr lang="en-US" altLang="tr-TR" sz="2400"/>
              <a:t>Budget Constraints: Changes in Income and Prices</a:t>
            </a:r>
          </a:p>
        </p:txBody>
      </p:sp>
      <p:sp>
        <p:nvSpPr>
          <p:cNvPr id="198667" name="Rectangle 11"/>
          <p:cNvSpPr>
            <a:spLocks noChangeArrowheads="1"/>
          </p:cNvSpPr>
          <p:nvPr/>
        </p:nvSpPr>
        <p:spPr bwMode="auto">
          <a:xfrm>
            <a:off x="762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8668" name="Rectangle 12"/>
          <p:cNvSpPr>
            <a:spLocks noChangeArrowheads="1"/>
          </p:cNvSpPr>
          <p:nvPr/>
        </p:nvSpPr>
        <p:spPr bwMode="auto">
          <a:xfrm>
            <a:off x="32766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8669" name="Line 13"/>
          <p:cNvSpPr>
            <a:spLocks noChangeShapeType="1"/>
          </p:cNvSpPr>
          <p:nvPr/>
        </p:nvSpPr>
        <p:spPr bwMode="auto">
          <a:xfrm>
            <a:off x="2305050" y="1758950"/>
            <a:ext cx="0" cy="418465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8670" name="Line 14"/>
          <p:cNvSpPr>
            <a:spLocks noChangeShapeType="1"/>
          </p:cNvSpPr>
          <p:nvPr/>
        </p:nvSpPr>
        <p:spPr bwMode="auto">
          <a:xfrm>
            <a:off x="2319338" y="5930900"/>
            <a:ext cx="419576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8671" name="Rectangle 15"/>
          <p:cNvSpPr>
            <a:spLocks noChangeArrowheads="1"/>
          </p:cNvSpPr>
          <p:nvPr/>
        </p:nvSpPr>
        <p:spPr bwMode="auto">
          <a:xfrm>
            <a:off x="6775450" y="5708650"/>
            <a:ext cx="1730375" cy="60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1800" b="1"/>
              <a:t>Food</a:t>
            </a:r>
          </a:p>
          <a:p>
            <a:r>
              <a:rPr lang="en-US" altLang="tr-TR" sz="1600" b="1"/>
              <a:t>(units per week)</a:t>
            </a:r>
          </a:p>
        </p:txBody>
      </p:sp>
      <p:sp>
        <p:nvSpPr>
          <p:cNvPr id="198672" name="Rectangle 16"/>
          <p:cNvSpPr>
            <a:spLocks noChangeArrowheads="1"/>
          </p:cNvSpPr>
          <p:nvPr/>
        </p:nvSpPr>
        <p:spPr bwMode="auto">
          <a:xfrm>
            <a:off x="1008063" y="1441450"/>
            <a:ext cx="1235075" cy="91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r"/>
            <a:r>
              <a:rPr lang="en-US" altLang="tr-TR" sz="1800" b="1"/>
              <a:t>Clothing</a:t>
            </a:r>
          </a:p>
          <a:p>
            <a:pPr algn="r"/>
            <a:r>
              <a:rPr lang="en-US" altLang="tr-TR" sz="1800" b="1"/>
              <a:t>(units</a:t>
            </a:r>
          </a:p>
          <a:p>
            <a:pPr algn="r"/>
            <a:r>
              <a:rPr lang="en-US" altLang="tr-TR" sz="1800" b="1"/>
              <a:t>per week)</a:t>
            </a:r>
            <a:endParaRPr lang="en-US" altLang="tr-TR" sz="1600" b="1"/>
          </a:p>
        </p:txBody>
      </p:sp>
      <p:sp>
        <p:nvSpPr>
          <p:cNvPr id="198673" name="Rectangle 17"/>
          <p:cNvSpPr>
            <a:spLocks noChangeArrowheads="1"/>
          </p:cNvSpPr>
          <p:nvPr/>
        </p:nvSpPr>
        <p:spPr bwMode="auto">
          <a:xfrm>
            <a:off x="3538538" y="5942013"/>
            <a:ext cx="4349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1800" b="1"/>
              <a:t>80</a:t>
            </a:r>
          </a:p>
        </p:txBody>
      </p:sp>
      <p:sp>
        <p:nvSpPr>
          <p:cNvPr id="198674" name="Rectangle 18"/>
          <p:cNvSpPr>
            <a:spLocks noChangeArrowheads="1"/>
          </p:cNvSpPr>
          <p:nvPr/>
        </p:nvSpPr>
        <p:spPr bwMode="auto">
          <a:xfrm>
            <a:off x="4395788" y="5942013"/>
            <a:ext cx="5619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1800" b="1"/>
              <a:t>120</a:t>
            </a:r>
          </a:p>
        </p:txBody>
      </p:sp>
      <p:sp>
        <p:nvSpPr>
          <p:cNvPr id="198675" name="Rectangle 19"/>
          <p:cNvSpPr>
            <a:spLocks noChangeArrowheads="1"/>
          </p:cNvSpPr>
          <p:nvPr/>
        </p:nvSpPr>
        <p:spPr bwMode="auto">
          <a:xfrm>
            <a:off x="5253038" y="5942013"/>
            <a:ext cx="5619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1800" b="1"/>
              <a:t>160</a:t>
            </a:r>
          </a:p>
        </p:txBody>
      </p:sp>
      <p:sp>
        <p:nvSpPr>
          <p:cNvPr id="198676" name="Rectangle 20"/>
          <p:cNvSpPr>
            <a:spLocks noChangeArrowheads="1"/>
          </p:cNvSpPr>
          <p:nvPr/>
        </p:nvSpPr>
        <p:spPr bwMode="auto">
          <a:xfrm>
            <a:off x="2681288" y="5942013"/>
            <a:ext cx="4349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1800" b="1"/>
              <a:t>40</a:t>
            </a:r>
          </a:p>
        </p:txBody>
      </p:sp>
      <p:sp>
        <p:nvSpPr>
          <p:cNvPr id="198677" name="Rectangle 21"/>
          <p:cNvSpPr>
            <a:spLocks noChangeArrowheads="1"/>
          </p:cNvSpPr>
          <p:nvPr/>
        </p:nvSpPr>
        <p:spPr bwMode="auto">
          <a:xfrm>
            <a:off x="1747838" y="5073650"/>
            <a:ext cx="46355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b="1"/>
              <a:t>20</a:t>
            </a:r>
          </a:p>
        </p:txBody>
      </p:sp>
      <p:sp>
        <p:nvSpPr>
          <p:cNvPr id="198678" name="Rectangle 22"/>
          <p:cNvSpPr>
            <a:spLocks noChangeArrowheads="1"/>
          </p:cNvSpPr>
          <p:nvPr/>
        </p:nvSpPr>
        <p:spPr bwMode="auto">
          <a:xfrm>
            <a:off x="1747838" y="4168775"/>
            <a:ext cx="46355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b="1"/>
              <a:t>40</a:t>
            </a:r>
          </a:p>
        </p:txBody>
      </p:sp>
      <p:sp>
        <p:nvSpPr>
          <p:cNvPr id="198679" name="Rectangle 23"/>
          <p:cNvSpPr>
            <a:spLocks noChangeArrowheads="1"/>
          </p:cNvSpPr>
          <p:nvPr/>
        </p:nvSpPr>
        <p:spPr bwMode="auto">
          <a:xfrm>
            <a:off x="1747838" y="3262313"/>
            <a:ext cx="46355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b="1"/>
              <a:t>60</a:t>
            </a:r>
          </a:p>
        </p:txBody>
      </p:sp>
      <p:sp>
        <p:nvSpPr>
          <p:cNvPr id="198680" name="Rectangle 24"/>
          <p:cNvSpPr>
            <a:spLocks noChangeArrowheads="1"/>
          </p:cNvSpPr>
          <p:nvPr/>
        </p:nvSpPr>
        <p:spPr bwMode="auto">
          <a:xfrm>
            <a:off x="1782763" y="2357438"/>
            <a:ext cx="46355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r"/>
            <a:r>
              <a:rPr lang="en-US" altLang="tr-TR" b="1"/>
              <a:t>80</a:t>
            </a:r>
          </a:p>
        </p:txBody>
      </p:sp>
      <p:sp>
        <p:nvSpPr>
          <p:cNvPr id="198681" name="Rectangle 25"/>
          <p:cNvSpPr>
            <a:spLocks noChangeArrowheads="1"/>
          </p:cNvSpPr>
          <p:nvPr/>
        </p:nvSpPr>
        <p:spPr bwMode="auto">
          <a:xfrm>
            <a:off x="1900238" y="5942013"/>
            <a:ext cx="3079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1800" b="1"/>
              <a:t>0</a:t>
            </a:r>
          </a:p>
        </p:txBody>
      </p:sp>
      <p:grpSp>
        <p:nvGrpSpPr>
          <p:cNvPr id="198692" name="Group 36"/>
          <p:cNvGrpSpPr>
            <a:grpSpLocks/>
          </p:cNvGrpSpPr>
          <p:nvPr/>
        </p:nvGrpSpPr>
        <p:grpSpPr bwMode="auto">
          <a:xfrm>
            <a:off x="2317750" y="1752600"/>
            <a:ext cx="4373563" cy="4191000"/>
            <a:chOff x="1460" y="1104"/>
            <a:chExt cx="2755" cy="2640"/>
          </a:xfrm>
        </p:grpSpPr>
        <p:sp>
          <p:nvSpPr>
            <p:cNvPr id="198660" name="Line 4"/>
            <p:cNvSpPr>
              <a:spLocks noChangeShapeType="1"/>
            </p:cNvSpPr>
            <p:nvPr/>
          </p:nvSpPr>
          <p:spPr bwMode="auto">
            <a:xfrm>
              <a:off x="1460" y="1700"/>
              <a:ext cx="2028" cy="2028"/>
            </a:xfrm>
            <a:prstGeom prst="line">
              <a:avLst/>
            </a:prstGeom>
            <a:noFill/>
            <a:ln w="50800">
              <a:solidFill>
                <a:srgbClr val="99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8663" name="AutoShape 7"/>
            <p:cNvSpPr>
              <a:spLocks noChangeArrowheads="1"/>
            </p:cNvSpPr>
            <p:nvPr/>
          </p:nvSpPr>
          <p:spPr bwMode="auto">
            <a:xfrm rot="8160000" flipH="1">
              <a:off x="1824" y="2832"/>
              <a:ext cx="672" cy="384"/>
            </a:xfrm>
            <a:prstGeom prst="rightArrow">
              <a:avLst>
                <a:gd name="adj1" fmla="val 50000"/>
                <a:gd name="adj2" fmla="val 43815"/>
              </a:avLst>
            </a:prstGeom>
            <a:solidFill>
              <a:srgbClr val="CCEC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8684" name="Rectangle 28"/>
            <p:cNvSpPr>
              <a:spLocks noChangeArrowheads="1"/>
            </p:cNvSpPr>
            <p:nvPr/>
          </p:nvSpPr>
          <p:spPr bwMode="auto">
            <a:xfrm>
              <a:off x="2242" y="1104"/>
              <a:ext cx="1330" cy="929"/>
            </a:xfrm>
            <a:prstGeom prst="rect">
              <a:avLst/>
            </a:prstGeom>
            <a:solidFill>
              <a:srgbClr val="FFCC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altLang="tr-TR" sz="1800" b="1"/>
                <a:t>An increase in</a:t>
              </a:r>
            </a:p>
            <a:p>
              <a:pPr algn="ctr"/>
              <a:r>
                <a:rPr lang="en-US" altLang="tr-TR" sz="1800" b="1"/>
                <a:t>income shifts</a:t>
              </a:r>
            </a:p>
            <a:p>
              <a:pPr algn="ctr"/>
              <a:r>
                <a:rPr lang="en-US" altLang="tr-TR" sz="1800" b="1"/>
                <a:t>the budget line</a:t>
              </a:r>
            </a:p>
            <a:p>
              <a:pPr algn="ctr"/>
              <a:r>
                <a:rPr lang="en-US" altLang="tr-TR" sz="1800" b="1"/>
                <a:t>outward (holding </a:t>
              </a:r>
            </a:p>
            <a:p>
              <a:pPr algn="ctr"/>
              <a:r>
                <a:rPr lang="en-US" altLang="tr-TR" sz="1800" b="1"/>
                <a:t>prices constant)</a:t>
              </a:r>
            </a:p>
          </p:txBody>
        </p:sp>
        <p:sp>
          <p:nvSpPr>
            <p:cNvPr id="198685" name="Rectangle 29"/>
            <p:cNvSpPr>
              <a:spLocks noChangeArrowheads="1"/>
            </p:cNvSpPr>
            <p:nvPr/>
          </p:nvSpPr>
          <p:spPr bwMode="auto">
            <a:xfrm>
              <a:off x="3548" y="3534"/>
              <a:ext cx="66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1600" b="1"/>
                <a:t>(</a:t>
              </a:r>
              <a:r>
                <a:rPr lang="en-US" altLang="tr-TR" sz="1600" b="1" i="1"/>
                <a:t>I</a:t>
              </a:r>
              <a:r>
                <a:rPr lang="en-US" altLang="tr-TR" sz="1600" b="1"/>
                <a:t> = $160)</a:t>
              </a:r>
            </a:p>
          </p:txBody>
        </p:sp>
        <p:sp>
          <p:nvSpPr>
            <p:cNvPr id="198686" name="Rectangle 30"/>
            <p:cNvSpPr>
              <a:spLocks noChangeArrowheads="1"/>
            </p:cNvSpPr>
            <p:nvPr/>
          </p:nvSpPr>
          <p:spPr bwMode="auto">
            <a:xfrm>
              <a:off x="3356" y="3356"/>
              <a:ext cx="241"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1600" b="1" i="1"/>
                <a:t>L</a:t>
              </a:r>
              <a:r>
                <a:rPr lang="en-US" altLang="tr-TR" sz="1600" b="1" i="1" baseline="-25000"/>
                <a:t>2</a:t>
              </a:r>
            </a:p>
          </p:txBody>
        </p:sp>
      </p:grpSp>
      <p:grpSp>
        <p:nvGrpSpPr>
          <p:cNvPr id="198691" name="Group 35"/>
          <p:cNvGrpSpPr>
            <a:grpSpLocks/>
          </p:cNvGrpSpPr>
          <p:nvPr/>
        </p:nvGrpSpPr>
        <p:grpSpPr bwMode="auto">
          <a:xfrm>
            <a:off x="2317750" y="4527550"/>
            <a:ext cx="2279650" cy="1438275"/>
            <a:chOff x="1460" y="2852"/>
            <a:chExt cx="1436" cy="906"/>
          </a:xfrm>
        </p:grpSpPr>
        <p:sp>
          <p:nvSpPr>
            <p:cNvPr id="198661" name="Line 5"/>
            <p:cNvSpPr>
              <a:spLocks noChangeShapeType="1"/>
            </p:cNvSpPr>
            <p:nvPr/>
          </p:nvSpPr>
          <p:spPr bwMode="auto">
            <a:xfrm>
              <a:off x="1460" y="2852"/>
              <a:ext cx="876" cy="876"/>
            </a:xfrm>
            <a:prstGeom prst="line">
              <a:avLst/>
            </a:prstGeom>
            <a:noFill/>
            <a:ln w="508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8687" name="Rectangle 31"/>
            <p:cNvSpPr>
              <a:spLocks noChangeArrowheads="1"/>
            </p:cNvSpPr>
            <p:nvPr/>
          </p:nvSpPr>
          <p:spPr bwMode="auto">
            <a:xfrm>
              <a:off x="2300" y="3548"/>
              <a:ext cx="59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1600" b="1"/>
                <a:t>(</a:t>
              </a:r>
              <a:r>
                <a:rPr lang="en-US" altLang="tr-TR" sz="1600" b="1" i="1"/>
                <a:t>I</a:t>
              </a:r>
              <a:r>
                <a:rPr lang="en-US" altLang="tr-TR" sz="1600" b="1"/>
                <a:t> = $80)</a:t>
              </a:r>
            </a:p>
          </p:txBody>
        </p:sp>
        <p:sp>
          <p:nvSpPr>
            <p:cNvPr id="198688" name="Rectangle 32"/>
            <p:cNvSpPr>
              <a:spLocks noChangeArrowheads="1"/>
            </p:cNvSpPr>
            <p:nvPr/>
          </p:nvSpPr>
          <p:spPr bwMode="auto">
            <a:xfrm>
              <a:off x="2156" y="3358"/>
              <a:ext cx="241"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1600" b="1" i="1"/>
                <a:t>L</a:t>
              </a:r>
              <a:r>
                <a:rPr lang="en-US" altLang="tr-TR" sz="1600" b="1" i="1" baseline="-25000"/>
                <a:t>1</a:t>
              </a:r>
            </a:p>
          </p:txBody>
        </p:sp>
      </p:grpSp>
      <p:grpSp>
        <p:nvGrpSpPr>
          <p:cNvPr id="198693" name="Group 37"/>
          <p:cNvGrpSpPr>
            <a:grpSpLocks/>
          </p:cNvGrpSpPr>
          <p:nvPr/>
        </p:nvGrpSpPr>
        <p:grpSpPr bwMode="auto">
          <a:xfrm>
            <a:off x="2279650" y="3619500"/>
            <a:ext cx="5854700" cy="2362200"/>
            <a:chOff x="1436" y="2280"/>
            <a:chExt cx="3688" cy="1488"/>
          </a:xfrm>
        </p:grpSpPr>
        <p:sp>
          <p:nvSpPr>
            <p:cNvPr id="198662" name="Line 6"/>
            <p:cNvSpPr>
              <a:spLocks noChangeShapeType="1"/>
            </p:cNvSpPr>
            <p:nvPr/>
          </p:nvSpPr>
          <p:spPr bwMode="auto">
            <a:xfrm>
              <a:off x="1460" y="3380"/>
              <a:ext cx="348" cy="348"/>
            </a:xfrm>
            <a:prstGeom prst="line">
              <a:avLst/>
            </a:prstGeom>
            <a:noFill/>
            <a:ln w="50800">
              <a:solidFill>
                <a:srgbClr val="99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8682" name="Freeform 26"/>
            <p:cNvSpPr>
              <a:spLocks/>
            </p:cNvSpPr>
            <p:nvPr/>
          </p:nvSpPr>
          <p:spPr bwMode="auto">
            <a:xfrm>
              <a:off x="1641" y="3286"/>
              <a:ext cx="254" cy="266"/>
            </a:xfrm>
            <a:custGeom>
              <a:avLst/>
              <a:gdLst>
                <a:gd name="T0" fmla="*/ 0 w 254"/>
                <a:gd name="T1" fmla="*/ 2 h 266"/>
                <a:gd name="T2" fmla="*/ 64 w 254"/>
                <a:gd name="T3" fmla="*/ 74 h 266"/>
                <a:gd name="T4" fmla="*/ 147 w 254"/>
                <a:gd name="T5" fmla="*/ 0 h 266"/>
                <a:gd name="T6" fmla="*/ 253 w 254"/>
                <a:gd name="T7" fmla="*/ 120 h 266"/>
                <a:gd name="T8" fmla="*/ 170 w 254"/>
                <a:gd name="T9" fmla="*/ 194 h 266"/>
                <a:gd name="T10" fmla="*/ 234 w 254"/>
                <a:gd name="T11" fmla="*/ 265 h 266"/>
                <a:gd name="T12" fmla="*/ 15 w 254"/>
                <a:gd name="T13" fmla="*/ 224 h 266"/>
                <a:gd name="T14" fmla="*/ 0 w 254"/>
                <a:gd name="T15" fmla="*/ 2 h 2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266">
                  <a:moveTo>
                    <a:pt x="0" y="2"/>
                  </a:moveTo>
                  <a:lnTo>
                    <a:pt x="64" y="74"/>
                  </a:lnTo>
                  <a:lnTo>
                    <a:pt x="147" y="0"/>
                  </a:lnTo>
                  <a:lnTo>
                    <a:pt x="253" y="120"/>
                  </a:lnTo>
                  <a:lnTo>
                    <a:pt x="170" y="194"/>
                  </a:lnTo>
                  <a:lnTo>
                    <a:pt x="234" y="265"/>
                  </a:lnTo>
                  <a:lnTo>
                    <a:pt x="15" y="224"/>
                  </a:lnTo>
                  <a:lnTo>
                    <a:pt x="0" y="2"/>
                  </a:lnTo>
                </a:path>
              </a:pathLst>
            </a:custGeom>
            <a:solidFill>
              <a:srgbClr val="CCEC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98683" name="Rectangle 27"/>
            <p:cNvSpPr>
              <a:spLocks noChangeArrowheads="1"/>
            </p:cNvSpPr>
            <p:nvPr/>
          </p:nvSpPr>
          <p:spPr bwMode="auto">
            <a:xfrm>
              <a:off x="1436" y="3176"/>
              <a:ext cx="241"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1600" b="1" i="1"/>
                <a:t>L</a:t>
              </a:r>
              <a:r>
                <a:rPr lang="en-US" altLang="tr-TR" sz="1600" b="1" i="1" baseline="-25000"/>
                <a:t>3</a:t>
              </a:r>
            </a:p>
          </p:txBody>
        </p:sp>
        <p:sp>
          <p:nvSpPr>
            <p:cNvPr id="198689" name="Rectangle 33"/>
            <p:cNvSpPr>
              <a:spLocks noChangeArrowheads="1"/>
            </p:cNvSpPr>
            <p:nvPr/>
          </p:nvSpPr>
          <p:spPr bwMode="auto">
            <a:xfrm>
              <a:off x="1724" y="3404"/>
              <a:ext cx="370" cy="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1600" b="1"/>
                <a:t>(</a:t>
              </a:r>
              <a:r>
                <a:rPr lang="en-US" altLang="tr-TR" sz="1600" b="1" i="1"/>
                <a:t>I</a:t>
              </a:r>
              <a:r>
                <a:rPr lang="en-US" altLang="tr-TR" sz="1600" b="1"/>
                <a:t> =</a:t>
              </a:r>
            </a:p>
            <a:p>
              <a:r>
                <a:rPr lang="en-US" altLang="tr-TR" sz="1600" b="1"/>
                <a:t>$40)</a:t>
              </a:r>
            </a:p>
          </p:txBody>
        </p:sp>
        <p:sp>
          <p:nvSpPr>
            <p:cNvPr id="198690" name="Rectangle 34"/>
            <p:cNvSpPr>
              <a:spLocks noChangeArrowheads="1"/>
            </p:cNvSpPr>
            <p:nvPr/>
          </p:nvSpPr>
          <p:spPr bwMode="auto">
            <a:xfrm>
              <a:off x="3978" y="2280"/>
              <a:ext cx="1146" cy="756"/>
            </a:xfrm>
            <a:prstGeom prst="rect">
              <a:avLst/>
            </a:prstGeom>
            <a:solidFill>
              <a:srgbClr val="FFCC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altLang="tr-TR" sz="1800" b="1"/>
                <a:t>A decrease in</a:t>
              </a:r>
            </a:p>
            <a:p>
              <a:pPr algn="ctr"/>
              <a:r>
                <a:rPr lang="en-US" altLang="tr-TR" sz="1800" b="1"/>
                <a:t>income shifts</a:t>
              </a:r>
            </a:p>
            <a:p>
              <a:pPr algn="ctr"/>
              <a:r>
                <a:rPr lang="en-US" altLang="tr-TR" sz="1800" b="1"/>
                <a:t>the budget line</a:t>
              </a:r>
            </a:p>
            <a:p>
              <a:pPr algn="ctr"/>
              <a:r>
                <a:rPr lang="en-US" altLang="tr-TR" sz="1800" b="1"/>
                <a:t>inward</a:t>
              </a:r>
            </a:p>
          </p:txBody>
        </p:sp>
      </p:grpSp>
    </p:spTree>
    <p:extLst>
      <p:ext uri="{BB962C8B-B14F-4D97-AF65-F5344CB8AC3E}">
        <p14:creationId xmlns:p14="http://schemas.microsoft.com/office/powerpoint/2010/main" val="29308572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98691"/>
                                        </p:tgtEl>
                                        <p:attrNameLst>
                                          <p:attrName>style.visibility</p:attrName>
                                        </p:attrNameLst>
                                      </p:cBhvr>
                                      <p:to>
                                        <p:strVal val="visible"/>
                                      </p:to>
                                    </p:set>
                                    <p:animEffect transition="in" filter="wipe(left)">
                                      <p:cBhvr>
                                        <p:cTn id="7" dur="500"/>
                                        <p:tgtEl>
                                          <p:spTgt spid="1986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98692"/>
                                        </p:tgtEl>
                                        <p:attrNameLst>
                                          <p:attrName>style.visibility</p:attrName>
                                        </p:attrNameLst>
                                      </p:cBhvr>
                                      <p:to>
                                        <p:strVal val="visible"/>
                                      </p:to>
                                    </p:set>
                                    <p:animEffect transition="in" filter="wipe(left)">
                                      <p:cBhvr>
                                        <p:cTn id="12" dur="500"/>
                                        <p:tgtEl>
                                          <p:spTgt spid="1986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98693"/>
                                        </p:tgtEl>
                                        <p:attrNameLst>
                                          <p:attrName>style.visibility</p:attrName>
                                        </p:attrNameLst>
                                      </p:cBhvr>
                                      <p:to>
                                        <p:strVal val="visible"/>
                                      </p:to>
                                    </p:set>
                                    <p:animEffect transition="in" filter="wipe(left)">
                                      <p:cBhvr>
                                        <p:cTn id="17" dur="500"/>
                                        <p:tgtEl>
                                          <p:spTgt spid="198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3"/>
          <p:cNvSpPr>
            <a:spLocks noGrp="1"/>
          </p:cNvSpPr>
          <p:nvPr>
            <p:ph type="sldNum" sz="quarter" idx="12"/>
          </p:nvPr>
        </p:nvSpPr>
        <p:spPr/>
        <p:txBody>
          <a:bodyPr/>
          <a:lstStyle/>
          <a:p>
            <a:fld id="{09A11BFA-AD6E-47E7-B22F-0B72508DA0EA}" type="slidenum">
              <a:rPr lang="en-US" altLang="tr-TR"/>
              <a:pPr/>
              <a:t>26</a:t>
            </a:fld>
            <a:endParaRPr lang="en-US" altLang="tr-TR"/>
          </a:p>
        </p:txBody>
      </p:sp>
      <p:sp>
        <p:nvSpPr>
          <p:cNvPr id="135170" name="Rectangle 2"/>
          <p:cNvSpPr>
            <a:spLocks noChangeArrowheads="1"/>
          </p:cNvSpPr>
          <p:nvPr/>
        </p:nvSpPr>
        <p:spPr bwMode="auto">
          <a:xfrm>
            <a:off x="381000" y="1600200"/>
            <a:ext cx="84582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buClr>
                <a:schemeClr val="accent1"/>
              </a:buClr>
              <a:buFont typeface="Wingdings" pitchFamily="2" charset="2"/>
              <a:buNone/>
            </a:pPr>
            <a:r>
              <a:rPr lang="en-GB" altLang="tr-TR" sz="2800" u="sng">
                <a:latin typeface="Book Antiqua" pitchFamily="18" charset="0"/>
                <a:cs typeface="Arial" charset="0"/>
              </a:rPr>
              <a:t>Change in Income: Shift of the Budget Line</a:t>
            </a:r>
            <a:endParaRPr lang="en-GB" altLang="tr-TR" sz="2800">
              <a:latin typeface="Book Antiqua" pitchFamily="18" charset="0"/>
              <a:cs typeface="Arial" charset="0"/>
            </a:endParaRPr>
          </a:p>
          <a:p>
            <a:pPr eaLnBrk="1" hangingPunct="1">
              <a:spcBef>
                <a:spcPct val="20000"/>
              </a:spcBef>
              <a:buClr>
                <a:schemeClr val="accent1"/>
              </a:buClr>
              <a:buFont typeface="Wingdings" pitchFamily="2" charset="2"/>
              <a:buChar char="l"/>
            </a:pPr>
            <a:r>
              <a:rPr lang="en-GB" altLang="tr-TR" sz="2800">
                <a:latin typeface="Book Antiqua" pitchFamily="18" charset="0"/>
                <a:cs typeface="Arial" charset="0"/>
              </a:rPr>
              <a:t>Suppose		I = € </a:t>
            </a:r>
            <a:r>
              <a:rPr lang="en-GB" altLang="tr-TR" sz="2800">
                <a:solidFill>
                  <a:srgbClr val="FF0000"/>
                </a:solidFill>
                <a:latin typeface="Book Antiqua" pitchFamily="18" charset="0"/>
                <a:cs typeface="Arial" charset="0"/>
              </a:rPr>
              <a:t>12</a:t>
            </a:r>
            <a:r>
              <a:rPr lang="en-GB" altLang="tr-TR" sz="2800">
                <a:latin typeface="Book Antiqua" pitchFamily="18" charset="0"/>
                <a:cs typeface="Arial" charset="0"/>
              </a:rPr>
              <a:t>	P</a:t>
            </a:r>
            <a:r>
              <a:rPr lang="en-GB" altLang="tr-TR" sz="2800" baseline="-25000">
                <a:latin typeface="Book Antiqua" pitchFamily="18" charset="0"/>
                <a:cs typeface="Arial" charset="0"/>
              </a:rPr>
              <a:t>X</a:t>
            </a:r>
            <a:r>
              <a:rPr lang="en-GB" altLang="tr-TR" sz="2800">
                <a:latin typeface="Book Antiqua" pitchFamily="18" charset="0"/>
                <a:cs typeface="Arial" charset="0"/>
              </a:rPr>
              <a:t> = € 1	P</a:t>
            </a:r>
            <a:r>
              <a:rPr lang="en-GB" altLang="tr-TR" sz="2800" baseline="-25000">
                <a:latin typeface="Book Antiqua" pitchFamily="18" charset="0"/>
                <a:cs typeface="Arial" charset="0"/>
              </a:rPr>
              <a:t>Y</a:t>
            </a:r>
            <a:r>
              <a:rPr lang="en-GB" altLang="tr-TR" sz="2800">
                <a:latin typeface="Book Antiqua" pitchFamily="18" charset="0"/>
                <a:cs typeface="Arial" charset="0"/>
              </a:rPr>
              <a:t> = € 2</a:t>
            </a:r>
          </a:p>
          <a:p>
            <a:pPr eaLnBrk="1" hangingPunct="1">
              <a:spcBef>
                <a:spcPct val="20000"/>
              </a:spcBef>
              <a:buClr>
                <a:schemeClr val="accent1"/>
              </a:buClr>
              <a:buFont typeface="Wingdings" pitchFamily="2" charset="2"/>
              <a:buNone/>
            </a:pPr>
            <a:r>
              <a:rPr lang="en-GB" altLang="tr-TR" sz="2800">
                <a:latin typeface="Book Antiqua" pitchFamily="18" charset="0"/>
                <a:cs typeface="Arial" charset="0"/>
              </a:rPr>
              <a:t>	=&gt;	    Budget line:		X + 2Y = </a:t>
            </a:r>
            <a:r>
              <a:rPr lang="en-GB" altLang="tr-TR" sz="2800">
                <a:solidFill>
                  <a:srgbClr val="FF0000"/>
                </a:solidFill>
                <a:latin typeface="Book Antiqua" pitchFamily="18" charset="0"/>
                <a:cs typeface="Arial" charset="0"/>
              </a:rPr>
              <a:t>12</a:t>
            </a:r>
          </a:p>
          <a:p>
            <a:pPr eaLnBrk="1" hangingPunct="1">
              <a:spcBef>
                <a:spcPct val="20000"/>
              </a:spcBef>
              <a:buClr>
                <a:schemeClr val="accent1"/>
              </a:buClr>
              <a:buFont typeface="Wingdings" pitchFamily="2" charset="2"/>
              <a:buChar char="l"/>
            </a:pPr>
            <a:endParaRPr lang="en-GB" altLang="tr-TR" sz="2800">
              <a:latin typeface="Book Antiqua" pitchFamily="18" charset="0"/>
              <a:cs typeface="Arial" charset="0"/>
            </a:endParaRPr>
          </a:p>
          <a:p>
            <a:pPr eaLnBrk="1" hangingPunct="1">
              <a:spcBef>
                <a:spcPct val="20000"/>
              </a:spcBef>
              <a:buClr>
                <a:schemeClr val="accent1"/>
              </a:buClr>
              <a:buFont typeface="Wingdings" pitchFamily="2" charset="2"/>
              <a:buChar char="l"/>
            </a:pPr>
            <a:r>
              <a:rPr lang="en-GB" altLang="tr-TR" sz="2800">
                <a:latin typeface="Book Antiqua" pitchFamily="18" charset="0"/>
                <a:cs typeface="Arial" charset="0"/>
              </a:rPr>
              <a:t>If the income rises, the budget set expands, and both intercepts </a:t>
            </a:r>
            <a:r>
              <a:rPr lang="en-GB" altLang="tr-TR" sz="2800" i="1">
                <a:latin typeface="Book Antiqua" pitchFamily="18" charset="0"/>
                <a:cs typeface="Arial" charset="0"/>
              </a:rPr>
              <a:t>shift out</a:t>
            </a:r>
          </a:p>
          <a:p>
            <a:pPr eaLnBrk="1" hangingPunct="1">
              <a:spcBef>
                <a:spcPct val="20000"/>
              </a:spcBef>
              <a:buClr>
                <a:schemeClr val="accent1"/>
              </a:buClr>
              <a:buFont typeface="Wingdings" pitchFamily="2" charset="2"/>
              <a:buChar char="l"/>
            </a:pPr>
            <a:r>
              <a:rPr lang="en-GB" altLang="tr-TR" sz="2800">
                <a:latin typeface="Book Antiqua" pitchFamily="18" charset="0"/>
                <a:cs typeface="Arial" charset="0"/>
              </a:rPr>
              <a:t>Since prices have not changed, the slope of the budget line does not change</a:t>
            </a:r>
          </a:p>
        </p:txBody>
      </p:sp>
      <p:sp>
        <p:nvSpPr>
          <p:cNvPr id="2" name="Dikdörtgen 1"/>
          <p:cNvSpPr/>
          <p:nvPr/>
        </p:nvSpPr>
        <p:spPr>
          <a:xfrm>
            <a:off x="685800" y="399871"/>
            <a:ext cx="7696200" cy="830997"/>
          </a:xfrm>
          <a:prstGeom prst="rect">
            <a:avLst/>
          </a:prstGeom>
        </p:spPr>
        <p:txBody>
          <a:bodyPr wrap="square">
            <a:spAutoFit/>
          </a:bodyPr>
          <a:lstStyle/>
          <a:p>
            <a:r>
              <a:rPr lang="en-US" sz="2400" dirty="0"/>
              <a:t>Suppose	</a:t>
            </a:r>
            <a:r>
              <a:rPr lang="tr-TR" sz="2400" dirty="0"/>
              <a:t>            </a:t>
            </a:r>
            <a:r>
              <a:rPr lang="en-US" sz="2400" dirty="0"/>
              <a:t>I = € 10</a:t>
            </a:r>
            <a:r>
              <a:rPr lang="tr-TR" sz="2400" dirty="0"/>
              <a:t>  </a:t>
            </a:r>
            <a:r>
              <a:rPr lang="en-US" sz="2400" dirty="0"/>
              <a:t>	PX = € 1	PY = € 2</a:t>
            </a:r>
          </a:p>
          <a:p>
            <a:r>
              <a:rPr lang="en-US" sz="2400" dirty="0"/>
              <a:t>Budget line:		1. X + 2 . Y = 10</a:t>
            </a:r>
          </a:p>
        </p:txBody>
      </p:sp>
    </p:spTree>
    <p:extLst>
      <p:ext uri="{BB962C8B-B14F-4D97-AF65-F5344CB8AC3E}">
        <p14:creationId xmlns:p14="http://schemas.microsoft.com/office/powerpoint/2010/main" val="19118477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5170">
                                            <p:txEl>
                                              <p:pRg st="0" end="0"/>
                                            </p:txEl>
                                          </p:spTgt>
                                        </p:tgtEl>
                                        <p:attrNameLst>
                                          <p:attrName>style.visibility</p:attrName>
                                        </p:attrNameLst>
                                      </p:cBhvr>
                                      <p:to>
                                        <p:strVal val="visible"/>
                                      </p:to>
                                    </p:set>
                                    <p:animEffect transition="in" filter="wipe(left)">
                                      <p:cBhvr>
                                        <p:cTn id="7" dur="500"/>
                                        <p:tgtEl>
                                          <p:spTgt spid="13517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5170">
                                            <p:txEl>
                                              <p:pRg st="1" end="1"/>
                                            </p:txEl>
                                          </p:spTgt>
                                        </p:tgtEl>
                                        <p:attrNameLst>
                                          <p:attrName>style.visibility</p:attrName>
                                        </p:attrNameLst>
                                      </p:cBhvr>
                                      <p:to>
                                        <p:strVal val="visible"/>
                                      </p:to>
                                    </p:set>
                                    <p:animEffect transition="in" filter="wipe(left)">
                                      <p:cBhvr>
                                        <p:cTn id="12" dur="500"/>
                                        <p:tgtEl>
                                          <p:spTgt spid="13517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5170">
                                            <p:txEl>
                                              <p:pRg st="2" end="2"/>
                                            </p:txEl>
                                          </p:spTgt>
                                        </p:tgtEl>
                                        <p:attrNameLst>
                                          <p:attrName>style.visibility</p:attrName>
                                        </p:attrNameLst>
                                      </p:cBhvr>
                                      <p:to>
                                        <p:strVal val="visible"/>
                                      </p:to>
                                    </p:set>
                                    <p:animEffect transition="in" filter="wipe(left)">
                                      <p:cBhvr>
                                        <p:cTn id="17" dur="500"/>
                                        <p:tgtEl>
                                          <p:spTgt spid="13517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5170">
                                            <p:txEl>
                                              <p:pRg st="4" end="4"/>
                                            </p:txEl>
                                          </p:spTgt>
                                        </p:tgtEl>
                                        <p:attrNameLst>
                                          <p:attrName>style.visibility</p:attrName>
                                        </p:attrNameLst>
                                      </p:cBhvr>
                                      <p:to>
                                        <p:strVal val="visible"/>
                                      </p:to>
                                    </p:set>
                                    <p:animEffect transition="in" filter="wipe(left)">
                                      <p:cBhvr>
                                        <p:cTn id="22" dur="500"/>
                                        <p:tgtEl>
                                          <p:spTgt spid="135170">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5170">
                                            <p:txEl>
                                              <p:pRg st="5" end="5"/>
                                            </p:txEl>
                                          </p:spTgt>
                                        </p:tgtEl>
                                        <p:attrNameLst>
                                          <p:attrName>style.visibility</p:attrName>
                                        </p:attrNameLst>
                                      </p:cBhvr>
                                      <p:to>
                                        <p:strVal val="visible"/>
                                      </p:to>
                                    </p:set>
                                    <p:animEffect transition="in" filter="wipe(left)">
                                      <p:cBhvr>
                                        <p:cTn id="27" dur="500"/>
                                        <p:tgtEl>
                                          <p:spTgt spid="13517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0"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ayt Numarası Yer Tutucusu 3"/>
          <p:cNvSpPr>
            <a:spLocks noGrp="1"/>
          </p:cNvSpPr>
          <p:nvPr>
            <p:ph type="sldNum" sz="quarter" idx="12"/>
          </p:nvPr>
        </p:nvSpPr>
        <p:spPr/>
        <p:txBody>
          <a:bodyPr/>
          <a:lstStyle/>
          <a:p>
            <a:fld id="{2CAAB7BD-A336-409A-8283-7EA07BF318A4}" type="slidenum">
              <a:rPr lang="en-US" altLang="tr-TR"/>
              <a:pPr/>
              <a:t>27</a:t>
            </a:fld>
            <a:endParaRPr lang="en-US" altLang="tr-TR"/>
          </a:p>
        </p:txBody>
      </p:sp>
      <p:sp>
        <p:nvSpPr>
          <p:cNvPr id="9218" name="Line 2"/>
          <p:cNvSpPr>
            <a:spLocks noChangeShapeType="1"/>
          </p:cNvSpPr>
          <p:nvPr/>
        </p:nvSpPr>
        <p:spPr bwMode="auto">
          <a:xfrm>
            <a:off x="990600" y="5943600"/>
            <a:ext cx="65532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9219" name="Line 3"/>
          <p:cNvSpPr>
            <a:spLocks noChangeShapeType="1"/>
          </p:cNvSpPr>
          <p:nvPr/>
        </p:nvSpPr>
        <p:spPr bwMode="auto">
          <a:xfrm flipV="1">
            <a:off x="990600" y="609600"/>
            <a:ext cx="0" cy="5334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9220" name="Text Box 4"/>
          <p:cNvSpPr txBox="1">
            <a:spLocks noChangeArrowheads="1"/>
          </p:cNvSpPr>
          <p:nvPr/>
        </p:nvSpPr>
        <p:spPr bwMode="auto">
          <a:xfrm>
            <a:off x="6172200" y="5867400"/>
            <a:ext cx="79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        </a:t>
            </a:r>
          </a:p>
        </p:txBody>
      </p:sp>
      <p:sp>
        <p:nvSpPr>
          <p:cNvPr id="9221" name="Text Box 5"/>
          <p:cNvSpPr txBox="1">
            <a:spLocks noChangeArrowheads="1"/>
          </p:cNvSpPr>
          <p:nvPr/>
        </p:nvSpPr>
        <p:spPr bwMode="auto">
          <a:xfrm>
            <a:off x="533400" y="5334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Y</a:t>
            </a:r>
          </a:p>
        </p:txBody>
      </p:sp>
      <p:sp>
        <p:nvSpPr>
          <p:cNvPr id="9222" name="Text Box 6"/>
          <p:cNvSpPr txBox="1">
            <a:spLocks noChangeArrowheads="1"/>
          </p:cNvSpPr>
          <p:nvPr/>
        </p:nvSpPr>
        <p:spPr bwMode="auto">
          <a:xfrm>
            <a:off x="7543800" y="58674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X</a:t>
            </a:r>
          </a:p>
        </p:txBody>
      </p:sp>
      <p:sp>
        <p:nvSpPr>
          <p:cNvPr id="9223" name="Text Box 7"/>
          <p:cNvSpPr txBox="1">
            <a:spLocks noChangeArrowheads="1"/>
          </p:cNvSpPr>
          <p:nvPr/>
        </p:nvSpPr>
        <p:spPr bwMode="auto">
          <a:xfrm>
            <a:off x="685800" y="3429000"/>
            <a:ext cx="946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          </a:t>
            </a:r>
          </a:p>
        </p:txBody>
      </p:sp>
      <p:sp>
        <p:nvSpPr>
          <p:cNvPr id="9227" name="Line 11"/>
          <p:cNvSpPr>
            <a:spLocks noChangeShapeType="1"/>
          </p:cNvSpPr>
          <p:nvPr/>
        </p:nvSpPr>
        <p:spPr bwMode="auto">
          <a:xfrm>
            <a:off x="990600" y="3657600"/>
            <a:ext cx="5334000" cy="2286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9228" name="Text Box 12"/>
          <p:cNvSpPr txBox="1">
            <a:spLocks noChangeArrowheads="1"/>
          </p:cNvSpPr>
          <p:nvPr/>
        </p:nvSpPr>
        <p:spPr bwMode="auto">
          <a:xfrm>
            <a:off x="5410200" y="5867400"/>
            <a:ext cx="1098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        10</a:t>
            </a:r>
          </a:p>
        </p:txBody>
      </p:sp>
      <p:sp>
        <p:nvSpPr>
          <p:cNvPr id="9229" name="Text Box 13"/>
          <p:cNvSpPr txBox="1">
            <a:spLocks noChangeArrowheads="1"/>
          </p:cNvSpPr>
          <p:nvPr/>
        </p:nvSpPr>
        <p:spPr bwMode="auto">
          <a:xfrm>
            <a:off x="685800" y="3429000"/>
            <a:ext cx="30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tr-TR" sz="2400" b="1">
                <a:latin typeface="Times New Roman" pitchFamily="18" charset="0"/>
              </a:rPr>
              <a:t>5</a:t>
            </a:r>
          </a:p>
        </p:txBody>
      </p:sp>
      <p:sp>
        <p:nvSpPr>
          <p:cNvPr id="9230" name="Line 14"/>
          <p:cNvSpPr>
            <a:spLocks noChangeShapeType="1"/>
          </p:cNvSpPr>
          <p:nvPr/>
        </p:nvSpPr>
        <p:spPr bwMode="auto">
          <a:xfrm flipV="1">
            <a:off x="2743200" y="4648200"/>
            <a:ext cx="2286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9231" name="Text Box 15"/>
          <p:cNvSpPr txBox="1">
            <a:spLocks noChangeArrowheads="1"/>
          </p:cNvSpPr>
          <p:nvPr/>
        </p:nvSpPr>
        <p:spPr bwMode="auto">
          <a:xfrm>
            <a:off x="2209800" y="4953000"/>
            <a:ext cx="692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BL</a:t>
            </a:r>
            <a:r>
              <a:rPr lang="en-GB" altLang="tr-TR" sz="2400" b="1" baseline="-25000">
                <a:latin typeface="Times New Roman" pitchFamily="18" charset="0"/>
              </a:rPr>
              <a:t>1</a:t>
            </a:r>
            <a:endParaRPr lang="en-GB" altLang="tr-TR" sz="2400" b="1">
              <a:latin typeface="Times New Roman" pitchFamily="18" charset="0"/>
            </a:endParaRPr>
          </a:p>
        </p:txBody>
      </p:sp>
      <p:sp>
        <p:nvSpPr>
          <p:cNvPr id="9242" name="Text Box 26"/>
          <p:cNvSpPr txBox="1">
            <a:spLocks noChangeArrowheads="1"/>
          </p:cNvSpPr>
          <p:nvPr/>
        </p:nvSpPr>
        <p:spPr bwMode="auto">
          <a:xfrm>
            <a:off x="5334000" y="1230313"/>
            <a:ext cx="2828925"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Book Antiqua" pitchFamily="18" charset="0"/>
              </a:rPr>
              <a:t>I = </a:t>
            </a:r>
            <a:r>
              <a:rPr lang="en-GB" altLang="tr-TR" sz="2400">
                <a:latin typeface="Book Antiqua" pitchFamily="18" charset="0"/>
                <a:cs typeface="Arial" charset="0"/>
              </a:rPr>
              <a:t>€</a:t>
            </a:r>
            <a:r>
              <a:rPr lang="en-GB" altLang="tr-TR" sz="2400">
                <a:latin typeface="Book Antiqua" pitchFamily="18" charset="0"/>
              </a:rPr>
              <a:t> 12</a:t>
            </a:r>
          </a:p>
          <a:p>
            <a:r>
              <a:rPr lang="en-GB" altLang="tr-TR" sz="2400">
                <a:latin typeface="Book Antiqua" pitchFamily="18" charset="0"/>
              </a:rPr>
              <a:t>P</a:t>
            </a:r>
            <a:r>
              <a:rPr lang="en-GB" altLang="tr-TR" sz="2400" baseline="-25000">
                <a:latin typeface="Book Antiqua" pitchFamily="18" charset="0"/>
              </a:rPr>
              <a:t>X</a:t>
            </a:r>
            <a:r>
              <a:rPr lang="en-GB" altLang="tr-TR" sz="2400">
                <a:latin typeface="Book Antiqua" pitchFamily="18" charset="0"/>
              </a:rPr>
              <a:t> = </a:t>
            </a:r>
            <a:r>
              <a:rPr lang="en-GB" altLang="tr-TR" sz="2400">
                <a:latin typeface="Book Antiqua" pitchFamily="18" charset="0"/>
                <a:cs typeface="Arial" charset="0"/>
              </a:rPr>
              <a:t>€</a:t>
            </a:r>
            <a:r>
              <a:rPr lang="en-GB" altLang="tr-TR" sz="2400">
                <a:latin typeface="Book Antiqua" pitchFamily="18" charset="0"/>
              </a:rPr>
              <a:t> 1</a:t>
            </a:r>
          </a:p>
          <a:p>
            <a:r>
              <a:rPr lang="en-GB" altLang="tr-TR" sz="2400">
                <a:latin typeface="Book Antiqua" pitchFamily="18" charset="0"/>
              </a:rPr>
              <a:t>P</a:t>
            </a:r>
            <a:r>
              <a:rPr lang="en-GB" altLang="tr-TR" sz="2400" baseline="-25000">
                <a:latin typeface="Book Antiqua" pitchFamily="18" charset="0"/>
              </a:rPr>
              <a:t>Y</a:t>
            </a:r>
            <a:r>
              <a:rPr lang="en-GB" altLang="tr-TR" sz="2400">
                <a:latin typeface="Book Antiqua" pitchFamily="18" charset="0"/>
              </a:rPr>
              <a:t> = </a:t>
            </a:r>
            <a:r>
              <a:rPr lang="en-GB" altLang="tr-TR" sz="2400">
                <a:latin typeface="Book Antiqua" pitchFamily="18" charset="0"/>
                <a:cs typeface="Arial" charset="0"/>
              </a:rPr>
              <a:t>€</a:t>
            </a:r>
            <a:r>
              <a:rPr lang="en-GB" altLang="tr-TR" sz="2400">
                <a:latin typeface="Book Antiqua" pitchFamily="18" charset="0"/>
              </a:rPr>
              <a:t> 2</a:t>
            </a:r>
          </a:p>
          <a:p>
            <a:endParaRPr lang="en-GB" altLang="tr-TR" sz="2400">
              <a:latin typeface="Book Antiqua" pitchFamily="18" charset="0"/>
            </a:endParaRPr>
          </a:p>
          <a:p>
            <a:r>
              <a:rPr lang="en-GB" altLang="tr-TR" sz="2400">
                <a:latin typeface="Book Antiqua" pitchFamily="18" charset="0"/>
              </a:rPr>
              <a:t>Y = 6 - X/2   …. BL</a:t>
            </a:r>
            <a:r>
              <a:rPr lang="en-GB" altLang="tr-TR" sz="2400" baseline="-25000">
                <a:latin typeface="Book Antiqua" pitchFamily="18" charset="0"/>
              </a:rPr>
              <a:t>2</a:t>
            </a:r>
          </a:p>
        </p:txBody>
      </p:sp>
      <p:sp>
        <p:nvSpPr>
          <p:cNvPr id="9250" name="Text Box 34"/>
          <p:cNvSpPr txBox="1">
            <a:spLocks noChangeArrowheads="1"/>
          </p:cNvSpPr>
          <p:nvPr/>
        </p:nvSpPr>
        <p:spPr bwMode="auto">
          <a:xfrm>
            <a:off x="3429000" y="400050"/>
            <a:ext cx="43291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u="sng">
                <a:solidFill>
                  <a:srgbClr val="000000"/>
                </a:solidFill>
                <a:latin typeface="Book Antiqua" pitchFamily="18" charset="0"/>
              </a:rPr>
              <a:t>Example</a:t>
            </a:r>
            <a:r>
              <a:rPr lang="en-GB" altLang="tr-TR" sz="2400">
                <a:solidFill>
                  <a:srgbClr val="000000"/>
                </a:solidFill>
                <a:latin typeface="Book Antiqua" pitchFamily="18" charset="0"/>
              </a:rPr>
              <a:t>: Shift of a budget line</a:t>
            </a:r>
            <a:endParaRPr lang="en-US" altLang="tr-TR" sz="2400">
              <a:solidFill>
                <a:srgbClr val="000000"/>
              </a:solidFill>
              <a:latin typeface="Book Antiqua" pitchFamily="18" charset="0"/>
            </a:endParaRPr>
          </a:p>
        </p:txBody>
      </p:sp>
    </p:spTree>
    <p:extLst>
      <p:ext uri="{BB962C8B-B14F-4D97-AF65-F5344CB8AC3E}">
        <p14:creationId xmlns:p14="http://schemas.microsoft.com/office/powerpoint/2010/main" val="40938448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ayt Numarası Yer Tutucusu 3"/>
          <p:cNvSpPr>
            <a:spLocks noGrp="1"/>
          </p:cNvSpPr>
          <p:nvPr>
            <p:ph type="sldNum" sz="quarter" idx="12"/>
          </p:nvPr>
        </p:nvSpPr>
        <p:spPr/>
        <p:txBody>
          <a:bodyPr/>
          <a:lstStyle/>
          <a:p>
            <a:fld id="{15AF8168-FC67-426B-A74A-1703BCAED26F}" type="slidenum">
              <a:rPr lang="en-US" altLang="tr-TR"/>
              <a:pPr/>
              <a:t>28</a:t>
            </a:fld>
            <a:endParaRPr lang="en-US" altLang="tr-TR"/>
          </a:p>
        </p:txBody>
      </p:sp>
      <p:sp>
        <p:nvSpPr>
          <p:cNvPr id="181250" name="Line 2"/>
          <p:cNvSpPr>
            <a:spLocks noChangeShapeType="1"/>
          </p:cNvSpPr>
          <p:nvPr/>
        </p:nvSpPr>
        <p:spPr bwMode="auto">
          <a:xfrm>
            <a:off x="990600" y="5943600"/>
            <a:ext cx="65532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81251" name="Line 3"/>
          <p:cNvSpPr>
            <a:spLocks noChangeShapeType="1"/>
          </p:cNvSpPr>
          <p:nvPr/>
        </p:nvSpPr>
        <p:spPr bwMode="auto">
          <a:xfrm flipV="1">
            <a:off x="990600" y="609600"/>
            <a:ext cx="0" cy="5334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81252" name="Text Box 4"/>
          <p:cNvSpPr txBox="1">
            <a:spLocks noChangeArrowheads="1"/>
          </p:cNvSpPr>
          <p:nvPr/>
        </p:nvSpPr>
        <p:spPr bwMode="auto">
          <a:xfrm>
            <a:off x="6172200" y="5867400"/>
            <a:ext cx="79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        </a:t>
            </a:r>
          </a:p>
        </p:txBody>
      </p:sp>
      <p:sp>
        <p:nvSpPr>
          <p:cNvPr id="181253" name="Text Box 5"/>
          <p:cNvSpPr txBox="1">
            <a:spLocks noChangeArrowheads="1"/>
          </p:cNvSpPr>
          <p:nvPr/>
        </p:nvSpPr>
        <p:spPr bwMode="auto">
          <a:xfrm>
            <a:off x="533400" y="5334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Y</a:t>
            </a:r>
          </a:p>
        </p:txBody>
      </p:sp>
      <p:sp>
        <p:nvSpPr>
          <p:cNvPr id="181254" name="Text Box 6"/>
          <p:cNvSpPr txBox="1">
            <a:spLocks noChangeArrowheads="1"/>
          </p:cNvSpPr>
          <p:nvPr/>
        </p:nvSpPr>
        <p:spPr bwMode="auto">
          <a:xfrm>
            <a:off x="7543800" y="58674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X</a:t>
            </a:r>
          </a:p>
        </p:txBody>
      </p:sp>
      <p:sp>
        <p:nvSpPr>
          <p:cNvPr id="181255" name="Text Box 7"/>
          <p:cNvSpPr txBox="1">
            <a:spLocks noChangeArrowheads="1"/>
          </p:cNvSpPr>
          <p:nvPr/>
        </p:nvSpPr>
        <p:spPr bwMode="auto">
          <a:xfrm>
            <a:off x="685800" y="3429000"/>
            <a:ext cx="946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          </a:t>
            </a:r>
          </a:p>
        </p:txBody>
      </p:sp>
      <p:sp>
        <p:nvSpPr>
          <p:cNvPr id="181256" name="Line 8"/>
          <p:cNvSpPr>
            <a:spLocks noChangeShapeType="1"/>
          </p:cNvSpPr>
          <p:nvPr/>
        </p:nvSpPr>
        <p:spPr bwMode="auto">
          <a:xfrm>
            <a:off x="990600" y="3657600"/>
            <a:ext cx="5334000" cy="2286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81257" name="Text Box 9"/>
          <p:cNvSpPr txBox="1">
            <a:spLocks noChangeArrowheads="1"/>
          </p:cNvSpPr>
          <p:nvPr/>
        </p:nvSpPr>
        <p:spPr bwMode="auto">
          <a:xfrm>
            <a:off x="5410200" y="5867400"/>
            <a:ext cx="1098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        10</a:t>
            </a:r>
          </a:p>
        </p:txBody>
      </p:sp>
      <p:sp>
        <p:nvSpPr>
          <p:cNvPr id="181258" name="Text Box 10"/>
          <p:cNvSpPr txBox="1">
            <a:spLocks noChangeArrowheads="1"/>
          </p:cNvSpPr>
          <p:nvPr/>
        </p:nvSpPr>
        <p:spPr bwMode="auto">
          <a:xfrm>
            <a:off x="685800" y="3429000"/>
            <a:ext cx="30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tr-TR" sz="2400" b="1">
                <a:latin typeface="Times New Roman" pitchFamily="18" charset="0"/>
              </a:rPr>
              <a:t>5</a:t>
            </a:r>
          </a:p>
        </p:txBody>
      </p:sp>
      <p:sp>
        <p:nvSpPr>
          <p:cNvPr id="181259" name="Line 11"/>
          <p:cNvSpPr>
            <a:spLocks noChangeShapeType="1"/>
          </p:cNvSpPr>
          <p:nvPr/>
        </p:nvSpPr>
        <p:spPr bwMode="auto">
          <a:xfrm flipV="1">
            <a:off x="2743200" y="4648200"/>
            <a:ext cx="2286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81261" name="Line 13"/>
          <p:cNvSpPr>
            <a:spLocks noChangeShapeType="1"/>
          </p:cNvSpPr>
          <p:nvPr/>
        </p:nvSpPr>
        <p:spPr bwMode="auto">
          <a:xfrm>
            <a:off x="990600" y="3200400"/>
            <a:ext cx="6248400" cy="27432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81262" name="Text Box 14"/>
          <p:cNvSpPr txBox="1">
            <a:spLocks noChangeArrowheads="1"/>
          </p:cNvSpPr>
          <p:nvPr/>
        </p:nvSpPr>
        <p:spPr bwMode="auto">
          <a:xfrm>
            <a:off x="685800" y="29718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6</a:t>
            </a:r>
          </a:p>
        </p:txBody>
      </p:sp>
      <p:sp>
        <p:nvSpPr>
          <p:cNvPr id="181263" name="Text Box 15"/>
          <p:cNvSpPr txBox="1">
            <a:spLocks noChangeArrowheads="1"/>
          </p:cNvSpPr>
          <p:nvPr/>
        </p:nvSpPr>
        <p:spPr bwMode="auto">
          <a:xfrm>
            <a:off x="6934200" y="58674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12</a:t>
            </a:r>
          </a:p>
        </p:txBody>
      </p:sp>
      <p:sp>
        <p:nvSpPr>
          <p:cNvPr id="181264" name="Text Box 16"/>
          <p:cNvSpPr txBox="1">
            <a:spLocks noChangeArrowheads="1"/>
          </p:cNvSpPr>
          <p:nvPr/>
        </p:nvSpPr>
        <p:spPr bwMode="auto">
          <a:xfrm>
            <a:off x="4479925" y="4003675"/>
            <a:ext cx="692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BL</a:t>
            </a:r>
            <a:r>
              <a:rPr lang="en-GB" altLang="tr-TR" sz="2400" b="1" baseline="-25000">
                <a:latin typeface="Times New Roman" pitchFamily="18" charset="0"/>
              </a:rPr>
              <a:t>2</a:t>
            </a:r>
            <a:endParaRPr lang="en-GB" altLang="tr-TR" sz="2400" b="1">
              <a:latin typeface="Times New Roman" pitchFamily="18" charset="0"/>
            </a:endParaRPr>
          </a:p>
        </p:txBody>
      </p:sp>
      <p:sp>
        <p:nvSpPr>
          <p:cNvPr id="181265" name="Line 17"/>
          <p:cNvSpPr>
            <a:spLocks noChangeShapeType="1"/>
          </p:cNvSpPr>
          <p:nvPr/>
        </p:nvSpPr>
        <p:spPr bwMode="auto">
          <a:xfrm flipH="1">
            <a:off x="4114800" y="4343400"/>
            <a:ext cx="4572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81266" name="Text Box 18"/>
          <p:cNvSpPr txBox="1">
            <a:spLocks noChangeArrowheads="1"/>
          </p:cNvSpPr>
          <p:nvPr/>
        </p:nvSpPr>
        <p:spPr bwMode="auto">
          <a:xfrm>
            <a:off x="5334000" y="1230313"/>
            <a:ext cx="2828925"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Book Antiqua" pitchFamily="18" charset="0"/>
              </a:rPr>
              <a:t>I = </a:t>
            </a:r>
            <a:r>
              <a:rPr lang="en-GB" altLang="tr-TR" sz="2400">
                <a:latin typeface="Book Antiqua" pitchFamily="18" charset="0"/>
                <a:cs typeface="Arial" charset="0"/>
              </a:rPr>
              <a:t>€</a:t>
            </a:r>
            <a:r>
              <a:rPr lang="en-GB" altLang="tr-TR" sz="2400">
                <a:latin typeface="Book Antiqua" pitchFamily="18" charset="0"/>
              </a:rPr>
              <a:t> 12</a:t>
            </a:r>
          </a:p>
          <a:p>
            <a:r>
              <a:rPr lang="en-GB" altLang="tr-TR" sz="2400">
                <a:latin typeface="Book Antiqua" pitchFamily="18" charset="0"/>
              </a:rPr>
              <a:t>P</a:t>
            </a:r>
            <a:r>
              <a:rPr lang="en-GB" altLang="tr-TR" sz="2400" baseline="-25000">
                <a:latin typeface="Book Antiqua" pitchFamily="18" charset="0"/>
              </a:rPr>
              <a:t>X</a:t>
            </a:r>
            <a:r>
              <a:rPr lang="en-GB" altLang="tr-TR" sz="2400">
                <a:latin typeface="Book Antiqua" pitchFamily="18" charset="0"/>
              </a:rPr>
              <a:t> = </a:t>
            </a:r>
            <a:r>
              <a:rPr lang="en-GB" altLang="tr-TR" sz="2400">
                <a:latin typeface="Book Antiqua" pitchFamily="18" charset="0"/>
                <a:cs typeface="Arial" charset="0"/>
              </a:rPr>
              <a:t>€</a:t>
            </a:r>
            <a:r>
              <a:rPr lang="en-GB" altLang="tr-TR" sz="2400">
                <a:latin typeface="Book Antiqua" pitchFamily="18" charset="0"/>
              </a:rPr>
              <a:t> 1</a:t>
            </a:r>
          </a:p>
          <a:p>
            <a:r>
              <a:rPr lang="en-GB" altLang="tr-TR" sz="2400">
                <a:latin typeface="Book Antiqua" pitchFamily="18" charset="0"/>
              </a:rPr>
              <a:t>P</a:t>
            </a:r>
            <a:r>
              <a:rPr lang="en-GB" altLang="tr-TR" sz="2400" baseline="-25000">
                <a:latin typeface="Book Antiqua" pitchFamily="18" charset="0"/>
              </a:rPr>
              <a:t>Y</a:t>
            </a:r>
            <a:r>
              <a:rPr lang="en-GB" altLang="tr-TR" sz="2400">
                <a:latin typeface="Book Antiqua" pitchFamily="18" charset="0"/>
              </a:rPr>
              <a:t> = </a:t>
            </a:r>
            <a:r>
              <a:rPr lang="en-GB" altLang="tr-TR" sz="2400">
                <a:latin typeface="Book Antiqua" pitchFamily="18" charset="0"/>
                <a:cs typeface="Arial" charset="0"/>
              </a:rPr>
              <a:t>€</a:t>
            </a:r>
            <a:r>
              <a:rPr lang="en-GB" altLang="tr-TR" sz="2400">
                <a:latin typeface="Book Antiqua" pitchFamily="18" charset="0"/>
              </a:rPr>
              <a:t> 2</a:t>
            </a:r>
          </a:p>
          <a:p>
            <a:endParaRPr lang="en-GB" altLang="tr-TR" sz="2400">
              <a:latin typeface="Book Antiqua" pitchFamily="18" charset="0"/>
            </a:endParaRPr>
          </a:p>
          <a:p>
            <a:r>
              <a:rPr lang="en-GB" altLang="tr-TR" sz="2400">
                <a:latin typeface="Book Antiqua" pitchFamily="18" charset="0"/>
              </a:rPr>
              <a:t>Y = 6 - X/2   …. BL</a:t>
            </a:r>
            <a:r>
              <a:rPr lang="en-GB" altLang="tr-TR" sz="2400" baseline="-25000">
                <a:latin typeface="Book Antiqua" pitchFamily="18" charset="0"/>
              </a:rPr>
              <a:t>2</a:t>
            </a:r>
          </a:p>
        </p:txBody>
      </p:sp>
      <p:sp>
        <p:nvSpPr>
          <p:cNvPr id="181267" name="Text Box 19"/>
          <p:cNvSpPr txBox="1">
            <a:spLocks noChangeArrowheads="1"/>
          </p:cNvSpPr>
          <p:nvPr/>
        </p:nvSpPr>
        <p:spPr bwMode="auto">
          <a:xfrm>
            <a:off x="3429000" y="400050"/>
            <a:ext cx="43291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u="sng">
                <a:solidFill>
                  <a:srgbClr val="000000"/>
                </a:solidFill>
                <a:latin typeface="Book Antiqua" pitchFamily="18" charset="0"/>
              </a:rPr>
              <a:t>Example</a:t>
            </a:r>
            <a:r>
              <a:rPr lang="en-GB" altLang="tr-TR" sz="2400">
                <a:solidFill>
                  <a:srgbClr val="000000"/>
                </a:solidFill>
                <a:latin typeface="Book Antiqua" pitchFamily="18" charset="0"/>
              </a:rPr>
              <a:t>: Shift of a budget line</a:t>
            </a:r>
            <a:endParaRPr lang="en-US" altLang="tr-TR" sz="2400">
              <a:solidFill>
                <a:srgbClr val="000000"/>
              </a:solidFill>
              <a:latin typeface="Book Antiqua" pitchFamily="18" charset="0"/>
            </a:endParaRPr>
          </a:p>
        </p:txBody>
      </p:sp>
      <p:sp>
        <p:nvSpPr>
          <p:cNvPr id="181268" name="Text Box 20"/>
          <p:cNvSpPr txBox="1">
            <a:spLocks noChangeArrowheads="1"/>
          </p:cNvSpPr>
          <p:nvPr/>
        </p:nvSpPr>
        <p:spPr bwMode="auto">
          <a:xfrm>
            <a:off x="2209800" y="4953000"/>
            <a:ext cx="692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BL</a:t>
            </a:r>
            <a:r>
              <a:rPr lang="en-GB" altLang="tr-TR" sz="2400" b="1" baseline="-25000">
                <a:latin typeface="Times New Roman" pitchFamily="18" charset="0"/>
              </a:rPr>
              <a:t>1</a:t>
            </a:r>
            <a:endParaRPr lang="en-GB" altLang="tr-TR" sz="2400" b="1">
              <a:latin typeface="Times New Roman" pitchFamily="18" charset="0"/>
            </a:endParaRPr>
          </a:p>
        </p:txBody>
      </p:sp>
    </p:spTree>
    <p:extLst>
      <p:ext uri="{BB962C8B-B14F-4D97-AF65-F5344CB8AC3E}">
        <p14:creationId xmlns:p14="http://schemas.microsoft.com/office/powerpoint/2010/main" val="3139039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3"/>
          <p:cNvSpPr>
            <a:spLocks noGrp="1"/>
          </p:cNvSpPr>
          <p:nvPr>
            <p:ph type="sldNum" sz="quarter" idx="12"/>
          </p:nvPr>
        </p:nvSpPr>
        <p:spPr/>
        <p:txBody>
          <a:bodyPr/>
          <a:lstStyle/>
          <a:p>
            <a:fld id="{12D8B96F-6F82-4998-88F7-ADB7295A1815}" type="slidenum">
              <a:rPr lang="en-US" altLang="tr-TR"/>
              <a:pPr/>
              <a:t>29</a:t>
            </a:fld>
            <a:endParaRPr lang="en-US" altLang="tr-TR"/>
          </a:p>
        </p:txBody>
      </p:sp>
      <p:sp>
        <p:nvSpPr>
          <p:cNvPr id="137218" name="Rectangle 2"/>
          <p:cNvSpPr>
            <a:spLocks noChangeArrowheads="1"/>
          </p:cNvSpPr>
          <p:nvPr/>
        </p:nvSpPr>
        <p:spPr bwMode="auto">
          <a:xfrm>
            <a:off x="381000" y="1600200"/>
            <a:ext cx="84582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buClr>
                <a:schemeClr val="accent1"/>
              </a:buClr>
              <a:buFont typeface="Wingdings" pitchFamily="2" charset="2"/>
              <a:buNone/>
            </a:pPr>
            <a:r>
              <a:rPr lang="en-GB" altLang="tr-TR" sz="2800" u="sng">
                <a:latin typeface="Book Antiqua" pitchFamily="18" charset="0"/>
                <a:cs typeface="Arial" charset="0"/>
              </a:rPr>
              <a:t>Change in Price: Rotation of the Budget Line</a:t>
            </a:r>
            <a:endParaRPr lang="en-GB" altLang="tr-TR" sz="2800">
              <a:latin typeface="Book Antiqua" pitchFamily="18" charset="0"/>
              <a:cs typeface="Arial" charset="0"/>
            </a:endParaRPr>
          </a:p>
          <a:p>
            <a:pPr eaLnBrk="1" hangingPunct="1">
              <a:spcBef>
                <a:spcPct val="20000"/>
              </a:spcBef>
              <a:buClr>
                <a:schemeClr val="accent1"/>
              </a:buClr>
              <a:buFont typeface="Wingdings" pitchFamily="2" charset="2"/>
              <a:buChar char="l"/>
            </a:pPr>
            <a:r>
              <a:rPr lang="en-GB" altLang="tr-TR" sz="2800">
                <a:latin typeface="Book Antiqua" pitchFamily="18" charset="0"/>
                <a:cs typeface="Arial" charset="0"/>
              </a:rPr>
              <a:t>Suppose		I = € 10	P</a:t>
            </a:r>
            <a:r>
              <a:rPr lang="en-GB" altLang="tr-TR" sz="2800" baseline="-25000">
                <a:latin typeface="Book Antiqua" pitchFamily="18" charset="0"/>
                <a:cs typeface="Arial" charset="0"/>
              </a:rPr>
              <a:t>X</a:t>
            </a:r>
            <a:r>
              <a:rPr lang="en-GB" altLang="tr-TR" sz="2800">
                <a:latin typeface="Book Antiqua" pitchFamily="18" charset="0"/>
                <a:cs typeface="Arial" charset="0"/>
              </a:rPr>
              <a:t> = € 1	P</a:t>
            </a:r>
            <a:r>
              <a:rPr lang="en-GB" altLang="tr-TR" sz="2800" baseline="-25000">
                <a:latin typeface="Book Antiqua" pitchFamily="18" charset="0"/>
                <a:cs typeface="Arial" charset="0"/>
              </a:rPr>
              <a:t>Y</a:t>
            </a:r>
            <a:r>
              <a:rPr lang="en-GB" altLang="tr-TR" sz="2800">
                <a:latin typeface="Book Antiqua" pitchFamily="18" charset="0"/>
                <a:cs typeface="Arial" charset="0"/>
              </a:rPr>
              <a:t> = € </a:t>
            </a:r>
            <a:r>
              <a:rPr lang="en-GB" altLang="tr-TR" sz="2800">
                <a:solidFill>
                  <a:srgbClr val="FF0000"/>
                </a:solidFill>
                <a:latin typeface="Book Antiqua" pitchFamily="18" charset="0"/>
                <a:cs typeface="Arial" charset="0"/>
              </a:rPr>
              <a:t>3</a:t>
            </a:r>
          </a:p>
          <a:p>
            <a:pPr eaLnBrk="1" hangingPunct="1">
              <a:spcBef>
                <a:spcPct val="20000"/>
              </a:spcBef>
              <a:buClr>
                <a:schemeClr val="accent1"/>
              </a:buClr>
              <a:buFont typeface="Wingdings" pitchFamily="2" charset="2"/>
              <a:buNone/>
            </a:pPr>
            <a:r>
              <a:rPr lang="en-GB" altLang="tr-TR" sz="2800">
                <a:latin typeface="Book Antiqua" pitchFamily="18" charset="0"/>
                <a:cs typeface="Arial" charset="0"/>
              </a:rPr>
              <a:t>	=&gt;	    Budget line:		X + </a:t>
            </a:r>
            <a:r>
              <a:rPr lang="en-GB" altLang="tr-TR" sz="2800">
                <a:solidFill>
                  <a:srgbClr val="FF0000"/>
                </a:solidFill>
                <a:latin typeface="Book Antiqua" pitchFamily="18" charset="0"/>
                <a:cs typeface="Arial" charset="0"/>
              </a:rPr>
              <a:t>3</a:t>
            </a:r>
            <a:r>
              <a:rPr lang="en-GB" altLang="tr-TR" sz="2800">
                <a:latin typeface="Book Antiqua" pitchFamily="18" charset="0"/>
                <a:cs typeface="Arial" charset="0"/>
              </a:rPr>
              <a:t>Y = 10</a:t>
            </a:r>
          </a:p>
          <a:p>
            <a:pPr eaLnBrk="1" hangingPunct="1">
              <a:spcBef>
                <a:spcPct val="20000"/>
              </a:spcBef>
              <a:buClr>
                <a:schemeClr val="accent1"/>
              </a:buClr>
              <a:buFont typeface="Wingdings" pitchFamily="2" charset="2"/>
              <a:buChar char="l"/>
            </a:pPr>
            <a:endParaRPr lang="en-GB" altLang="tr-TR" sz="2800">
              <a:latin typeface="Book Antiqua" pitchFamily="18" charset="0"/>
              <a:cs typeface="Arial" charset="0"/>
            </a:endParaRPr>
          </a:p>
          <a:p>
            <a:pPr eaLnBrk="1" hangingPunct="1">
              <a:spcBef>
                <a:spcPct val="20000"/>
              </a:spcBef>
              <a:buClr>
                <a:schemeClr val="accent1"/>
              </a:buClr>
              <a:buFont typeface="Wingdings" pitchFamily="2" charset="2"/>
              <a:buChar char="l"/>
            </a:pPr>
            <a:r>
              <a:rPr lang="en-GB" altLang="tr-TR" sz="2800">
                <a:latin typeface="Book Antiqua" pitchFamily="18" charset="0"/>
                <a:cs typeface="Arial" charset="0"/>
              </a:rPr>
              <a:t>If the price of Y rises, the budget line gets flatter, and the vertical intercept </a:t>
            </a:r>
            <a:r>
              <a:rPr lang="en-GB" altLang="tr-TR" sz="2800" i="1">
                <a:latin typeface="Book Antiqua" pitchFamily="18" charset="0"/>
                <a:cs typeface="Arial" charset="0"/>
              </a:rPr>
              <a:t>shifts in</a:t>
            </a:r>
          </a:p>
          <a:p>
            <a:pPr eaLnBrk="1" hangingPunct="1">
              <a:spcBef>
                <a:spcPct val="20000"/>
              </a:spcBef>
              <a:buClr>
                <a:schemeClr val="accent1"/>
              </a:buClr>
              <a:buFont typeface="Wingdings" pitchFamily="2" charset="2"/>
              <a:buChar char="l"/>
            </a:pPr>
            <a:r>
              <a:rPr lang="en-GB" altLang="tr-TR" sz="2800">
                <a:latin typeface="Book Antiqua" pitchFamily="18" charset="0"/>
                <a:cs typeface="Arial" charset="0"/>
              </a:rPr>
              <a:t>Since neither income nor the price of X have changed, the horizontal intercept does not change</a:t>
            </a:r>
          </a:p>
        </p:txBody>
      </p:sp>
      <p:sp>
        <p:nvSpPr>
          <p:cNvPr id="4" name="Dikdörtgen 3"/>
          <p:cNvSpPr/>
          <p:nvPr/>
        </p:nvSpPr>
        <p:spPr>
          <a:xfrm>
            <a:off x="381000" y="609600"/>
            <a:ext cx="7848600" cy="830997"/>
          </a:xfrm>
          <a:prstGeom prst="rect">
            <a:avLst/>
          </a:prstGeom>
        </p:spPr>
        <p:txBody>
          <a:bodyPr wrap="square">
            <a:spAutoFit/>
          </a:bodyPr>
          <a:lstStyle/>
          <a:p>
            <a:pPr lvl="0"/>
            <a:r>
              <a:rPr lang="en-US" sz="2400" dirty="0">
                <a:solidFill>
                  <a:prstClr val="black"/>
                </a:solidFill>
              </a:rPr>
              <a:t>Suppose	</a:t>
            </a:r>
            <a:r>
              <a:rPr lang="tr-TR" sz="2400" dirty="0">
                <a:solidFill>
                  <a:prstClr val="black"/>
                </a:solidFill>
              </a:rPr>
              <a:t>            </a:t>
            </a:r>
            <a:r>
              <a:rPr lang="en-US" sz="2400" dirty="0">
                <a:solidFill>
                  <a:prstClr val="black"/>
                </a:solidFill>
              </a:rPr>
              <a:t>I = € 10</a:t>
            </a:r>
            <a:r>
              <a:rPr lang="tr-TR" sz="2400" dirty="0">
                <a:solidFill>
                  <a:prstClr val="black"/>
                </a:solidFill>
              </a:rPr>
              <a:t>  </a:t>
            </a:r>
            <a:r>
              <a:rPr lang="en-US" sz="2400" dirty="0">
                <a:solidFill>
                  <a:prstClr val="black"/>
                </a:solidFill>
              </a:rPr>
              <a:t>	PX = € 1	PY = € 2</a:t>
            </a:r>
          </a:p>
          <a:p>
            <a:pPr lvl="0"/>
            <a:r>
              <a:rPr lang="en-US" sz="2400" dirty="0">
                <a:solidFill>
                  <a:prstClr val="black"/>
                </a:solidFill>
              </a:rPr>
              <a:t>Budget line:		1. X + 2 . Y = 10</a:t>
            </a:r>
          </a:p>
        </p:txBody>
      </p:sp>
    </p:spTree>
    <p:extLst>
      <p:ext uri="{BB962C8B-B14F-4D97-AF65-F5344CB8AC3E}">
        <p14:creationId xmlns:p14="http://schemas.microsoft.com/office/powerpoint/2010/main" val="36205799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7218">
                                            <p:txEl>
                                              <p:pRg st="0" end="0"/>
                                            </p:txEl>
                                          </p:spTgt>
                                        </p:tgtEl>
                                        <p:attrNameLst>
                                          <p:attrName>style.visibility</p:attrName>
                                        </p:attrNameLst>
                                      </p:cBhvr>
                                      <p:to>
                                        <p:strVal val="visible"/>
                                      </p:to>
                                    </p:set>
                                    <p:animEffect transition="in" filter="wipe(left)">
                                      <p:cBhvr>
                                        <p:cTn id="7" dur="500"/>
                                        <p:tgtEl>
                                          <p:spTgt spid="13721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7218">
                                            <p:txEl>
                                              <p:pRg st="1" end="1"/>
                                            </p:txEl>
                                          </p:spTgt>
                                        </p:tgtEl>
                                        <p:attrNameLst>
                                          <p:attrName>style.visibility</p:attrName>
                                        </p:attrNameLst>
                                      </p:cBhvr>
                                      <p:to>
                                        <p:strVal val="visible"/>
                                      </p:to>
                                    </p:set>
                                    <p:animEffect transition="in" filter="wipe(left)">
                                      <p:cBhvr>
                                        <p:cTn id="12" dur="500"/>
                                        <p:tgtEl>
                                          <p:spTgt spid="13721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7218">
                                            <p:txEl>
                                              <p:pRg st="2" end="2"/>
                                            </p:txEl>
                                          </p:spTgt>
                                        </p:tgtEl>
                                        <p:attrNameLst>
                                          <p:attrName>style.visibility</p:attrName>
                                        </p:attrNameLst>
                                      </p:cBhvr>
                                      <p:to>
                                        <p:strVal val="visible"/>
                                      </p:to>
                                    </p:set>
                                    <p:animEffect transition="in" filter="wipe(left)">
                                      <p:cBhvr>
                                        <p:cTn id="17" dur="500"/>
                                        <p:tgtEl>
                                          <p:spTgt spid="13721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7218">
                                            <p:txEl>
                                              <p:pRg st="4" end="4"/>
                                            </p:txEl>
                                          </p:spTgt>
                                        </p:tgtEl>
                                        <p:attrNameLst>
                                          <p:attrName>style.visibility</p:attrName>
                                        </p:attrNameLst>
                                      </p:cBhvr>
                                      <p:to>
                                        <p:strVal val="visible"/>
                                      </p:to>
                                    </p:set>
                                    <p:animEffect transition="in" filter="wipe(left)">
                                      <p:cBhvr>
                                        <p:cTn id="22" dur="500"/>
                                        <p:tgtEl>
                                          <p:spTgt spid="137218">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7218">
                                            <p:txEl>
                                              <p:pRg st="5" end="5"/>
                                            </p:txEl>
                                          </p:spTgt>
                                        </p:tgtEl>
                                        <p:attrNameLst>
                                          <p:attrName>style.visibility</p:attrName>
                                        </p:attrNameLst>
                                      </p:cBhvr>
                                      <p:to>
                                        <p:strVal val="visible"/>
                                      </p:to>
                                    </p:set>
                                    <p:animEffect transition="in" filter="wipe(left)">
                                      <p:cBhvr>
                                        <p:cTn id="27" dur="500"/>
                                        <p:tgtEl>
                                          <p:spTgt spid="1372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a:t>©2015 McGraw-Hill Education. All Rights Reserved.</a:t>
            </a:r>
          </a:p>
        </p:txBody>
      </p:sp>
      <p:sp>
        <p:nvSpPr>
          <p:cNvPr id="3" name="Slayt Numarası Yer Tutucusu 2"/>
          <p:cNvSpPr>
            <a:spLocks noGrp="1"/>
          </p:cNvSpPr>
          <p:nvPr>
            <p:ph type="sldNum" sz="quarter" idx="12"/>
          </p:nvPr>
        </p:nvSpPr>
        <p:spPr/>
        <p:txBody>
          <a:bodyPr/>
          <a:lstStyle/>
          <a:p>
            <a:fld id="{277EE247-7E3D-4F38-A267-86CBA1DF41EF}" type="slidenum">
              <a:rPr lang="en-US" smtClean="0"/>
              <a:t>3</a:t>
            </a:fld>
            <a:endParaRPr lang="en-US"/>
          </a:p>
        </p:txBody>
      </p:sp>
      <p:sp>
        <p:nvSpPr>
          <p:cNvPr id="4" name="Dikdörtgen 3"/>
          <p:cNvSpPr/>
          <p:nvPr/>
        </p:nvSpPr>
        <p:spPr>
          <a:xfrm>
            <a:off x="304800" y="2136339"/>
            <a:ext cx="8382000" cy="3046988"/>
          </a:xfrm>
          <a:prstGeom prst="rect">
            <a:avLst/>
          </a:prstGeom>
        </p:spPr>
        <p:txBody>
          <a:bodyPr wrap="square">
            <a:spAutoFit/>
          </a:bodyPr>
          <a:lstStyle/>
          <a:p>
            <a:pPr algn="just"/>
            <a:r>
              <a:rPr lang="en-US" sz="2400" dirty="0"/>
              <a:t>Analysis of step 2 requires some means of describing her preferences,</a:t>
            </a:r>
            <a:r>
              <a:rPr lang="tr-TR" sz="2400" dirty="0"/>
              <a:t> </a:t>
            </a:r>
            <a:r>
              <a:rPr lang="en-US" sz="2400" dirty="0"/>
              <a:t>in particular, a summary of her ranking of the desirability of all feasible combinations. </a:t>
            </a:r>
            <a:endParaRPr lang="tr-TR" sz="2400" dirty="0"/>
          </a:p>
          <a:p>
            <a:pPr algn="just"/>
            <a:endParaRPr lang="tr-TR" sz="2400" dirty="0"/>
          </a:p>
          <a:p>
            <a:pPr algn="just"/>
            <a:r>
              <a:rPr lang="en-US" sz="2400" dirty="0"/>
              <a:t>Formal development of these two elements of the theory will occupy our attention throughout this chapter. Because the first element—describing the set of possibilities—is much less abstract than the second, let us begin with it.</a:t>
            </a:r>
          </a:p>
        </p:txBody>
      </p:sp>
    </p:spTree>
    <p:extLst>
      <p:ext uri="{BB962C8B-B14F-4D97-AF65-F5344CB8AC3E}">
        <p14:creationId xmlns:p14="http://schemas.microsoft.com/office/powerpoint/2010/main" val="1861699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ayt Numarası Yer Tutucusu 3"/>
          <p:cNvSpPr>
            <a:spLocks noGrp="1"/>
          </p:cNvSpPr>
          <p:nvPr>
            <p:ph type="sldNum" sz="quarter" idx="12"/>
          </p:nvPr>
        </p:nvSpPr>
        <p:spPr/>
        <p:txBody>
          <a:bodyPr/>
          <a:lstStyle/>
          <a:p>
            <a:fld id="{A64C1BA5-BF8B-456D-97F2-7CBCC63A1C16}" type="slidenum">
              <a:rPr lang="en-US" altLang="tr-TR"/>
              <a:pPr/>
              <a:t>30</a:t>
            </a:fld>
            <a:endParaRPr lang="en-US" altLang="tr-TR"/>
          </a:p>
        </p:txBody>
      </p:sp>
      <p:sp>
        <p:nvSpPr>
          <p:cNvPr id="10243" name="Line 3"/>
          <p:cNvSpPr>
            <a:spLocks noChangeShapeType="1"/>
          </p:cNvSpPr>
          <p:nvPr/>
        </p:nvSpPr>
        <p:spPr bwMode="auto">
          <a:xfrm>
            <a:off x="1066800" y="6477000"/>
            <a:ext cx="65532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0244" name="Line 4"/>
          <p:cNvSpPr>
            <a:spLocks noChangeShapeType="1"/>
          </p:cNvSpPr>
          <p:nvPr/>
        </p:nvSpPr>
        <p:spPr bwMode="auto">
          <a:xfrm flipV="1">
            <a:off x="1066800" y="1143000"/>
            <a:ext cx="0" cy="5334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0245" name="Text Box 5"/>
          <p:cNvSpPr txBox="1">
            <a:spLocks noChangeArrowheads="1"/>
          </p:cNvSpPr>
          <p:nvPr/>
        </p:nvSpPr>
        <p:spPr bwMode="auto">
          <a:xfrm>
            <a:off x="6324600" y="5486400"/>
            <a:ext cx="79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        </a:t>
            </a:r>
          </a:p>
        </p:txBody>
      </p:sp>
      <p:sp>
        <p:nvSpPr>
          <p:cNvPr id="10246" name="Text Box 6"/>
          <p:cNvSpPr txBox="1">
            <a:spLocks noChangeArrowheads="1"/>
          </p:cNvSpPr>
          <p:nvPr/>
        </p:nvSpPr>
        <p:spPr bwMode="auto">
          <a:xfrm>
            <a:off x="517525" y="1031875"/>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Y</a:t>
            </a:r>
          </a:p>
        </p:txBody>
      </p:sp>
      <p:sp>
        <p:nvSpPr>
          <p:cNvPr id="10247" name="Text Box 7"/>
          <p:cNvSpPr txBox="1">
            <a:spLocks noChangeArrowheads="1"/>
          </p:cNvSpPr>
          <p:nvPr/>
        </p:nvSpPr>
        <p:spPr bwMode="auto">
          <a:xfrm>
            <a:off x="7620000" y="64008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X</a:t>
            </a:r>
          </a:p>
        </p:txBody>
      </p:sp>
      <p:sp>
        <p:nvSpPr>
          <p:cNvPr id="10248" name="Text Box 8"/>
          <p:cNvSpPr txBox="1">
            <a:spLocks noChangeArrowheads="1"/>
          </p:cNvSpPr>
          <p:nvPr/>
        </p:nvSpPr>
        <p:spPr bwMode="auto">
          <a:xfrm>
            <a:off x="762000" y="3048000"/>
            <a:ext cx="946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          </a:t>
            </a:r>
          </a:p>
        </p:txBody>
      </p:sp>
      <p:sp>
        <p:nvSpPr>
          <p:cNvPr id="10252" name="Text Box 12"/>
          <p:cNvSpPr txBox="1">
            <a:spLocks noChangeArrowheads="1"/>
          </p:cNvSpPr>
          <p:nvPr/>
        </p:nvSpPr>
        <p:spPr bwMode="auto">
          <a:xfrm>
            <a:off x="685800" y="3962400"/>
            <a:ext cx="412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tr-TR" sz="2400" b="1">
                <a:latin typeface="Times New Roman" pitchFamily="18" charset="0"/>
              </a:rPr>
              <a:t>5</a:t>
            </a:r>
          </a:p>
        </p:txBody>
      </p:sp>
      <p:sp>
        <p:nvSpPr>
          <p:cNvPr id="10265" name="Text Box 25"/>
          <p:cNvSpPr txBox="1">
            <a:spLocks noChangeArrowheads="1"/>
          </p:cNvSpPr>
          <p:nvPr/>
        </p:nvSpPr>
        <p:spPr bwMode="auto">
          <a:xfrm>
            <a:off x="4876800" y="1611313"/>
            <a:ext cx="3057525"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Book Antiqua" pitchFamily="18" charset="0"/>
              </a:rPr>
              <a:t>I = </a:t>
            </a:r>
            <a:r>
              <a:rPr lang="en-GB" altLang="tr-TR" sz="2400">
                <a:latin typeface="Book Antiqua" pitchFamily="18" charset="0"/>
                <a:cs typeface="Arial" charset="0"/>
              </a:rPr>
              <a:t>€</a:t>
            </a:r>
            <a:r>
              <a:rPr lang="en-GB" altLang="tr-TR" sz="2400">
                <a:latin typeface="Book Antiqua" pitchFamily="18" charset="0"/>
              </a:rPr>
              <a:t> 10</a:t>
            </a:r>
          </a:p>
          <a:p>
            <a:r>
              <a:rPr lang="en-GB" altLang="tr-TR" sz="2400">
                <a:latin typeface="Book Antiqua" pitchFamily="18" charset="0"/>
              </a:rPr>
              <a:t>P</a:t>
            </a:r>
            <a:r>
              <a:rPr lang="en-GB" altLang="tr-TR" sz="2400" baseline="-25000">
                <a:latin typeface="Book Antiqua" pitchFamily="18" charset="0"/>
              </a:rPr>
              <a:t>X</a:t>
            </a:r>
            <a:r>
              <a:rPr lang="en-GB" altLang="tr-TR" sz="2400">
                <a:latin typeface="Book Antiqua" pitchFamily="18" charset="0"/>
              </a:rPr>
              <a:t> = </a:t>
            </a:r>
            <a:r>
              <a:rPr lang="en-GB" altLang="tr-TR" sz="2400">
                <a:latin typeface="Book Antiqua" pitchFamily="18" charset="0"/>
                <a:cs typeface="Arial" charset="0"/>
              </a:rPr>
              <a:t>€</a:t>
            </a:r>
            <a:r>
              <a:rPr lang="en-GB" altLang="tr-TR" sz="2400">
                <a:latin typeface="Book Antiqua" pitchFamily="18" charset="0"/>
              </a:rPr>
              <a:t> 1</a:t>
            </a:r>
          </a:p>
          <a:p>
            <a:r>
              <a:rPr lang="en-GB" altLang="tr-TR" sz="2400">
                <a:latin typeface="Book Antiqua" pitchFamily="18" charset="0"/>
              </a:rPr>
              <a:t>P</a:t>
            </a:r>
            <a:r>
              <a:rPr lang="en-GB" altLang="tr-TR" sz="2400" baseline="-25000">
                <a:latin typeface="Book Antiqua" pitchFamily="18" charset="0"/>
              </a:rPr>
              <a:t>Y</a:t>
            </a:r>
            <a:r>
              <a:rPr lang="en-GB" altLang="tr-TR" sz="2400">
                <a:latin typeface="Book Antiqua" pitchFamily="18" charset="0"/>
              </a:rPr>
              <a:t> = </a:t>
            </a:r>
            <a:r>
              <a:rPr lang="en-GB" altLang="tr-TR" sz="2400">
                <a:latin typeface="Book Antiqua" pitchFamily="18" charset="0"/>
                <a:cs typeface="Arial" charset="0"/>
              </a:rPr>
              <a:t>€</a:t>
            </a:r>
            <a:r>
              <a:rPr lang="en-GB" altLang="tr-TR" sz="2400">
                <a:latin typeface="Book Antiqua" pitchFamily="18" charset="0"/>
              </a:rPr>
              <a:t> 3</a:t>
            </a:r>
          </a:p>
          <a:p>
            <a:endParaRPr lang="en-GB" altLang="tr-TR" sz="2400">
              <a:latin typeface="Book Antiqua" pitchFamily="18" charset="0"/>
            </a:endParaRPr>
          </a:p>
          <a:p>
            <a:r>
              <a:rPr lang="en-GB" altLang="tr-TR" sz="2400">
                <a:latin typeface="Book Antiqua" pitchFamily="18" charset="0"/>
              </a:rPr>
              <a:t>Y = 3.33 - X/3 …. BL</a:t>
            </a:r>
            <a:r>
              <a:rPr lang="en-GB" altLang="tr-TR" sz="2400" baseline="-25000">
                <a:latin typeface="Book Antiqua" pitchFamily="18" charset="0"/>
              </a:rPr>
              <a:t>2</a:t>
            </a:r>
          </a:p>
        </p:txBody>
      </p:sp>
      <p:sp>
        <p:nvSpPr>
          <p:cNvPr id="10266" name="Line 26"/>
          <p:cNvSpPr>
            <a:spLocks noChangeShapeType="1"/>
          </p:cNvSpPr>
          <p:nvPr/>
        </p:nvSpPr>
        <p:spPr bwMode="auto">
          <a:xfrm>
            <a:off x="1143000" y="4191000"/>
            <a:ext cx="5334000" cy="2286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0267" name="Line 27"/>
          <p:cNvSpPr>
            <a:spLocks noChangeShapeType="1"/>
          </p:cNvSpPr>
          <p:nvPr/>
        </p:nvSpPr>
        <p:spPr bwMode="auto">
          <a:xfrm flipH="1">
            <a:off x="2743200" y="4191000"/>
            <a:ext cx="5334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0268" name="Text Box 28"/>
          <p:cNvSpPr txBox="1">
            <a:spLocks noChangeArrowheads="1"/>
          </p:cNvSpPr>
          <p:nvPr/>
        </p:nvSpPr>
        <p:spPr bwMode="auto">
          <a:xfrm>
            <a:off x="3124200" y="3886200"/>
            <a:ext cx="768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 BL</a:t>
            </a:r>
            <a:r>
              <a:rPr lang="en-GB" altLang="tr-TR" sz="2400" b="1" baseline="-25000">
                <a:latin typeface="Times New Roman" pitchFamily="18" charset="0"/>
              </a:rPr>
              <a:t>1</a:t>
            </a:r>
            <a:endParaRPr lang="en-GB" altLang="tr-TR" sz="2400" b="1">
              <a:latin typeface="Times New Roman" pitchFamily="18" charset="0"/>
            </a:endParaRPr>
          </a:p>
        </p:txBody>
      </p:sp>
      <p:sp>
        <p:nvSpPr>
          <p:cNvPr id="10277" name="Text Box 37"/>
          <p:cNvSpPr txBox="1">
            <a:spLocks noChangeArrowheads="1"/>
          </p:cNvSpPr>
          <p:nvPr/>
        </p:nvSpPr>
        <p:spPr bwMode="auto">
          <a:xfrm>
            <a:off x="6324600" y="60960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10</a:t>
            </a:r>
          </a:p>
        </p:txBody>
      </p:sp>
      <p:sp>
        <p:nvSpPr>
          <p:cNvPr id="10282" name="Text Box 42"/>
          <p:cNvSpPr txBox="1">
            <a:spLocks noChangeArrowheads="1"/>
          </p:cNvSpPr>
          <p:nvPr/>
        </p:nvSpPr>
        <p:spPr bwMode="auto">
          <a:xfrm>
            <a:off x="3429000" y="400050"/>
            <a:ext cx="4856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u="sng">
                <a:solidFill>
                  <a:srgbClr val="000000"/>
                </a:solidFill>
                <a:latin typeface="Book Antiqua" pitchFamily="18" charset="0"/>
              </a:rPr>
              <a:t>Example</a:t>
            </a:r>
            <a:r>
              <a:rPr lang="en-GB" altLang="tr-TR" sz="2400">
                <a:solidFill>
                  <a:srgbClr val="000000"/>
                </a:solidFill>
                <a:latin typeface="Book Antiqua" pitchFamily="18" charset="0"/>
              </a:rPr>
              <a:t>: Rotation of a budget line</a:t>
            </a:r>
            <a:endParaRPr lang="en-US" altLang="tr-TR" sz="2400">
              <a:solidFill>
                <a:srgbClr val="000000"/>
              </a:solidFill>
              <a:latin typeface="Book Antiqua" pitchFamily="18" charset="0"/>
            </a:endParaRPr>
          </a:p>
        </p:txBody>
      </p:sp>
    </p:spTree>
    <p:extLst>
      <p:ext uri="{BB962C8B-B14F-4D97-AF65-F5344CB8AC3E}">
        <p14:creationId xmlns:p14="http://schemas.microsoft.com/office/powerpoint/2010/main" val="34526946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ayt Numarası Yer Tutucusu 3"/>
          <p:cNvSpPr>
            <a:spLocks noGrp="1"/>
          </p:cNvSpPr>
          <p:nvPr>
            <p:ph type="sldNum" sz="quarter" idx="12"/>
          </p:nvPr>
        </p:nvSpPr>
        <p:spPr/>
        <p:txBody>
          <a:bodyPr/>
          <a:lstStyle/>
          <a:p>
            <a:fld id="{8D588D7C-AAB9-4B69-9D33-53235B153464}" type="slidenum">
              <a:rPr lang="en-US" altLang="tr-TR"/>
              <a:pPr/>
              <a:t>31</a:t>
            </a:fld>
            <a:endParaRPr lang="en-US" altLang="tr-TR"/>
          </a:p>
        </p:txBody>
      </p:sp>
      <p:sp>
        <p:nvSpPr>
          <p:cNvPr id="183298" name="Line 2"/>
          <p:cNvSpPr>
            <a:spLocks noChangeShapeType="1"/>
          </p:cNvSpPr>
          <p:nvPr/>
        </p:nvSpPr>
        <p:spPr bwMode="auto">
          <a:xfrm>
            <a:off x="1066800" y="6477000"/>
            <a:ext cx="65532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83299" name="Line 3"/>
          <p:cNvSpPr>
            <a:spLocks noChangeShapeType="1"/>
          </p:cNvSpPr>
          <p:nvPr/>
        </p:nvSpPr>
        <p:spPr bwMode="auto">
          <a:xfrm flipV="1">
            <a:off x="1066800" y="1143000"/>
            <a:ext cx="0" cy="5334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83300" name="Text Box 4"/>
          <p:cNvSpPr txBox="1">
            <a:spLocks noChangeArrowheads="1"/>
          </p:cNvSpPr>
          <p:nvPr/>
        </p:nvSpPr>
        <p:spPr bwMode="auto">
          <a:xfrm>
            <a:off x="6324600" y="5486400"/>
            <a:ext cx="79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        </a:t>
            </a:r>
          </a:p>
        </p:txBody>
      </p:sp>
      <p:sp>
        <p:nvSpPr>
          <p:cNvPr id="183301" name="Text Box 5"/>
          <p:cNvSpPr txBox="1">
            <a:spLocks noChangeArrowheads="1"/>
          </p:cNvSpPr>
          <p:nvPr/>
        </p:nvSpPr>
        <p:spPr bwMode="auto">
          <a:xfrm>
            <a:off x="517525" y="1031875"/>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Y</a:t>
            </a:r>
          </a:p>
        </p:txBody>
      </p:sp>
      <p:sp>
        <p:nvSpPr>
          <p:cNvPr id="183302" name="Text Box 6"/>
          <p:cNvSpPr txBox="1">
            <a:spLocks noChangeArrowheads="1"/>
          </p:cNvSpPr>
          <p:nvPr/>
        </p:nvSpPr>
        <p:spPr bwMode="auto">
          <a:xfrm>
            <a:off x="7620000" y="64008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X</a:t>
            </a:r>
          </a:p>
        </p:txBody>
      </p:sp>
      <p:sp>
        <p:nvSpPr>
          <p:cNvPr id="183303" name="Text Box 7"/>
          <p:cNvSpPr txBox="1">
            <a:spLocks noChangeArrowheads="1"/>
          </p:cNvSpPr>
          <p:nvPr/>
        </p:nvSpPr>
        <p:spPr bwMode="auto">
          <a:xfrm>
            <a:off x="762000" y="3048000"/>
            <a:ext cx="946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          </a:t>
            </a:r>
          </a:p>
        </p:txBody>
      </p:sp>
      <p:sp>
        <p:nvSpPr>
          <p:cNvPr id="183305" name="Text Box 9"/>
          <p:cNvSpPr txBox="1">
            <a:spLocks noChangeArrowheads="1"/>
          </p:cNvSpPr>
          <p:nvPr/>
        </p:nvSpPr>
        <p:spPr bwMode="auto">
          <a:xfrm>
            <a:off x="4876800" y="1611313"/>
            <a:ext cx="3057525"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Book Antiqua" pitchFamily="18" charset="0"/>
              </a:rPr>
              <a:t>I = </a:t>
            </a:r>
            <a:r>
              <a:rPr lang="en-GB" altLang="tr-TR" sz="2400">
                <a:latin typeface="Book Antiqua" pitchFamily="18" charset="0"/>
                <a:cs typeface="Arial" charset="0"/>
              </a:rPr>
              <a:t>€</a:t>
            </a:r>
            <a:r>
              <a:rPr lang="en-GB" altLang="tr-TR" sz="2000">
                <a:latin typeface="Book Antiqua" pitchFamily="18" charset="0"/>
              </a:rPr>
              <a:t> </a:t>
            </a:r>
            <a:r>
              <a:rPr lang="en-GB" altLang="tr-TR" sz="2400">
                <a:latin typeface="Book Antiqua" pitchFamily="18" charset="0"/>
              </a:rPr>
              <a:t>10</a:t>
            </a:r>
          </a:p>
          <a:p>
            <a:r>
              <a:rPr lang="en-GB" altLang="tr-TR" sz="2400">
                <a:latin typeface="Book Antiqua" pitchFamily="18" charset="0"/>
              </a:rPr>
              <a:t>P</a:t>
            </a:r>
            <a:r>
              <a:rPr lang="en-GB" altLang="tr-TR" sz="2400" baseline="-25000">
                <a:latin typeface="Book Antiqua" pitchFamily="18" charset="0"/>
              </a:rPr>
              <a:t>X</a:t>
            </a:r>
            <a:r>
              <a:rPr lang="en-GB" altLang="tr-TR" sz="2400">
                <a:latin typeface="Book Antiqua" pitchFamily="18" charset="0"/>
              </a:rPr>
              <a:t> = </a:t>
            </a:r>
            <a:r>
              <a:rPr lang="en-GB" altLang="tr-TR" sz="2400">
                <a:latin typeface="Book Antiqua" pitchFamily="18" charset="0"/>
                <a:cs typeface="Arial" charset="0"/>
              </a:rPr>
              <a:t>€</a:t>
            </a:r>
            <a:r>
              <a:rPr lang="en-GB" altLang="tr-TR" sz="2400">
                <a:latin typeface="Book Antiqua" pitchFamily="18" charset="0"/>
              </a:rPr>
              <a:t> 1</a:t>
            </a:r>
          </a:p>
          <a:p>
            <a:r>
              <a:rPr lang="en-GB" altLang="tr-TR" sz="2400">
                <a:latin typeface="Book Antiqua" pitchFamily="18" charset="0"/>
              </a:rPr>
              <a:t>P</a:t>
            </a:r>
            <a:r>
              <a:rPr lang="en-GB" altLang="tr-TR" sz="2400" baseline="-25000">
                <a:latin typeface="Book Antiqua" pitchFamily="18" charset="0"/>
              </a:rPr>
              <a:t>Y</a:t>
            </a:r>
            <a:r>
              <a:rPr lang="en-GB" altLang="tr-TR" sz="2400">
                <a:latin typeface="Book Antiqua" pitchFamily="18" charset="0"/>
              </a:rPr>
              <a:t> = </a:t>
            </a:r>
            <a:r>
              <a:rPr lang="en-GB" altLang="tr-TR" sz="2400">
                <a:latin typeface="Book Antiqua" pitchFamily="18" charset="0"/>
                <a:cs typeface="Arial" charset="0"/>
              </a:rPr>
              <a:t>€</a:t>
            </a:r>
            <a:r>
              <a:rPr lang="en-GB" altLang="tr-TR" sz="2400">
                <a:latin typeface="Book Antiqua" pitchFamily="18" charset="0"/>
              </a:rPr>
              <a:t> 3</a:t>
            </a:r>
          </a:p>
          <a:p>
            <a:endParaRPr lang="en-GB" altLang="tr-TR" sz="2400">
              <a:latin typeface="Book Antiqua" pitchFamily="18" charset="0"/>
            </a:endParaRPr>
          </a:p>
          <a:p>
            <a:r>
              <a:rPr lang="en-GB" altLang="tr-TR" sz="2400">
                <a:latin typeface="Book Antiqua" pitchFamily="18" charset="0"/>
              </a:rPr>
              <a:t>Y = 3.33 - X/3 …. BL</a:t>
            </a:r>
            <a:r>
              <a:rPr lang="en-GB" altLang="tr-TR" sz="2400" baseline="-25000">
                <a:latin typeface="Book Antiqua" pitchFamily="18" charset="0"/>
              </a:rPr>
              <a:t>2</a:t>
            </a:r>
          </a:p>
        </p:txBody>
      </p:sp>
      <p:sp>
        <p:nvSpPr>
          <p:cNvPr id="183306" name="Line 10"/>
          <p:cNvSpPr>
            <a:spLocks noChangeShapeType="1"/>
          </p:cNvSpPr>
          <p:nvPr/>
        </p:nvSpPr>
        <p:spPr bwMode="auto">
          <a:xfrm>
            <a:off x="1143000" y="4191000"/>
            <a:ext cx="5334000" cy="2286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83307" name="Line 11"/>
          <p:cNvSpPr>
            <a:spLocks noChangeShapeType="1"/>
          </p:cNvSpPr>
          <p:nvPr/>
        </p:nvSpPr>
        <p:spPr bwMode="auto">
          <a:xfrm flipH="1">
            <a:off x="2743200" y="4191000"/>
            <a:ext cx="5334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83308" name="Text Box 12"/>
          <p:cNvSpPr txBox="1">
            <a:spLocks noChangeArrowheads="1"/>
          </p:cNvSpPr>
          <p:nvPr/>
        </p:nvSpPr>
        <p:spPr bwMode="auto">
          <a:xfrm>
            <a:off x="3124200" y="3886200"/>
            <a:ext cx="768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 BL</a:t>
            </a:r>
            <a:r>
              <a:rPr lang="en-GB" altLang="tr-TR" sz="2400" b="1" baseline="-25000">
                <a:latin typeface="Times New Roman" pitchFamily="18" charset="0"/>
              </a:rPr>
              <a:t>1</a:t>
            </a:r>
            <a:endParaRPr lang="en-GB" altLang="tr-TR" sz="2400" b="1">
              <a:latin typeface="Times New Roman" pitchFamily="18" charset="0"/>
            </a:endParaRPr>
          </a:p>
        </p:txBody>
      </p:sp>
      <p:sp>
        <p:nvSpPr>
          <p:cNvPr id="183309" name="Text Box 13"/>
          <p:cNvSpPr txBox="1">
            <a:spLocks noChangeArrowheads="1"/>
          </p:cNvSpPr>
          <p:nvPr/>
        </p:nvSpPr>
        <p:spPr bwMode="auto">
          <a:xfrm>
            <a:off x="1524000" y="5638800"/>
            <a:ext cx="692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BL</a:t>
            </a:r>
            <a:r>
              <a:rPr lang="en-GB" altLang="tr-TR" sz="2400" b="1" baseline="-25000">
                <a:latin typeface="Times New Roman" pitchFamily="18" charset="0"/>
              </a:rPr>
              <a:t>2</a:t>
            </a:r>
            <a:endParaRPr lang="en-GB" altLang="tr-TR" sz="2400" b="1">
              <a:latin typeface="Times New Roman" pitchFamily="18" charset="0"/>
            </a:endParaRPr>
          </a:p>
        </p:txBody>
      </p:sp>
      <p:sp>
        <p:nvSpPr>
          <p:cNvPr id="183310" name="Line 14"/>
          <p:cNvSpPr>
            <a:spLocks noChangeShapeType="1"/>
          </p:cNvSpPr>
          <p:nvPr/>
        </p:nvSpPr>
        <p:spPr bwMode="auto">
          <a:xfrm flipH="1" flipV="1">
            <a:off x="1143000" y="5029200"/>
            <a:ext cx="5257800" cy="1447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83311" name="Line 15"/>
          <p:cNvSpPr>
            <a:spLocks noChangeShapeType="1"/>
          </p:cNvSpPr>
          <p:nvPr/>
        </p:nvSpPr>
        <p:spPr bwMode="auto">
          <a:xfrm flipV="1">
            <a:off x="1905000" y="5257800"/>
            <a:ext cx="2286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83312" name="Text Box 16"/>
          <p:cNvSpPr txBox="1">
            <a:spLocks noChangeArrowheads="1"/>
          </p:cNvSpPr>
          <p:nvPr/>
        </p:nvSpPr>
        <p:spPr bwMode="auto">
          <a:xfrm>
            <a:off x="381000" y="4953000"/>
            <a:ext cx="71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tr-TR" sz="2400" b="1">
                <a:latin typeface="Times New Roman" pitchFamily="18" charset="0"/>
              </a:rPr>
              <a:t>3.33</a:t>
            </a:r>
          </a:p>
        </p:txBody>
      </p:sp>
      <p:sp>
        <p:nvSpPr>
          <p:cNvPr id="183313" name="Text Box 17"/>
          <p:cNvSpPr txBox="1">
            <a:spLocks noChangeArrowheads="1"/>
          </p:cNvSpPr>
          <p:nvPr/>
        </p:nvSpPr>
        <p:spPr bwMode="auto">
          <a:xfrm>
            <a:off x="6324600" y="60960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10</a:t>
            </a:r>
          </a:p>
        </p:txBody>
      </p:sp>
      <p:sp>
        <p:nvSpPr>
          <p:cNvPr id="183314" name="Text Box 18"/>
          <p:cNvSpPr txBox="1">
            <a:spLocks noChangeArrowheads="1"/>
          </p:cNvSpPr>
          <p:nvPr/>
        </p:nvSpPr>
        <p:spPr bwMode="auto">
          <a:xfrm>
            <a:off x="3429000" y="400050"/>
            <a:ext cx="4856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u="sng">
                <a:solidFill>
                  <a:srgbClr val="000000"/>
                </a:solidFill>
                <a:latin typeface="Book Antiqua" pitchFamily="18" charset="0"/>
              </a:rPr>
              <a:t>Example</a:t>
            </a:r>
            <a:r>
              <a:rPr lang="en-GB" altLang="tr-TR" sz="2400">
                <a:solidFill>
                  <a:srgbClr val="000000"/>
                </a:solidFill>
                <a:latin typeface="Book Antiqua" pitchFamily="18" charset="0"/>
              </a:rPr>
              <a:t>: Rotation of a budget line</a:t>
            </a:r>
            <a:endParaRPr lang="en-US" altLang="tr-TR" sz="2400">
              <a:solidFill>
                <a:srgbClr val="000000"/>
              </a:solidFill>
              <a:latin typeface="Book Antiqua" pitchFamily="18" charset="0"/>
            </a:endParaRPr>
          </a:p>
        </p:txBody>
      </p:sp>
      <p:sp>
        <p:nvSpPr>
          <p:cNvPr id="183315" name="Text Box 19"/>
          <p:cNvSpPr txBox="1">
            <a:spLocks noChangeArrowheads="1"/>
          </p:cNvSpPr>
          <p:nvPr/>
        </p:nvSpPr>
        <p:spPr bwMode="auto">
          <a:xfrm>
            <a:off x="685800" y="3962400"/>
            <a:ext cx="412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tr-TR" sz="2400" b="1">
                <a:latin typeface="Times New Roman" pitchFamily="18" charset="0"/>
              </a:rPr>
              <a:t>5</a:t>
            </a:r>
          </a:p>
        </p:txBody>
      </p:sp>
    </p:spTree>
    <p:extLst>
      <p:ext uri="{BB962C8B-B14F-4D97-AF65-F5344CB8AC3E}">
        <p14:creationId xmlns:p14="http://schemas.microsoft.com/office/powerpoint/2010/main" val="9127741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a:t>©2015 McGraw-Hill Education. All Rights Reserved.</a:t>
            </a:r>
          </a:p>
        </p:txBody>
      </p:sp>
      <p:sp>
        <p:nvSpPr>
          <p:cNvPr id="3" name="Slayt Numarası Yer Tutucusu 2"/>
          <p:cNvSpPr>
            <a:spLocks noGrp="1"/>
          </p:cNvSpPr>
          <p:nvPr>
            <p:ph type="sldNum" sz="quarter" idx="12"/>
          </p:nvPr>
        </p:nvSpPr>
        <p:spPr/>
        <p:txBody>
          <a:bodyPr/>
          <a:lstStyle/>
          <a:p>
            <a:fld id="{277EE247-7E3D-4F38-A267-86CBA1DF41EF}" type="slidenum">
              <a:rPr lang="en-US" smtClean="0"/>
              <a:t>32</a:t>
            </a:fld>
            <a:endParaRPr lang="en-US"/>
          </a:p>
        </p:txBody>
      </p:sp>
      <p:sp>
        <p:nvSpPr>
          <p:cNvPr id="4" name="Dikdörtgen 3"/>
          <p:cNvSpPr/>
          <p:nvPr/>
        </p:nvSpPr>
        <p:spPr>
          <a:xfrm>
            <a:off x="517358" y="990600"/>
            <a:ext cx="8001000" cy="3194721"/>
          </a:xfrm>
          <a:prstGeom prst="rect">
            <a:avLst/>
          </a:prstGeom>
        </p:spPr>
        <p:txBody>
          <a:bodyPr wrap="square">
            <a:spAutoFit/>
          </a:bodyPr>
          <a:lstStyle/>
          <a:p>
            <a:pPr marL="742950" lvl="1" indent="-285750" algn="just" eaLnBrk="0" fontAlgn="base" hangingPunct="0">
              <a:spcBef>
                <a:spcPct val="40000"/>
              </a:spcBef>
              <a:spcAft>
                <a:spcPct val="0"/>
              </a:spcAft>
              <a:buClr>
                <a:srgbClr val="663300"/>
              </a:buClr>
              <a:buSzPct val="75000"/>
              <a:buFont typeface="Wingdings" pitchFamily="2" charset="2"/>
              <a:buChar char="l"/>
            </a:pPr>
            <a:r>
              <a:rPr lang="en-US" altLang="tr-TR" sz="2400" kern="0" dirty="0">
                <a:latin typeface="+mj-lt"/>
              </a:rPr>
              <a:t>Price Changes: If the two goods increase in price, but the </a:t>
            </a:r>
            <a:r>
              <a:rPr lang="en-US" altLang="tr-TR" sz="2400" i="1" kern="0" dirty="0">
                <a:latin typeface="+mj-lt"/>
              </a:rPr>
              <a:t>ratio </a:t>
            </a:r>
            <a:r>
              <a:rPr lang="en-US" altLang="tr-TR" sz="2400" kern="0" dirty="0">
                <a:latin typeface="+mj-lt"/>
              </a:rPr>
              <a:t>of the two prices is unchanged, the slope will not change. However, the budget line will shift inward to a point parallel to the original budget line.</a:t>
            </a:r>
          </a:p>
          <a:p>
            <a:pPr marL="742950" lvl="1" indent="-285750" algn="just" eaLnBrk="0" fontAlgn="base" hangingPunct="0">
              <a:spcBef>
                <a:spcPct val="40000"/>
              </a:spcBef>
              <a:spcAft>
                <a:spcPct val="0"/>
              </a:spcAft>
              <a:buClr>
                <a:srgbClr val="663300"/>
              </a:buClr>
              <a:buSzPct val="75000"/>
              <a:buFont typeface="Wingdings" pitchFamily="2" charset="2"/>
              <a:buChar char="l"/>
            </a:pPr>
            <a:r>
              <a:rPr lang="en-US" altLang="tr-TR" sz="2400" kern="0" dirty="0">
                <a:latin typeface="+mj-lt"/>
              </a:rPr>
              <a:t>Price Changes: If the two goods decrease in price, but the </a:t>
            </a:r>
            <a:r>
              <a:rPr lang="en-US" altLang="tr-TR" sz="2400" i="1" kern="0" dirty="0">
                <a:latin typeface="+mj-lt"/>
              </a:rPr>
              <a:t>ratio </a:t>
            </a:r>
            <a:r>
              <a:rPr lang="en-US" altLang="tr-TR" sz="2400" kern="0" dirty="0">
                <a:latin typeface="+mj-lt"/>
              </a:rPr>
              <a:t>of the two prices is unchanged, the slope will not change. However, the budget line will shift outward to a point parallel to the original budget line.</a:t>
            </a:r>
          </a:p>
        </p:txBody>
      </p:sp>
    </p:spTree>
    <p:extLst>
      <p:ext uri="{BB962C8B-B14F-4D97-AF65-F5344CB8AC3E}">
        <p14:creationId xmlns:p14="http://schemas.microsoft.com/office/powerpoint/2010/main" val="30915564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4"/>
          <p:cNvSpPr>
            <a:spLocks noGrp="1"/>
          </p:cNvSpPr>
          <p:nvPr>
            <p:ph type="sldNum" sz="quarter" idx="11"/>
          </p:nvPr>
        </p:nvSpPr>
        <p:spPr/>
        <p:txBody>
          <a:bodyPr/>
          <a:lstStyle/>
          <a:p>
            <a:r>
              <a:rPr lang="en-US" altLang="tr-TR"/>
              <a:t>Slide </a:t>
            </a:r>
            <a:fld id="{1622B693-34FA-4376-B0DF-3E058E33E071}" type="slidenum">
              <a:rPr lang="en-US" altLang="tr-TR"/>
              <a:pPr/>
              <a:t>33</a:t>
            </a:fld>
            <a:endParaRPr lang="en-US" altLang="tr-TR" b="0">
              <a:latin typeface="Times New Roman" pitchFamily="18" charset="0"/>
            </a:endParaRPr>
          </a:p>
        </p:txBody>
      </p:sp>
      <p:sp>
        <p:nvSpPr>
          <p:cNvPr id="212994" name="Rectangle 2"/>
          <p:cNvSpPr>
            <a:spLocks noChangeArrowheads="1"/>
          </p:cNvSpPr>
          <p:nvPr/>
        </p:nvSpPr>
        <p:spPr bwMode="auto">
          <a:xfrm>
            <a:off x="762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12995" name="Rectangle 3"/>
          <p:cNvSpPr>
            <a:spLocks noChangeArrowheads="1"/>
          </p:cNvSpPr>
          <p:nvPr/>
        </p:nvSpPr>
        <p:spPr bwMode="auto">
          <a:xfrm>
            <a:off x="32766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12996" name="Rectangle 4"/>
          <p:cNvSpPr>
            <a:spLocks noGrp="1" noChangeArrowheads="1"/>
          </p:cNvSpPr>
          <p:nvPr>
            <p:ph type="title"/>
          </p:nvPr>
        </p:nvSpPr>
        <p:spPr>
          <a:noFill/>
          <a:ln/>
        </p:spPr>
        <p:txBody>
          <a:bodyPr anchor="ctr"/>
          <a:lstStyle/>
          <a:p>
            <a:r>
              <a:rPr lang="en-US" altLang="tr-TR"/>
              <a:t>Consumer Choice</a:t>
            </a:r>
          </a:p>
        </p:txBody>
      </p:sp>
      <p:sp>
        <p:nvSpPr>
          <p:cNvPr id="212997" name="Rectangle 5"/>
          <p:cNvSpPr>
            <a:spLocks noGrp="1" noChangeArrowheads="1"/>
          </p:cNvSpPr>
          <p:nvPr>
            <p:ph type="body" idx="1"/>
          </p:nvPr>
        </p:nvSpPr>
        <p:spPr>
          <a:noFill/>
          <a:ln/>
        </p:spPr>
        <p:txBody>
          <a:bodyPr/>
          <a:lstStyle/>
          <a:p>
            <a:pPr>
              <a:lnSpc>
                <a:spcPct val="80000"/>
              </a:lnSpc>
              <a:spcBef>
                <a:spcPct val="70000"/>
              </a:spcBef>
            </a:pPr>
            <a:r>
              <a:rPr lang="en-US" altLang="tr-TR" sz="2800"/>
              <a:t>Consumers choose a combination of goods that maximizes their satisfaction, given the limited budget available to them.</a:t>
            </a:r>
          </a:p>
          <a:p>
            <a:pPr>
              <a:lnSpc>
                <a:spcPct val="80000"/>
              </a:lnSpc>
              <a:spcBef>
                <a:spcPct val="70000"/>
              </a:spcBef>
            </a:pPr>
            <a:r>
              <a:rPr lang="en-US" altLang="tr-TR" sz="2800"/>
              <a:t>The maximizing market basket must satisfy two conditions:</a:t>
            </a:r>
          </a:p>
          <a:p>
            <a:pPr>
              <a:lnSpc>
                <a:spcPct val="80000"/>
              </a:lnSpc>
              <a:spcBef>
                <a:spcPct val="70000"/>
              </a:spcBef>
              <a:buFont typeface="Wingdings" pitchFamily="2" charset="2"/>
              <a:buNone/>
            </a:pPr>
            <a:r>
              <a:rPr lang="en-US" altLang="tr-TR" sz="2800"/>
              <a:t>	1) 	It must be located on the budget line.</a:t>
            </a:r>
          </a:p>
          <a:p>
            <a:pPr>
              <a:lnSpc>
                <a:spcPct val="80000"/>
              </a:lnSpc>
              <a:spcBef>
                <a:spcPct val="70000"/>
              </a:spcBef>
              <a:buFont typeface="Wingdings" pitchFamily="2" charset="2"/>
              <a:buNone/>
            </a:pPr>
            <a:r>
              <a:rPr lang="en-US" altLang="tr-TR" sz="2800"/>
              <a:t>	2) 	It must give the consumer the most 		preferred combination of goods and 	services.</a:t>
            </a:r>
          </a:p>
        </p:txBody>
      </p:sp>
    </p:spTree>
    <p:extLst>
      <p:ext uri="{BB962C8B-B14F-4D97-AF65-F5344CB8AC3E}">
        <p14:creationId xmlns:p14="http://schemas.microsoft.com/office/powerpoint/2010/main" val="25470039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tr-TR"/>
              <a:t>Preferences </a:t>
            </a:r>
          </a:p>
        </p:txBody>
      </p:sp>
      <p:sp>
        <p:nvSpPr>
          <p:cNvPr id="9219" name="Content Placeholder 2"/>
          <p:cNvSpPr>
            <a:spLocks noGrp="1"/>
          </p:cNvSpPr>
          <p:nvPr>
            <p:ph idx="1"/>
          </p:nvPr>
        </p:nvSpPr>
        <p:spPr/>
        <p:txBody>
          <a:bodyPr/>
          <a:lstStyle/>
          <a:p>
            <a:r>
              <a:rPr lang="en-US" altLang="tr-TR"/>
              <a:t>Consumers have preferences that they can use to compare different goods bundles</a:t>
            </a:r>
          </a:p>
          <a:p>
            <a:r>
              <a:rPr lang="en-US" altLang="tr-TR"/>
              <a:t>The preferences may be over goods bundles consumed by oneself or over goods bundles consumed by someone else</a:t>
            </a:r>
          </a:p>
          <a:p>
            <a:pPr lvl="1"/>
            <a:r>
              <a:rPr lang="en-US" altLang="tr-TR"/>
              <a:t>For example, a parent may have preferences over various bundles of food and clothing bought by the parent but consumed by a child</a:t>
            </a:r>
          </a:p>
        </p:txBody>
      </p:sp>
    </p:spTree>
    <p:extLst>
      <p:ext uri="{BB962C8B-B14F-4D97-AF65-F5344CB8AC3E}">
        <p14:creationId xmlns:p14="http://schemas.microsoft.com/office/powerpoint/2010/main" val="35406036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Preference Ordering</a:t>
            </a:r>
          </a:p>
        </p:txBody>
      </p:sp>
      <p:sp>
        <p:nvSpPr>
          <p:cNvPr id="3" name="Content Placeholder 2"/>
          <p:cNvSpPr>
            <a:spLocks noGrp="1"/>
          </p:cNvSpPr>
          <p:nvPr>
            <p:ph idx="1"/>
          </p:nvPr>
        </p:nvSpPr>
        <p:spPr/>
        <p:txBody>
          <a:bodyPr/>
          <a:lstStyle/>
          <a:p>
            <a:r>
              <a:rPr lang="en-US" b="1" dirty="0"/>
              <a:t>Preference ordering</a:t>
            </a:r>
            <a:r>
              <a:rPr lang="en-US" dirty="0"/>
              <a:t>: a ranking of all possible consumption bundles in order of preference.</a:t>
            </a:r>
          </a:p>
          <a:p>
            <a:pPr lvl="1"/>
            <a:r>
              <a:rPr lang="en-US" dirty="0"/>
              <a:t>Differ widely among consumers</a:t>
            </a:r>
          </a:p>
          <a:p>
            <a:pPr lvl="1"/>
            <a:r>
              <a:rPr lang="en-US" dirty="0"/>
              <a:t>Four simple properties of preference ordering</a:t>
            </a:r>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35</a:t>
            </a:fld>
            <a:endParaRPr lang="en-US"/>
          </a:p>
        </p:txBody>
      </p:sp>
    </p:spTree>
    <p:extLst>
      <p:ext uri="{BB962C8B-B14F-4D97-AF65-F5344CB8AC3E}">
        <p14:creationId xmlns:p14="http://schemas.microsoft.com/office/powerpoint/2010/main" val="23938513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fontScale="90000"/>
          </a:bodyPr>
          <a:lstStyle/>
          <a:p>
            <a:r>
              <a:rPr lang="en-US" dirty="0"/>
              <a:t>Properties of Preference Orderings</a:t>
            </a:r>
            <a:br>
              <a:rPr lang="en-US" dirty="0"/>
            </a:br>
            <a:endParaRPr lang="en-US" dirty="0"/>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36</a:t>
            </a:fld>
            <a:endParaRPr lang="en-US"/>
          </a:p>
        </p:txBody>
      </p:sp>
      <p:sp>
        <p:nvSpPr>
          <p:cNvPr id="6" name="Rectangle 5"/>
          <p:cNvSpPr>
            <a:spLocks noGrp="1" noChangeArrowheads="1"/>
          </p:cNvSpPr>
          <p:nvPr/>
        </p:nvSpPr>
        <p:spPr bwMode="auto">
          <a:xfrm>
            <a:off x="914400" y="1600200"/>
            <a:ext cx="7924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003300"/>
                </a:solidFill>
                <a:latin typeface="+mn-lt"/>
                <a:ea typeface="+mn-ea"/>
                <a:cs typeface="+mn-cs"/>
              </a:defRPr>
            </a:lvl1pPr>
            <a:lvl2pPr marL="742950" indent="-285750" algn="l" rtl="0" fontAlgn="base">
              <a:spcBef>
                <a:spcPct val="20000"/>
              </a:spcBef>
              <a:spcAft>
                <a:spcPct val="0"/>
              </a:spcAft>
              <a:buChar char="–"/>
              <a:defRPr sz="2800">
                <a:solidFill>
                  <a:srgbClr val="003300"/>
                </a:solidFill>
                <a:latin typeface="+mn-lt"/>
                <a:ea typeface="+mn-ea"/>
              </a:defRPr>
            </a:lvl2pPr>
            <a:lvl3pPr marL="1143000" indent="-228600" algn="l" rtl="0" fontAlgn="base">
              <a:spcBef>
                <a:spcPct val="20000"/>
              </a:spcBef>
              <a:spcAft>
                <a:spcPct val="0"/>
              </a:spcAft>
              <a:buChar char="•"/>
              <a:defRPr sz="2400">
                <a:solidFill>
                  <a:srgbClr val="003300"/>
                </a:solidFill>
                <a:latin typeface="+mn-lt"/>
                <a:ea typeface="+mn-ea"/>
              </a:defRPr>
            </a:lvl3pPr>
            <a:lvl4pPr marL="1600200" indent="-228600" algn="l" rtl="0" fontAlgn="base">
              <a:spcBef>
                <a:spcPct val="20000"/>
              </a:spcBef>
              <a:spcAft>
                <a:spcPct val="0"/>
              </a:spcAft>
              <a:buChar char="–"/>
              <a:defRPr sz="2000">
                <a:solidFill>
                  <a:srgbClr val="003300"/>
                </a:solidFill>
                <a:latin typeface="+mn-lt"/>
                <a:ea typeface="+mn-ea"/>
              </a:defRPr>
            </a:lvl4pPr>
            <a:lvl5pPr marL="2057400" indent="-228600" algn="l" rtl="0" fontAlgn="base">
              <a:spcBef>
                <a:spcPct val="20000"/>
              </a:spcBef>
              <a:spcAft>
                <a:spcPct val="0"/>
              </a:spcAft>
              <a:buChar char="»"/>
              <a:defRPr sz="2000">
                <a:solidFill>
                  <a:srgbClr val="003300"/>
                </a:solidFill>
                <a:latin typeface="+mn-lt"/>
                <a:ea typeface="+mn-ea"/>
              </a:defRPr>
            </a:lvl5pPr>
            <a:lvl6pPr marL="2514600" indent="-228600" algn="l" rtl="0" fontAlgn="base">
              <a:spcBef>
                <a:spcPct val="20000"/>
              </a:spcBef>
              <a:spcAft>
                <a:spcPct val="0"/>
              </a:spcAft>
              <a:buChar char="»"/>
              <a:defRPr sz="2000">
                <a:solidFill>
                  <a:srgbClr val="003300"/>
                </a:solidFill>
                <a:latin typeface="+mn-lt"/>
                <a:ea typeface="+mn-ea"/>
              </a:defRPr>
            </a:lvl6pPr>
            <a:lvl7pPr marL="2971800" indent="-228600" algn="l" rtl="0" fontAlgn="base">
              <a:spcBef>
                <a:spcPct val="20000"/>
              </a:spcBef>
              <a:spcAft>
                <a:spcPct val="0"/>
              </a:spcAft>
              <a:buChar char="»"/>
              <a:defRPr sz="2000">
                <a:solidFill>
                  <a:srgbClr val="003300"/>
                </a:solidFill>
                <a:latin typeface="+mn-lt"/>
                <a:ea typeface="+mn-ea"/>
              </a:defRPr>
            </a:lvl7pPr>
            <a:lvl8pPr marL="3429000" indent="-228600" algn="l" rtl="0" fontAlgn="base">
              <a:spcBef>
                <a:spcPct val="20000"/>
              </a:spcBef>
              <a:spcAft>
                <a:spcPct val="0"/>
              </a:spcAft>
              <a:buChar char="»"/>
              <a:defRPr sz="2000">
                <a:solidFill>
                  <a:srgbClr val="003300"/>
                </a:solidFill>
                <a:latin typeface="+mn-lt"/>
                <a:ea typeface="+mn-ea"/>
              </a:defRPr>
            </a:lvl8pPr>
            <a:lvl9pPr marL="3886200" indent="-228600" algn="l" rtl="0" fontAlgn="base">
              <a:spcBef>
                <a:spcPct val="20000"/>
              </a:spcBef>
              <a:spcAft>
                <a:spcPct val="0"/>
              </a:spcAft>
              <a:buChar char="»"/>
              <a:defRPr sz="2000">
                <a:solidFill>
                  <a:srgbClr val="003300"/>
                </a:solidFill>
                <a:latin typeface="+mn-lt"/>
                <a:ea typeface="+mn-ea"/>
              </a:defRPr>
            </a:lvl9pPr>
          </a:lstStyle>
          <a:p>
            <a:r>
              <a:rPr lang="en-US" sz="2800" b="1" i="1" dirty="0">
                <a:solidFill>
                  <a:schemeClr val="tx1"/>
                </a:solidFill>
              </a:rPr>
              <a:t>Completeness:  </a:t>
            </a:r>
            <a:r>
              <a:rPr lang="en-US" sz="2800" dirty="0">
                <a:solidFill>
                  <a:schemeClr val="tx1"/>
                </a:solidFill>
              </a:rPr>
              <a:t>the consumer is able to rank all possible combinations of goods and services.</a:t>
            </a:r>
          </a:p>
          <a:p>
            <a:r>
              <a:rPr lang="en-US" sz="2800" b="1" i="1" dirty="0">
                <a:solidFill>
                  <a:schemeClr val="tx1"/>
                </a:solidFill>
              </a:rPr>
              <a:t>More-Is-Better:</a:t>
            </a:r>
            <a:r>
              <a:rPr lang="en-US" sz="2800" dirty="0">
                <a:solidFill>
                  <a:schemeClr val="tx1"/>
                </a:solidFill>
              </a:rPr>
              <a:t> other things equal, more of a good is preferred to less.</a:t>
            </a:r>
          </a:p>
          <a:p>
            <a:r>
              <a:rPr lang="en-US" sz="2800" b="1" i="1" dirty="0">
                <a:solidFill>
                  <a:schemeClr val="tx1"/>
                </a:solidFill>
              </a:rPr>
              <a:t>Transitivity:</a:t>
            </a:r>
            <a:r>
              <a:rPr lang="en-US" sz="2800" dirty="0">
                <a:solidFill>
                  <a:schemeClr val="tx1"/>
                </a:solidFill>
              </a:rPr>
              <a:t> for any three bundles A, B, and C, if he prefers A to B and prefers B to C, then he always prefers A to C.</a:t>
            </a:r>
          </a:p>
          <a:p>
            <a:r>
              <a:rPr lang="en-US" sz="2800" b="1" i="1" dirty="0">
                <a:solidFill>
                  <a:schemeClr val="tx1"/>
                </a:solidFill>
              </a:rPr>
              <a:t>Convexity:</a:t>
            </a:r>
            <a:r>
              <a:rPr lang="en-US" sz="2800" dirty="0">
                <a:solidFill>
                  <a:schemeClr val="tx1"/>
                </a:solidFill>
              </a:rPr>
              <a:t> mixtures of goods are preferable to extremes.</a:t>
            </a:r>
          </a:p>
        </p:txBody>
      </p:sp>
    </p:spTree>
    <p:extLst>
      <p:ext uri="{BB962C8B-B14F-4D97-AF65-F5344CB8AC3E}">
        <p14:creationId xmlns:p14="http://schemas.microsoft.com/office/powerpoint/2010/main" val="22948462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1"/>
          </p:nvPr>
        </p:nvSpPr>
        <p:spPr/>
        <p:txBody>
          <a:bodyPr/>
          <a:lstStyle/>
          <a:p>
            <a:fld id="{FB602CD6-7E67-4058-BAD1-08752AEC6C38}" type="slidenum">
              <a:rPr lang="en-US" altLang="tr-TR"/>
              <a:pPr/>
              <a:t>37</a:t>
            </a:fld>
            <a:endParaRPr lang="en-US" altLang="tr-TR"/>
          </a:p>
        </p:txBody>
      </p:sp>
      <p:sp>
        <p:nvSpPr>
          <p:cNvPr id="6" name="Veri Yer Tutucusu 5"/>
          <p:cNvSpPr>
            <a:spLocks noGrp="1"/>
          </p:cNvSpPr>
          <p:nvPr>
            <p:ph type="dt" sz="half" idx="12"/>
          </p:nvPr>
        </p:nvSpPr>
        <p:spPr/>
        <p:txBody>
          <a:bodyPr/>
          <a:lstStyle/>
          <a:p>
            <a:r>
              <a:rPr lang="en-US" altLang="tr-TR"/>
              <a:t>©2005 Pearson Education, Inc.</a:t>
            </a:r>
          </a:p>
        </p:txBody>
      </p:sp>
      <p:sp>
        <p:nvSpPr>
          <p:cNvPr id="100360" name="Rectangle 8"/>
          <p:cNvSpPr>
            <a:spLocks noGrp="1" noChangeArrowheads="1"/>
          </p:cNvSpPr>
          <p:nvPr>
            <p:ph type="title"/>
          </p:nvPr>
        </p:nvSpPr>
        <p:spPr/>
        <p:txBody>
          <a:bodyPr/>
          <a:lstStyle/>
          <a:p>
            <a:r>
              <a:rPr lang="en-US" altLang="tr-TR"/>
              <a:t>Consumer Preferences</a:t>
            </a:r>
          </a:p>
        </p:txBody>
      </p:sp>
      <p:sp>
        <p:nvSpPr>
          <p:cNvPr id="100361" name="Rectangle 9"/>
          <p:cNvSpPr>
            <a:spLocks noGrp="1" noChangeArrowheads="1"/>
          </p:cNvSpPr>
          <p:nvPr>
            <p:ph type="body" idx="1"/>
          </p:nvPr>
        </p:nvSpPr>
        <p:spPr/>
        <p:txBody>
          <a:bodyPr/>
          <a:lstStyle/>
          <a:p>
            <a:r>
              <a:rPr lang="en-US" altLang="tr-TR" dirty="0"/>
              <a:t>Consumer preferences can be represented graphically using </a:t>
            </a:r>
            <a:r>
              <a:rPr lang="en-US" altLang="tr-TR" i="1" dirty="0">
                <a:solidFill>
                  <a:srgbClr val="9999FF"/>
                </a:solidFill>
              </a:rPr>
              <a:t>indifference curves</a:t>
            </a:r>
          </a:p>
          <a:p>
            <a:r>
              <a:rPr lang="en-US" altLang="tr-TR" dirty="0"/>
              <a:t>Indifference curves represent all combinations of market baskets that the person is </a:t>
            </a:r>
            <a:r>
              <a:rPr lang="en-US" altLang="tr-TR" i="1" dirty="0">
                <a:solidFill>
                  <a:srgbClr val="9999FF"/>
                </a:solidFill>
              </a:rPr>
              <a:t>indifferent to</a:t>
            </a:r>
          </a:p>
          <a:p>
            <a:pPr lvl="1"/>
            <a:r>
              <a:rPr lang="en-US" altLang="tr-TR" dirty="0"/>
              <a:t>A person will be equally satisfied with either choice</a:t>
            </a:r>
          </a:p>
        </p:txBody>
      </p:sp>
    </p:spTree>
    <p:extLst>
      <p:ext uri="{BB962C8B-B14F-4D97-AF65-F5344CB8AC3E}">
        <p14:creationId xmlns:p14="http://schemas.microsoft.com/office/powerpoint/2010/main" val="3006587877"/>
      </p:ext>
    </p:extLst>
  </p:cSld>
  <p:clrMapOvr>
    <a:masterClrMapping/>
  </p:clrMapOvr>
  <p:transition spd="med">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229600" cy="1143000"/>
          </a:xfrm>
        </p:spPr>
        <p:txBody>
          <a:bodyPr>
            <a:normAutofit fontScale="90000"/>
          </a:bodyPr>
          <a:lstStyle/>
          <a:p>
            <a:r>
              <a:rPr lang="en-US" sz="4900" dirty="0"/>
              <a:t>Indifference Curves</a:t>
            </a:r>
            <a:br>
              <a:rPr lang="en-US" dirty="0"/>
            </a:br>
            <a:endParaRPr lang="en-US" dirty="0"/>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38</a:t>
            </a:fld>
            <a:endParaRPr lang="en-US"/>
          </a:p>
        </p:txBody>
      </p:sp>
      <p:sp>
        <p:nvSpPr>
          <p:cNvPr id="6" name="Rectangle 5"/>
          <p:cNvSpPr>
            <a:spLocks noGrp="1" noChangeArrowheads="1"/>
          </p:cNvSpPr>
          <p:nvPr/>
        </p:nvSpPr>
        <p:spPr bwMode="auto">
          <a:xfrm>
            <a:off x="838200" y="1524000"/>
            <a:ext cx="80010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003300"/>
                </a:solidFill>
                <a:latin typeface="+mn-lt"/>
                <a:ea typeface="+mn-ea"/>
                <a:cs typeface="+mn-cs"/>
              </a:defRPr>
            </a:lvl1pPr>
            <a:lvl2pPr marL="742950" indent="-285750" algn="l" rtl="0" fontAlgn="base">
              <a:spcBef>
                <a:spcPct val="20000"/>
              </a:spcBef>
              <a:spcAft>
                <a:spcPct val="0"/>
              </a:spcAft>
              <a:buChar char="–"/>
              <a:defRPr sz="2800">
                <a:solidFill>
                  <a:srgbClr val="003300"/>
                </a:solidFill>
                <a:latin typeface="+mn-lt"/>
                <a:ea typeface="+mn-ea"/>
              </a:defRPr>
            </a:lvl2pPr>
            <a:lvl3pPr marL="1143000" indent="-228600" algn="l" rtl="0" fontAlgn="base">
              <a:spcBef>
                <a:spcPct val="20000"/>
              </a:spcBef>
              <a:spcAft>
                <a:spcPct val="0"/>
              </a:spcAft>
              <a:buChar char="•"/>
              <a:defRPr sz="2400">
                <a:solidFill>
                  <a:srgbClr val="003300"/>
                </a:solidFill>
                <a:latin typeface="+mn-lt"/>
                <a:ea typeface="+mn-ea"/>
              </a:defRPr>
            </a:lvl3pPr>
            <a:lvl4pPr marL="1600200" indent="-228600" algn="l" rtl="0" fontAlgn="base">
              <a:spcBef>
                <a:spcPct val="20000"/>
              </a:spcBef>
              <a:spcAft>
                <a:spcPct val="0"/>
              </a:spcAft>
              <a:buChar char="–"/>
              <a:defRPr sz="2000">
                <a:solidFill>
                  <a:srgbClr val="003300"/>
                </a:solidFill>
                <a:latin typeface="+mn-lt"/>
                <a:ea typeface="+mn-ea"/>
              </a:defRPr>
            </a:lvl4pPr>
            <a:lvl5pPr marL="2057400" indent="-228600" algn="l" rtl="0" fontAlgn="base">
              <a:spcBef>
                <a:spcPct val="20000"/>
              </a:spcBef>
              <a:spcAft>
                <a:spcPct val="0"/>
              </a:spcAft>
              <a:buChar char="»"/>
              <a:defRPr sz="2000">
                <a:solidFill>
                  <a:srgbClr val="003300"/>
                </a:solidFill>
                <a:latin typeface="+mn-lt"/>
                <a:ea typeface="+mn-ea"/>
              </a:defRPr>
            </a:lvl5pPr>
            <a:lvl6pPr marL="2514600" indent="-228600" algn="l" rtl="0" fontAlgn="base">
              <a:spcBef>
                <a:spcPct val="20000"/>
              </a:spcBef>
              <a:spcAft>
                <a:spcPct val="0"/>
              </a:spcAft>
              <a:buChar char="»"/>
              <a:defRPr sz="2000">
                <a:solidFill>
                  <a:srgbClr val="003300"/>
                </a:solidFill>
                <a:latin typeface="+mn-lt"/>
                <a:ea typeface="+mn-ea"/>
              </a:defRPr>
            </a:lvl6pPr>
            <a:lvl7pPr marL="2971800" indent="-228600" algn="l" rtl="0" fontAlgn="base">
              <a:spcBef>
                <a:spcPct val="20000"/>
              </a:spcBef>
              <a:spcAft>
                <a:spcPct val="0"/>
              </a:spcAft>
              <a:buChar char="»"/>
              <a:defRPr sz="2000">
                <a:solidFill>
                  <a:srgbClr val="003300"/>
                </a:solidFill>
                <a:latin typeface="+mn-lt"/>
                <a:ea typeface="+mn-ea"/>
              </a:defRPr>
            </a:lvl7pPr>
            <a:lvl8pPr marL="3429000" indent="-228600" algn="l" rtl="0" fontAlgn="base">
              <a:spcBef>
                <a:spcPct val="20000"/>
              </a:spcBef>
              <a:spcAft>
                <a:spcPct val="0"/>
              </a:spcAft>
              <a:buChar char="»"/>
              <a:defRPr sz="2000">
                <a:solidFill>
                  <a:srgbClr val="003300"/>
                </a:solidFill>
                <a:latin typeface="+mn-lt"/>
                <a:ea typeface="+mn-ea"/>
              </a:defRPr>
            </a:lvl8pPr>
            <a:lvl9pPr marL="3886200" indent="-228600" algn="l" rtl="0" fontAlgn="base">
              <a:spcBef>
                <a:spcPct val="20000"/>
              </a:spcBef>
              <a:spcAft>
                <a:spcPct val="0"/>
              </a:spcAft>
              <a:buChar char="»"/>
              <a:defRPr sz="2000">
                <a:solidFill>
                  <a:srgbClr val="003300"/>
                </a:solidFill>
                <a:latin typeface="+mn-lt"/>
                <a:ea typeface="+mn-ea"/>
              </a:defRPr>
            </a:lvl9pPr>
          </a:lstStyle>
          <a:p>
            <a:r>
              <a:rPr lang="en-US" b="1" i="1" dirty="0">
                <a:solidFill>
                  <a:schemeClr val="tx1"/>
                </a:solidFill>
              </a:rPr>
              <a:t>Indifference curve:</a:t>
            </a:r>
            <a:r>
              <a:rPr lang="en-US" dirty="0">
                <a:solidFill>
                  <a:schemeClr val="tx1"/>
                </a:solidFill>
              </a:rPr>
              <a:t> a set of bundles among which the consumer is indifferent.</a:t>
            </a:r>
          </a:p>
          <a:p>
            <a:endParaRPr lang="en-US" dirty="0">
              <a:solidFill>
                <a:schemeClr val="tx1"/>
              </a:solidFill>
            </a:endParaRPr>
          </a:p>
          <a:p>
            <a:r>
              <a:rPr lang="en-US" b="1" i="1" dirty="0">
                <a:solidFill>
                  <a:schemeClr val="tx1"/>
                </a:solidFill>
              </a:rPr>
              <a:t>Indifference map:</a:t>
            </a:r>
            <a:r>
              <a:rPr lang="en-US" dirty="0">
                <a:solidFill>
                  <a:schemeClr val="tx1"/>
                </a:solidFill>
              </a:rPr>
              <a:t> a representative sample of the set of a consumer</a:t>
            </a:r>
            <a:r>
              <a:rPr lang="ja-JP" altLang="en-US" dirty="0">
                <a:solidFill>
                  <a:schemeClr val="tx1"/>
                </a:solidFill>
                <a:latin typeface="Arial"/>
              </a:rPr>
              <a:t>’</a:t>
            </a:r>
            <a:r>
              <a:rPr lang="en-US" dirty="0">
                <a:solidFill>
                  <a:schemeClr val="tx1"/>
                </a:solidFill>
              </a:rPr>
              <a:t>s indifference curves, used as a graphical summary of her preference ordering.</a:t>
            </a:r>
          </a:p>
        </p:txBody>
      </p:sp>
    </p:spTree>
    <p:extLst>
      <p:ext uri="{BB962C8B-B14F-4D97-AF65-F5344CB8AC3E}">
        <p14:creationId xmlns:p14="http://schemas.microsoft.com/office/powerpoint/2010/main" val="25342001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Properties of Indifference Curves</a:t>
            </a:r>
            <a:br>
              <a:rPr lang="en-US" dirty="0"/>
            </a:br>
            <a:endParaRPr lang="en-US" dirty="0"/>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39</a:t>
            </a:fld>
            <a:endParaRPr lang="en-US"/>
          </a:p>
        </p:txBody>
      </p:sp>
      <p:sp>
        <p:nvSpPr>
          <p:cNvPr id="6" name="Rectangle 5"/>
          <p:cNvSpPr>
            <a:spLocks noGrp="1" noChangeArrowheads="1"/>
          </p:cNvSpPr>
          <p:nvPr/>
        </p:nvSpPr>
        <p:spPr bwMode="auto">
          <a:xfrm>
            <a:off x="762000" y="1219200"/>
            <a:ext cx="8229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003300"/>
                </a:solidFill>
                <a:latin typeface="+mn-lt"/>
                <a:ea typeface="+mn-ea"/>
                <a:cs typeface="+mn-cs"/>
              </a:defRPr>
            </a:lvl1pPr>
            <a:lvl2pPr marL="742950" indent="-285750" algn="l" rtl="0" fontAlgn="base">
              <a:spcBef>
                <a:spcPct val="20000"/>
              </a:spcBef>
              <a:spcAft>
                <a:spcPct val="0"/>
              </a:spcAft>
              <a:buChar char="–"/>
              <a:defRPr sz="2800">
                <a:solidFill>
                  <a:srgbClr val="003300"/>
                </a:solidFill>
                <a:latin typeface="+mn-lt"/>
                <a:ea typeface="+mn-ea"/>
              </a:defRPr>
            </a:lvl2pPr>
            <a:lvl3pPr marL="1143000" indent="-228600" algn="l" rtl="0" fontAlgn="base">
              <a:spcBef>
                <a:spcPct val="20000"/>
              </a:spcBef>
              <a:spcAft>
                <a:spcPct val="0"/>
              </a:spcAft>
              <a:buChar char="•"/>
              <a:defRPr sz="2400">
                <a:solidFill>
                  <a:srgbClr val="003300"/>
                </a:solidFill>
                <a:latin typeface="+mn-lt"/>
                <a:ea typeface="+mn-ea"/>
              </a:defRPr>
            </a:lvl3pPr>
            <a:lvl4pPr marL="1600200" indent="-228600" algn="l" rtl="0" fontAlgn="base">
              <a:spcBef>
                <a:spcPct val="20000"/>
              </a:spcBef>
              <a:spcAft>
                <a:spcPct val="0"/>
              </a:spcAft>
              <a:buChar char="–"/>
              <a:defRPr sz="2000">
                <a:solidFill>
                  <a:srgbClr val="003300"/>
                </a:solidFill>
                <a:latin typeface="+mn-lt"/>
                <a:ea typeface="+mn-ea"/>
              </a:defRPr>
            </a:lvl4pPr>
            <a:lvl5pPr marL="2057400" indent="-228600" algn="l" rtl="0" fontAlgn="base">
              <a:spcBef>
                <a:spcPct val="20000"/>
              </a:spcBef>
              <a:spcAft>
                <a:spcPct val="0"/>
              </a:spcAft>
              <a:buChar char="»"/>
              <a:defRPr sz="2000">
                <a:solidFill>
                  <a:srgbClr val="003300"/>
                </a:solidFill>
                <a:latin typeface="+mn-lt"/>
                <a:ea typeface="+mn-ea"/>
              </a:defRPr>
            </a:lvl5pPr>
            <a:lvl6pPr marL="2514600" indent="-228600" algn="l" rtl="0" fontAlgn="base">
              <a:spcBef>
                <a:spcPct val="20000"/>
              </a:spcBef>
              <a:spcAft>
                <a:spcPct val="0"/>
              </a:spcAft>
              <a:buChar char="»"/>
              <a:defRPr sz="2000">
                <a:solidFill>
                  <a:srgbClr val="003300"/>
                </a:solidFill>
                <a:latin typeface="+mn-lt"/>
                <a:ea typeface="+mn-ea"/>
              </a:defRPr>
            </a:lvl6pPr>
            <a:lvl7pPr marL="2971800" indent="-228600" algn="l" rtl="0" fontAlgn="base">
              <a:spcBef>
                <a:spcPct val="20000"/>
              </a:spcBef>
              <a:spcAft>
                <a:spcPct val="0"/>
              </a:spcAft>
              <a:buChar char="»"/>
              <a:defRPr sz="2000">
                <a:solidFill>
                  <a:srgbClr val="003300"/>
                </a:solidFill>
                <a:latin typeface="+mn-lt"/>
                <a:ea typeface="+mn-ea"/>
              </a:defRPr>
            </a:lvl7pPr>
            <a:lvl8pPr marL="3429000" indent="-228600" algn="l" rtl="0" fontAlgn="base">
              <a:spcBef>
                <a:spcPct val="20000"/>
              </a:spcBef>
              <a:spcAft>
                <a:spcPct val="0"/>
              </a:spcAft>
              <a:buChar char="»"/>
              <a:defRPr sz="2000">
                <a:solidFill>
                  <a:srgbClr val="003300"/>
                </a:solidFill>
                <a:latin typeface="+mn-lt"/>
                <a:ea typeface="+mn-ea"/>
              </a:defRPr>
            </a:lvl8pPr>
            <a:lvl9pPr marL="3886200" indent="-228600" algn="l" rtl="0" fontAlgn="base">
              <a:spcBef>
                <a:spcPct val="20000"/>
              </a:spcBef>
              <a:spcAft>
                <a:spcPct val="0"/>
              </a:spcAft>
              <a:buChar char="»"/>
              <a:defRPr sz="2000">
                <a:solidFill>
                  <a:srgbClr val="003300"/>
                </a:solidFill>
                <a:latin typeface="+mn-lt"/>
                <a:ea typeface="+mn-ea"/>
              </a:defRPr>
            </a:lvl9pPr>
          </a:lstStyle>
          <a:p>
            <a:pPr marL="381000" indent="-381000">
              <a:lnSpc>
                <a:spcPct val="80000"/>
              </a:lnSpc>
            </a:pPr>
            <a:r>
              <a:rPr lang="en-US" sz="3600" dirty="0">
                <a:solidFill>
                  <a:schemeClr val="tx1"/>
                </a:solidFill>
              </a:rPr>
              <a:t>Indifference curves …</a:t>
            </a:r>
          </a:p>
          <a:p>
            <a:pPr marL="381000" indent="-381000">
              <a:lnSpc>
                <a:spcPct val="80000"/>
              </a:lnSpc>
              <a:buFontTx/>
              <a:buNone/>
            </a:pPr>
            <a:endParaRPr lang="en-US" sz="800" dirty="0">
              <a:solidFill>
                <a:schemeClr val="tx1"/>
              </a:solidFill>
            </a:endParaRPr>
          </a:p>
          <a:p>
            <a:pPr marL="381000" indent="-381000">
              <a:lnSpc>
                <a:spcPct val="80000"/>
              </a:lnSpc>
              <a:buFontTx/>
              <a:buAutoNum type="arabicPeriod"/>
            </a:pPr>
            <a:r>
              <a:rPr lang="en-US" dirty="0">
                <a:solidFill>
                  <a:schemeClr val="tx1"/>
                </a:solidFill>
              </a:rPr>
              <a:t>Are everywhere. </a:t>
            </a:r>
          </a:p>
          <a:p>
            <a:pPr lvl="1">
              <a:lnSpc>
                <a:spcPct val="80000"/>
              </a:lnSpc>
              <a:buFont typeface="Arial"/>
              <a:buChar char="•"/>
            </a:pPr>
            <a:r>
              <a:rPr lang="en-US" sz="2400" dirty="0">
                <a:solidFill>
                  <a:schemeClr val="tx1"/>
                </a:solidFill>
              </a:rPr>
              <a:t>Any bundle has an indifference curve passing through it. </a:t>
            </a:r>
          </a:p>
          <a:p>
            <a:pPr marL="800100" lvl="1" indent="-342900">
              <a:lnSpc>
                <a:spcPct val="80000"/>
              </a:lnSpc>
              <a:buFontTx/>
              <a:buNone/>
            </a:pPr>
            <a:endParaRPr lang="en-US" sz="1000" dirty="0">
              <a:solidFill>
                <a:schemeClr val="tx1"/>
              </a:solidFill>
            </a:endParaRPr>
          </a:p>
          <a:p>
            <a:pPr marL="381000" indent="-381000">
              <a:lnSpc>
                <a:spcPct val="80000"/>
              </a:lnSpc>
              <a:buFontTx/>
              <a:buAutoNum type="arabicPeriod"/>
            </a:pPr>
            <a:r>
              <a:rPr lang="en-US" dirty="0">
                <a:solidFill>
                  <a:schemeClr val="tx1"/>
                </a:solidFill>
              </a:rPr>
              <a:t>Are Downward-sloping. </a:t>
            </a:r>
          </a:p>
          <a:p>
            <a:pPr lvl="1">
              <a:lnSpc>
                <a:spcPct val="80000"/>
              </a:lnSpc>
              <a:buFont typeface="Arial"/>
              <a:buChar char="•"/>
            </a:pPr>
            <a:r>
              <a:rPr lang="en-US" dirty="0">
                <a:solidFill>
                  <a:schemeClr val="tx1"/>
                </a:solidFill>
              </a:rPr>
              <a:t>This comes from the </a:t>
            </a:r>
            <a:r>
              <a:rPr lang="ja-JP" altLang="en-US" dirty="0">
                <a:solidFill>
                  <a:schemeClr val="tx1"/>
                </a:solidFill>
                <a:latin typeface="Arial"/>
              </a:rPr>
              <a:t>“</a:t>
            </a:r>
            <a:r>
              <a:rPr lang="en-US" dirty="0">
                <a:solidFill>
                  <a:schemeClr val="tx1"/>
                </a:solidFill>
              </a:rPr>
              <a:t>more-is-better</a:t>
            </a:r>
            <a:r>
              <a:rPr lang="ja-JP" altLang="en-US" dirty="0">
                <a:solidFill>
                  <a:schemeClr val="tx1"/>
                </a:solidFill>
                <a:latin typeface="Arial"/>
              </a:rPr>
              <a:t>”</a:t>
            </a:r>
            <a:r>
              <a:rPr lang="en-US" dirty="0">
                <a:solidFill>
                  <a:schemeClr val="tx1"/>
                </a:solidFill>
              </a:rPr>
              <a:t> assumption.</a:t>
            </a:r>
          </a:p>
          <a:p>
            <a:pPr marL="800100" lvl="1" indent="-342900">
              <a:lnSpc>
                <a:spcPct val="80000"/>
              </a:lnSpc>
              <a:buFontTx/>
              <a:buNone/>
            </a:pPr>
            <a:endParaRPr lang="en-US" sz="1000" dirty="0">
              <a:solidFill>
                <a:schemeClr val="tx1"/>
              </a:solidFill>
            </a:endParaRPr>
          </a:p>
          <a:p>
            <a:pPr marL="381000" indent="-381000">
              <a:lnSpc>
                <a:spcPct val="80000"/>
              </a:lnSpc>
              <a:buFontTx/>
              <a:buAutoNum type="arabicPeriod"/>
            </a:pPr>
            <a:r>
              <a:rPr lang="en-US" dirty="0">
                <a:solidFill>
                  <a:schemeClr val="tx1"/>
                </a:solidFill>
              </a:rPr>
              <a:t>Cannot cross.</a:t>
            </a:r>
          </a:p>
          <a:p>
            <a:pPr marL="381000" indent="-381000">
              <a:lnSpc>
                <a:spcPct val="80000"/>
              </a:lnSpc>
              <a:buFontTx/>
              <a:buAutoNum type="arabicPeriod"/>
            </a:pPr>
            <a:endParaRPr lang="en-US" sz="1000" dirty="0">
              <a:solidFill>
                <a:schemeClr val="tx1"/>
              </a:solidFill>
            </a:endParaRPr>
          </a:p>
          <a:p>
            <a:pPr marL="381000" indent="-381000">
              <a:lnSpc>
                <a:spcPct val="80000"/>
              </a:lnSpc>
              <a:buFontTx/>
              <a:buAutoNum type="arabicPeriod"/>
            </a:pPr>
            <a:r>
              <a:rPr lang="en-US" dirty="0">
                <a:solidFill>
                  <a:schemeClr val="tx1"/>
                </a:solidFill>
              </a:rPr>
              <a:t>Become less steep as we move downward and to the right along them. </a:t>
            </a:r>
          </a:p>
          <a:p>
            <a:pPr lvl="1">
              <a:lnSpc>
                <a:spcPct val="80000"/>
              </a:lnSpc>
              <a:buFont typeface="Arial"/>
              <a:buChar char="•"/>
            </a:pPr>
            <a:r>
              <a:rPr lang="en-US" dirty="0">
                <a:solidFill>
                  <a:schemeClr val="tx1"/>
                </a:solidFill>
              </a:rPr>
              <a:t>This property is implied by the convexity property of preferences.</a:t>
            </a:r>
          </a:p>
        </p:txBody>
      </p:sp>
    </p:spTree>
    <p:extLst>
      <p:ext uri="{BB962C8B-B14F-4D97-AF65-F5344CB8AC3E}">
        <p14:creationId xmlns:p14="http://schemas.microsoft.com/office/powerpoint/2010/main" val="2797649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762000"/>
          </a:xfrm>
        </p:spPr>
        <p:txBody>
          <a:bodyPr>
            <a:noAutofit/>
          </a:bodyPr>
          <a:lstStyle/>
          <a:p>
            <a:r>
              <a:rPr lang="en-US" sz="2800" dirty="0"/>
              <a:t>THE OPPORTUNITY SET OR BUDGET</a:t>
            </a:r>
            <a:br>
              <a:rPr lang="en-US" sz="2800" dirty="0"/>
            </a:br>
            <a:r>
              <a:rPr lang="en-US" sz="2800" dirty="0"/>
              <a:t>CONSTRAINT</a:t>
            </a:r>
          </a:p>
        </p:txBody>
      </p:sp>
      <p:sp>
        <p:nvSpPr>
          <p:cNvPr id="3" name="Content Placeholder 2"/>
          <p:cNvSpPr>
            <a:spLocks noGrp="1"/>
          </p:cNvSpPr>
          <p:nvPr>
            <p:ph idx="1"/>
          </p:nvPr>
        </p:nvSpPr>
        <p:spPr>
          <a:xfrm>
            <a:off x="228600" y="609600"/>
            <a:ext cx="8763000" cy="5943600"/>
          </a:xfrm>
        </p:spPr>
        <p:txBody>
          <a:bodyPr>
            <a:normAutofit/>
          </a:bodyPr>
          <a:lstStyle/>
          <a:p>
            <a:pPr marL="0" indent="0" algn="just">
              <a:lnSpc>
                <a:spcPct val="90000"/>
              </a:lnSpc>
              <a:buNone/>
            </a:pPr>
            <a:endParaRPr lang="tr-TR" sz="2600" dirty="0"/>
          </a:p>
          <a:p>
            <a:pPr marL="0" indent="0" algn="just">
              <a:lnSpc>
                <a:spcPct val="90000"/>
              </a:lnSpc>
              <a:buNone/>
            </a:pPr>
            <a:r>
              <a:rPr lang="en-US" sz="2200" dirty="0"/>
              <a:t>For simplicity, we start by considering a world with only two goods,</a:t>
            </a:r>
            <a:r>
              <a:rPr lang="tr-TR" sz="2200" dirty="0"/>
              <a:t> </a:t>
            </a:r>
            <a:r>
              <a:rPr lang="en-US" sz="2200" dirty="0"/>
              <a:t>shelter and</a:t>
            </a:r>
            <a:r>
              <a:rPr lang="tr-TR" sz="2200" dirty="0"/>
              <a:t> </a:t>
            </a:r>
            <a:r>
              <a:rPr lang="en-US" sz="2200" dirty="0"/>
              <a:t>food.</a:t>
            </a:r>
            <a:r>
              <a:rPr lang="tr-TR" sz="2200" dirty="0"/>
              <a:t> </a:t>
            </a:r>
            <a:r>
              <a:rPr lang="en-US" sz="2200" i="1" dirty="0"/>
              <a:t>A bundle of goods is the term used to describe a particular combination of</a:t>
            </a:r>
            <a:r>
              <a:rPr lang="tr-TR" sz="2200" i="1" dirty="0"/>
              <a:t> </a:t>
            </a:r>
            <a:r>
              <a:rPr lang="en-US" sz="2200" i="1" dirty="0"/>
              <a:t>shelter, measured in square yards per week, and food, measured in pounds per</a:t>
            </a:r>
            <a:r>
              <a:rPr lang="tr-TR" sz="2200" i="1" dirty="0"/>
              <a:t> </a:t>
            </a:r>
            <a:r>
              <a:rPr lang="en-US" sz="2200" i="1" dirty="0"/>
              <a:t>week</a:t>
            </a:r>
            <a:r>
              <a:rPr lang="en-US" sz="2200" dirty="0"/>
              <a:t>. </a:t>
            </a:r>
            <a:r>
              <a:rPr lang="tr-TR" sz="2200" dirty="0"/>
              <a:t>I</a:t>
            </a:r>
            <a:r>
              <a:rPr lang="en-US" sz="2200" dirty="0"/>
              <a:t>n Figure 3.1, one bundle (bundle A) might consist of 5 </a:t>
            </a:r>
            <a:r>
              <a:rPr lang="en-US" sz="2200" dirty="0" err="1"/>
              <a:t>sq</a:t>
            </a:r>
            <a:r>
              <a:rPr lang="en-US" sz="2200" dirty="0"/>
              <a:t> </a:t>
            </a:r>
            <a:r>
              <a:rPr lang="en-US" sz="2200" dirty="0" err="1"/>
              <a:t>yd</a:t>
            </a:r>
            <a:r>
              <a:rPr lang="en-US" sz="2200" dirty="0"/>
              <a:t>/</a:t>
            </a:r>
            <a:r>
              <a:rPr lang="en-US" sz="2200" dirty="0" err="1"/>
              <a:t>wk</a:t>
            </a:r>
            <a:r>
              <a:rPr lang="en-US" sz="2200" dirty="0"/>
              <a:t> of</a:t>
            </a:r>
            <a:r>
              <a:rPr lang="tr-TR" sz="2200" dirty="0"/>
              <a:t> </a:t>
            </a:r>
            <a:r>
              <a:rPr lang="en-US" sz="2200" dirty="0"/>
              <a:t>shelter and 7 </a:t>
            </a:r>
            <a:r>
              <a:rPr lang="en-US" sz="2200" dirty="0" err="1"/>
              <a:t>lb</a:t>
            </a:r>
            <a:r>
              <a:rPr lang="en-US" sz="2200" dirty="0"/>
              <a:t>/</a:t>
            </a:r>
            <a:r>
              <a:rPr lang="en-US" sz="2200" dirty="0" err="1"/>
              <a:t>wk</a:t>
            </a:r>
            <a:r>
              <a:rPr lang="en-US" sz="2200" dirty="0"/>
              <a:t> of food, while another (bundle B) consists of 3 </a:t>
            </a:r>
            <a:r>
              <a:rPr lang="en-US" sz="2200" dirty="0" err="1"/>
              <a:t>sq</a:t>
            </a:r>
            <a:r>
              <a:rPr lang="en-US" sz="2200" dirty="0"/>
              <a:t> </a:t>
            </a:r>
            <a:r>
              <a:rPr lang="en-US" sz="2200" dirty="0" err="1"/>
              <a:t>yd</a:t>
            </a:r>
            <a:r>
              <a:rPr lang="en-US" sz="2200" dirty="0"/>
              <a:t>/</a:t>
            </a:r>
            <a:r>
              <a:rPr lang="en-US" sz="2200" dirty="0" err="1"/>
              <a:t>wk</a:t>
            </a:r>
            <a:r>
              <a:rPr lang="en-US" sz="2200" dirty="0"/>
              <a:t> of</a:t>
            </a:r>
            <a:r>
              <a:rPr lang="tr-TR" sz="2200" dirty="0"/>
              <a:t> </a:t>
            </a:r>
            <a:r>
              <a:rPr lang="en-US" sz="2200" dirty="0"/>
              <a:t>shelter and 8 </a:t>
            </a:r>
            <a:r>
              <a:rPr lang="en-US" sz="2200" dirty="0" err="1"/>
              <a:t>lb</a:t>
            </a:r>
            <a:r>
              <a:rPr lang="en-US" sz="2200" dirty="0"/>
              <a:t>/</a:t>
            </a:r>
            <a:r>
              <a:rPr lang="en-US" sz="2200" dirty="0" err="1"/>
              <a:t>wk</a:t>
            </a:r>
            <a:r>
              <a:rPr lang="en-US" sz="2200" dirty="0"/>
              <a:t> of food. </a:t>
            </a:r>
            <a:r>
              <a:rPr lang="tr-TR" sz="2200" dirty="0"/>
              <a:t>W</a:t>
            </a:r>
            <a:r>
              <a:rPr lang="en-US" sz="2200" dirty="0"/>
              <a:t>e use (5, 7) to denote bundle A and (3, 8)</a:t>
            </a:r>
            <a:r>
              <a:rPr lang="tr-TR" sz="2200" dirty="0"/>
              <a:t> </a:t>
            </a:r>
            <a:r>
              <a:rPr lang="en-US" sz="2200" dirty="0"/>
              <a:t>to denote bundle </a:t>
            </a:r>
            <a:r>
              <a:rPr lang="tr-TR" sz="2200" dirty="0"/>
              <a:t>B.</a:t>
            </a:r>
            <a:r>
              <a:rPr lang="en-US" sz="2200" dirty="0"/>
              <a:t> By convention, the first number of the pair in</a:t>
            </a:r>
            <a:r>
              <a:rPr lang="tr-TR" sz="2200" dirty="0"/>
              <a:t> </a:t>
            </a:r>
            <a:r>
              <a:rPr lang="en-US" sz="2200" dirty="0"/>
              <a:t>any bundle represents the good measured along the horizontal axis.</a:t>
            </a:r>
          </a:p>
          <a:p>
            <a:pPr algn="just">
              <a:lnSpc>
                <a:spcPct val="90000"/>
              </a:lnSpc>
            </a:pPr>
            <a:endParaRPr lang="en-US" dirty="0"/>
          </a:p>
          <a:p>
            <a:endParaRPr lang="en-US" dirty="0"/>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4</a:t>
            </a:fld>
            <a:endParaRPr 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733800"/>
            <a:ext cx="4487612" cy="2817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76251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81000" y="123825"/>
            <a:ext cx="8305800" cy="914400"/>
          </a:xfrm>
        </p:spPr>
        <p:txBody>
          <a:bodyPr/>
          <a:lstStyle/>
          <a:p>
            <a:r>
              <a:rPr lang="en-US" altLang="tr-TR"/>
              <a:t>An Indifference Curve </a:t>
            </a:r>
          </a:p>
        </p:txBody>
      </p:sp>
      <p:pic>
        <p:nvPicPr>
          <p:cNvPr id="14339" name="Picture 5" descr="fra77450_030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96900" y="1568450"/>
            <a:ext cx="7924800" cy="4835525"/>
          </a:xfrm>
        </p:spPr>
      </p:pic>
      <p:sp>
        <p:nvSpPr>
          <p:cNvPr id="14340" name="TextBox 3"/>
          <p:cNvSpPr txBox="1">
            <a:spLocks noChangeArrowheads="1"/>
          </p:cNvSpPr>
          <p:nvPr/>
        </p:nvSpPr>
        <p:spPr bwMode="auto">
          <a:xfrm>
            <a:off x="5943600" y="914400"/>
            <a:ext cx="26670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tr-TR" sz="2200" dirty="0">
                <a:solidFill>
                  <a:srgbClr val="000000"/>
                </a:solidFill>
              </a:rPr>
              <a:t>An indifference curve is a set of consumption bundles that the consumer prefers equally</a:t>
            </a:r>
            <a:endParaRPr lang="en-US" altLang="tr-TR" sz="2200" dirty="0"/>
          </a:p>
        </p:txBody>
      </p:sp>
      <p:sp>
        <p:nvSpPr>
          <p:cNvPr id="14341" name="TextBox 4"/>
          <p:cNvSpPr txBox="1">
            <a:spLocks noChangeArrowheads="1"/>
          </p:cNvSpPr>
          <p:nvPr/>
        </p:nvSpPr>
        <p:spPr bwMode="auto">
          <a:xfrm>
            <a:off x="533400" y="5638800"/>
            <a:ext cx="762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tr-TR"/>
              <a:t>Origin</a:t>
            </a:r>
          </a:p>
        </p:txBody>
      </p:sp>
      <p:sp>
        <p:nvSpPr>
          <p:cNvPr id="14342" name="TextBox 5"/>
          <p:cNvSpPr txBox="1">
            <a:spLocks noChangeArrowheads="1"/>
          </p:cNvSpPr>
          <p:nvPr/>
        </p:nvSpPr>
        <p:spPr bwMode="auto">
          <a:xfrm>
            <a:off x="5943600" y="2698501"/>
            <a:ext cx="2667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tr-TR" sz="2200" i="1" dirty="0">
                <a:solidFill>
                  <a:srgbClr val="000000"/>
                </a:solidFill>
              </a:rPr>
              <a:t>K</a:t>
            </a:r>
            <a:r>
              <a:rPr lang="en-US" altLang="tr-TR" sz="2200" dirty="0">
                <a:solidFill>
                  <a:srgbClr val="000000"/>
                </a:solidFill>
              </a:rPr>
              <a:t> is inferior and </a:t>
            </a:r>
            <a:r>
              <a:rPr lang="en-US" altLang="tr-TR" sz="2200" i="1" dirty="0">
                <a:solidFill>
                  <a:srgbClr val="000000"/>
                </a:solidFill>
              </a:rPr>
              <a:t>L</a:t>
            </a:r>
            <a:r>
              <a:rPr lang="en-US" altLang="tr-TR" sz="2200" dirty="0">
                <a:solidFill>
                  <a:srgbClr val="000000"/>
                </a:solidFill>
              </a:rPr>
              <a:t> is superior to the bundles on the indifference curve</a:t>
            </a:r>
            <a:endParaRPr lang="en-US" altLang="tr-TR" sz="2200" i="1" dirty="0"/>
          </a:p>
        </p:txBody>
      </p:sp>
    </p:spTree>
    <p:extLst>
      <p:ext uri="{BB962C8B-B14F-4D97-AF65-F5344CB8AC3E}">
        <p14:creationId xmlns:p14="http://schemas.microsoft.com/office/powerpoint/2010/main" val="2510989108"/>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1143000"/>
          </a:xfrm>
        </p:spPr>
        <p:txBody>
          <a:bodyPr>
            <a:normAutofit fontScale="90000"/>
          </a:bodyPr>
          <a:lstStyle/>
          <a:p>
            <a:r>
              <a:rPr lang="en-US" dirty="0"/>
              <a:t>Figure 3.10: Part of an Indifference Map </a:t>
            </a:r>
            <a:br>
              <a:rPr lang="en-US" dirty="0"/>
            </a:br>
            <a:endParaRPr lang="en-US" dirty="0"/>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41</a:t>
            </a:fld>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9252" y="1824038"/>
            <a:ext cx="7121590" cy="4195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74733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p:txBody>
          <a:bodyPr/>
          <a:lstStyle/>
          <a:p>
            <a:r>
              <a:rPr lang="en-US" altLang="tr-TR"/>
              <a:t>Properties of Indifference Maps</a:t>
            </a:r>
          </a:p>
        </p:txBody>
      </p:sp>
      <p:sp>
        <p:nvSpPr>
          <p:cNvPr id="16389" name="Rectangle 3"/>
          <p:cNvSpPr>
            <a:spLocks noGrp="1" noChangeArrowheads="1"/>
          </p:cNvSpPr>
          <p:nvPr>
            <p:ph type="body" idx="1"/>
          </p:nvPr>
        </p:nvSpPr>
        <p:spPr/>
        <p:txBody>
          <a:bodyPr/>
          <a:lstStyle/>
          <a:p>
            <a:pPr marL="609600" indent="-609600">
              <a:buFontTx/>
              <a:buAutoNum type="arabicPeriod"/>
            </a:pPr>
            <a:r>
              <a:rPr lang="en-US" altLang="tr-TR"/>
              <a:t>Bundles on indifference curves farther from the origin are preferred to those on indifference curves closer to the origin.</a:t>
            </a:r>
          </a:p>
          <a:p>
            <a:pPr marL="609600" indent="-609600">
              <a:buFontTx/>
              <a:buAutoNum type="arabicPeriod"/>
            </a:pPr>
            <a:r>
              <a:rPr lang="en-US" altLang="tr-TR"/>
              <a:t>There is an indifference curve through every possible bundle.</a:t>
            </a:r>
          </a:p>
          <a:p>
            <a:pPr marL="609600" indent="-609600">
              <a:buFontTx/>
              <a:buAutoNum type="arabicPeriod"/>
            </a:pPr>
            <a:r>
              <a:rPr lang="en-US" altLang="tr-TR"/>
              <a:t>Indifference curves cannot cross.</a:t>
            </a:r>
          </a:p>
          <a:p>
            <a:pPr marL="609600" indent="-609600">
              <a:buFontTx/>
              <a:buAutoNum type="arabicPeriod"/>
            </a:pPr>
            <a:r>
              <a:rPr lang="en-US" altLang="tr-TR"/>
              <a:t>Indifference curves slope downward.</a:t>
            </a:r>
          </a:p>
        </p:txBody>
      </p:sp>
    </p:spTree>
    <p:extLst>
      <p:ext uri="{BB962C8B-B14F-4D97-AF65-F5344CB8AC3E}">
        <p14:creationId xmlns:p14="http://schemas.microsoft.com/office/powerpoint/2010/main" val="2499657581"/>
      </p:ext>
    </p:extLst>
  </p:cSld>
  <p:clrMapOvr>
    <a:masterClrMapping/>
  </p:clrMapOvr>
  <p:transition>
    <p:blinds/>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p:txBody>
          <a:bodyPr/>
          <a:lstStyle/>
          <a:p>
            <a:r>
              <a:rPr lang="en-US" altLang="tr-TR"/>
              <a:t>Impossible Indifference Curves</a:t>
            </a:r>
          </a:p>
        </p:txBody>
      </p:sp>
      <p:sp>
        <p:nvSpPr>
          <p:cNvPr id="261186" name="Rectangle 66"/>
          <p:cNvSpPr>
            <a:spLocks noGrp="1" noChangeArrowheads="1"/>
          </p:cNvSpPr>
          <p:nvPr>
            <p:ph type="body" idx="1"/>
          </p:nvPr>
        </p:nvSpPr>
        <p:spPr>
          <a:xfrm>
            <a:off x="4648200" y="1600200"/>
            <a:ext cx="4267200" cy="4724400"/>
          </a:xfrm>
        </p:spPr>
        <p:txBody>
          <a:bodyPr/>
          <a:lstStyle/>
          <a:p>
            <a:pPr>
              <a:lnSpc>
                <a:spcPct val="90000"/>
              </a:lnSpc>
            </a:pPr>
            <a:r>
              <a:rPr lang="en-US" altLang="tr-TR" sz="2800"/>
              <a:t>Lisa is indifferent between </a:t>
            </a:r>
            <a:r>
              <a:rPr lang="en-US" altLang="tr-TR" sz="2800" b="1" i="1"/>
              <a:t>e</a:t>
            </a:r>
            <a:r>
              <a:rPr lang="en-US" altLang="tr-TR" sz="2800"/>
              <a:t> and </a:t>
            </a:r>
            <a:r>
              <a:rPr lang="en-US" altLang="tr-TR" sz="2800" b="1" i="1"/>
              <a:t>a</a:t>
            </a:r>
            <a:r>
              <a:rPr lang="en-US" altLang="tr-TR" sz="2800" i="1"/>
              <a:t>, </a:t>
            </a:r>
            <a:r>
              <a:rPr lang="en-US" altLang="tr-TR" sz="2800"/>
              <a:t>and also between </a:t>
            </a:r>
            <a:r>
              <a:rPr lang="en-US" altLang="tr-TR" sz="2800" b="1" i="1"/>
              <a:t>e</a:t>
            </a:r>
            <a:r>
              <a:rPr lang="en-US" altLang="tr-TR" sz="2800"/>
              <a:t> and </a:t>
            </a:r>
            <a:r>
              <a:rPr lang="en-US" altLang="tr-TR" sz="2800" b="1" i="1"/>
              <a:t>b</a:t>
            </a:r>
            <a:r>
              <a:rPr lang="en-US" altLang="tr-TR" sz="2800"/>
              <a:t>…</a:t>
            </a:r>
          </a:p>
          <a:p>
            <a:pPr lvl="1">
              <a:lnSpc>
                <a:spcPct val="90000"/>
              </a:lnSpc>
            </a:pPr>
            <a:r>
              <a:rPr lang="en-US" altLang="tr-TR" sz="2400"/>
              <a:t>so by transitivity she should also be indifferent between </a:t>
            </a:r>
            <a:r>
              <a:rPr lang="en-US" altLang="tr-TR" b="1" i="1"/>
              <a:t>a</a:t>
            </a:r>
            <a:r>
              <a:rPr lang="en-US" altLang="tr-TR" sz="2400"/>
              <a:t> and </a:t>
            </a:r>
            <a:r>
              <a:rPr lang="en-US" altLang="tr-TR" b="1" i="1"/>
              <a:t>b</a:t>
            </a:r>
            <a:r>
              <a:rPr lang="en-US" altLang="tr-TR" sz="2400"/>
              <a:t>…</a:t>
            </a:r>
          </a:p>
          <a:p>
            <a:pPr lvl="1">
              <a:lnSpc>
                <a:spcPct val="90000"/>
              </a:lnSpc>
            </a:pPr>
            <a:r>
              <a:rPr lang="en-US" altLang="tr-TR" sz="2400"/>
              <a:t>but this is impossible, since </a:t>
            </a:r>
            <a:r>
              <a:rPr lang="en-US" altLang="tr-TR" b="1" i="1"/>
              <a:t>b</a:t>
            </a:r>
            <a:r>
              <a:rPr lang="en-US" altLang="tr-TR" sz="2400"/>
              <a:t> must be preferred to </a:t>
            </a:r>
            <a:r>
              <a:rPr lang="en-US" altLang="tr-TR" b="1" i="1"/>
              <a:t>a</a:t>
            </a:r>
            <a:r>
              <a:rPr lang="en-US" altLang="tr-TR" sz="2400"/>
              <a:t> given it has more of both goods.</a:t>
            </a:r>
          </a:p>
          <a:p>
            <a:pPr lvl="1">
              <a:lnSpc>
                <a:spcPct val="90000"/>
              </a:lnSpc>
            </a:pPr>
            <a:endParaRPr lang="en-US" altLang="tr-TR" sz="2400"/>
          </a:p>
        </p:txBody>
      </p:sp>
      <p:sp>
        <p:nvSpPr>
          <p:cNvPr id="17414" name="Freeform 11"/>
          <p:cNvSpPr>
            <a:spLocks/>
          </p:cNvSpPr>
          <p:nvPr/>
        </p:nvSpPr>
        <p:spPr bwMode="auto">
          <a:xfrm>
            <a:off x="1476375" y="1801813"/>
            <a:ext cx="3022600" cy="3979862"/>
          </a:xfrm>
          <a:custGeom>
            <a:avLst/>
            <a:gdLst>
              <a:gd name="T0" fmla="*/ 1904 w 1904"/>
              <a:gd name="T1" fmla="*/ 2507 h 2507"/>
              <a:gd name="T2" fmla="*/ 0 w 1904"/>
              <a:gd name="T3" fmla="*/ 2507 h 2507"/>
              <a:gd name="T4" fmla="*/ 0 w 1904"/>
              <a:gd name="T5" fmla="*/ 0 h 2507"/>
              <a:gd name="T6" fmla="*/ 0 60000 65536"/>
              <a:gd name="T7" fmla="*/ 0 60000 65536"/>
              <a:gd name="T8" fmla="*/ 0 60000 65536"/>
              <a:gd name="T9" fmla="*/ 0 w 1904"/>
              <a:gd name="T10" fmla="*/ 0 h 2507"/>
              <a:gd name="T11" fmla="*/ 1904 w 1904"/>
              <a:gd name="T12" fmla="*/ 2507 h 2507"/>
            </a:gdLst>
            <a:ahLst/>
            <a:cxnLst>
              <a:cxn ang="T6">
                <a:pos x="T0" y="T1"/>
              </a:cxn>
              <a:cxn ang="T7">
                <a:pos x="T2" y="T3"/>
              </a:cxn>
              <a:cxn ang="T8">
                <a:pos x="T4" y="T5"/>
              </a:cxn>
            </a:cxnLst>
            <a:rect l="T9" t="T10" r="T11" b="T12"/>
            <a:pathLst>
              <a:path w="1904" h="2507">
                <a:moveTo>
                  <a:pt x="1904" y="2507"/>
                </a:moveTo>
                <a:lnTo>
                  <a:pt x="0" y="2507"/>
                </a:lnTo>
                <a:lnTo>
                  <a:pt x="0" y="0"/>
                </a:lnTo>
              </a:path>
            </a:pathLst>
          </a:cu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tr-TR" altLang="tr-TR"/>
          </a:p>
        </p:txBody>
      </p:sp>
      <p:sp>
        <p:nvSpPr>
          <p:cNvPr id="17415" name="Freeform 13"/>
          <p:cNvSpPr>
            <a:spLocks/>
          </p:cNvSpPr>
          <p:nvPr/>
        </p:nvSpPr>
        <p:spPr bwMode="auto">
          <a:xfrm>
            <a:off x="2279650" y="2452688"/>
            <a:ext cx="1952625" cy="2678112"/>
          </a:xfrm>
          <a:custGeom>
            <a:avLst/>
            <a:gdLst>
              <a:gd name="T0" fmla="*/ 0 w 1230"/>
              <a:gd name="T1" fmla="*/ 0 h 1687"/>
              <a:gd name="T2" fmla="*/ 0 w 1230"/>
              <a:gd name="T3" fmla="*/ 0 h 1687"/>
              <a:gd name="T4" fmla="*/ 29 w 1230"/>
              <a:gd name="T5" fmla="*/ 117 h 1687"/>
              <a:gd name="T6" fmla="*/ 67 w 1230"/>
              <a:gd name="T7" fmla="*/ 230 h 1687"/>
              <a:gd name="T8" fmla="*/ 109 w 1230"/>
              <a:gd name="T9" fmla="*/ 347 h 1687"/>
              <a:gd name="T10" fmla="*/ 159 w 1230"/>
              <a:gd name="T11" fmla="*/ 464 h 1687"/>
              <a:gd name="T12" fmla="*/ 213 w 1230"/>
              <a:gd name="T13" fmla="*/ 582 h 1687"/>
              <a:gd name="T14" fmla="*/ 272 w 1230"/>
              <a:gd name="T15" fmla="*/ 699 h 1687"/>
              <a:gd name="T16" fmla="*/ 339 w 1230"/>
              <a:gd name="T17" fmla="*/ 812 h 1687"/>
              <a:gd name="T18" fmla="*/ 414 w 1230"/>
              <a:gd name="T19" fmla="*/ 925 h 1687"/>
              <a:gd name="T20" fmla="*/ 494 w 1230"/>
              <a:gd name="T21" fmla="*/ 1034 h 1687"/>
              <a:gd name="T22" fmla="*/ 582 w 1230"/>
              <a:gd name="T23" fmla="*/ 1143 h 1687"/>
              <a:gd name="T24" fmla="*/ 674 w 1230"/>
              <a:gd name="T25" fmla="*/ 1243 h 1687"/>
              <a:gd name="T26" fmla="*/ 770 w 1230"/>
              <a:gd name="T27" fmla="*/ 1343 h 1687"/>
              <a:gd name="T28" fmla="*/ 879 w 1230"/>
              <a:gd name="T29" fmla="*/ 1436 h 1687"/>
              <a:gd name="T30" fmla="*/ 988 w 1230"/>
              <a:gd name="T31" fmla="*/ 1528 h 1687"/>
              <a:gd name="T32" fmla="*/ 1105 w 1230"/>
              <a:gd name="T33" fmla="*/ 1611 h 1687"/>
              <a:gd name="T34" fmla="*/ 1230 w 1230"/>
              <a:gd name="T35" fmla="*/ 1687 h 16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30"/>
              <a:gd name="T55" fmla="*/ 0 h 1687"/>
              <a:gd name="T56" fmla="*/ 1230 w 1230"/>
              <a:gd name="T57" fmla="*/ 1687 h 168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30" h="1687">
                <a:moveTo>
                  <a:pt x="0" y="0"/>
                </a:moveTo>
                <a:lnTo>
                  <a:pt x="0" y="0"/>
                </a:lnTo>
                <a:lnTo>
                  <a:pt x="29" y="117"/>
                </a:lnTo>
                <a:lnTo>
                  <a:pt x="67" y="230"/>
                </a:lnTo>
                <a:lnTo>
                  <a:pt x="109" y="347"/>
                </a:lnTo>
                <a:lnTo>
                  <a:pt x="159" y="464"/>
                </a:lnTo>
                <a:lnTo>
                  <a:pt x="213" y="582"/>
                </a:lnTo>
                <a:lnTo>
                  <a:pt x="272" y="699"/>
                </a:lnTo>
                <a:lnTo>
                  <a:pt x="339" y="812"/>
                </a:lnTo>
                <a:lnTo>
                  <a:pt x="414" y="925"/>
                </a:lnTo>
                <a:lnTo>
                  <a:pt x="494" y="1034"/>
                </a:lnTo>
                <a:lnTo>
                  <a:pt x="582" y="1143"/>
                </a:lnTo>
                <a:lnTo>
                  <a:pt x="674" y="1243"/>
                </a:lnTo>
                <a:lnTo>
                  <a:pt x="770" y="1343"/>
                </a:lnTo>
                <a:lnTo>
                  <a:pt x="879" y="1436"/>
                </a:lnTo>
                <a:lnTo>
                  <a:pt x="988" y="1528"/>
                </a:lnTo>
                <a:lnTo>
                  <a:pt x="1105" y="1611"/>
                </a:lnTo>
                <a:lnTo>
                  <a:pt x="1230" y="1687"/>
                </a:lnTo>
              </a:path>
            </a:pathLst>
          </a:custGeom>
          <a:noFill/>
          <a:ln w="20638">
            <a:solidFill>
              <a:srgbClr val="00ADE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tr-TR" altLang="tr-TR"/>
          </a:p>
        </p:txBody>
      </p:sp>
      <p:sp>
        <p:nvSpPr>
          <p:cNvPr id="17416" name="Freeform 14"/>
          <p:cNvSpPr>
            <a:spLocks/>
          </p:cNvSpPr>
          <p:nvPr/>
        </p:nvSpPr>
        <p:spPr bwMode="auto">
          <a:xfrm>
            <a:off x="3668713" y="4732338"/>
            <a:ext cx="106362" cy="106362"/>
          </a:xfrm>
          <a:custGeom>
            <a:avLst/>
            <a:gdLst>
              <a:gd name="T0" fmla="*/ 33 w 67"/>
              <a:gd name="T1" fmla="*/ 67 h 67"/>
              <a:gd name="T2" fmla="*/ 33 w 67"/>
              <a:gd name="T3" fmla="*/ 67 h 67"/>
              <a:gd name="T4" fmla="*/ 46 w 67"/>
              <a:gd name="T5" fmla="*/ 62 h 67"/>
              <a:gd name="T6" fmla="*/ 58 w 67"/>
              <a:gd name="T7" fmla="*/ 54 h 67"/>
              <a:gd name="T8" fmla="*/ 62 w 67"/>
              <a:gd name="T9" fmla="*/ 46 h 67"/>
              <a:gd name="T10" fmla="*/ 67 w 67"/>
              <a:gd name="T11" fmla="*/ 33 h 67"/>
              <a:gd name="T12" fmla="*/ 67 w 67"/>
              <a:gd name="T13" fmla="*/ 33 h 67"/>
              <a:gd name="T14" fmla="*/ 62 w 67"/>
              <a:gd name="T15" fmla="*/ 21 h 67"/>
              <a:gd name="T16" fmla="*/ 58 w 67"/>
              <a:gd name="T17" fmla="*/ 8 h 67"/>
              <a:gd name="T18" fmla="*/ 46 w 67"/>
              <a:gd name="T19" fmla="*/ 0 h 67"/>
              <a:gd name="T20" fmla="*/ 33 w 67"/>
              <a:gd name="T21" fmla="*/ 0 h 67"/>
              <a:gd name="T22" fmla="*/ 33 w 67"/>
              <a:gd name="T23" fmla="*/ 0 h 67"/>
              <a:gd name="T24" fmla="*/ 21 w 67"/>
              <a:gd name="T25" fmla="*/ 0 h 67"/>
              <a:gd name="T26" fmla="*/ 8 w 67"/>
              <a:gd name="T27" fmla="*/ 8 h 67"/>
              <a:gd name="T28" fmla="*/ 4 w 67"/>
              <a:gd name="T29" fmla="*/ 21 h 67"/>
              <a:gd name="T30" fmla="*/ 0 w 67"/>
              <a:gd name="T31" fmla="*/ 33 h 67"/>
              <a:gd name="T32" fmla="*/ 0 w 67"/>
              <a:gd name="T33" fmla="*/ 33 h 67"/>
              <a:gd name="T34" fmla="*/ 4 w 67"/>
              <a:gd name="T35" fmla="*/ 46 h 67"/>
              <a:gd name="T36" fmla="*/ 8 w 67"/>
              <a:gd name="T37" fmla="*/ 54 h 67"/>
              <a:gd name="T38" fmla="*/ 21 w 67"/>
              <a:gd name="T39" fmla="*/ 62 h 67"/>
              <a:gd name="T40" fmla="*/ 33 w 67"/>
              <a:gd name="T41" fmla="*/ 67 h 67"/>
              <a:gd name="T42" fmla="*/ 33 w 67"/>
              <a:gd name="T43" fmla="*/ 67 h 6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7"/>
              <a:gd name="T67" fmla="*/ 0 h 67"/>
              <a:gd name="T68" fmla="*/ 67 w 67"/>
              <a:gd name="T69" fmla="*/ 67 h 6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7" h="67">
                <a:moveTo>
                  <a:pt x="33" y="67"/>
                </a:moveTo>
                <a:lnTo>
                  <a:pt x="33" y="67"/>
                </a:lnTo>
                <a:lnTo>
                  <a:pt x="46" y="62"/>
                </a:lnTo>
                <a:lnTo>
                  <a:pt x="58" y="54"/>
                </a:lnTo>
                <a:lnTo>
                  <a:pt x="62" y="46"/>
                </a:lnTo>
                <a:lnTo>
                  <a:pt x="67" y="33"/>
                </a:lnTo>
                <a:lnTo>
                  <a:pt x="62" y="21"/>
                </a:lnTo>
                <a:lnTo>
                  <a:pt x="58" y="8"/>
                </a:lnTo>
                <a:lnTo>
                  <a:pt x="46" y="0"/>
                </a:lnTo>
                <a:lnTo>
                  <a:pt x="33" y="0"/>
                </a:lnTo>
                <a:lnTo>
                  <a:pt x="21" y="0"/>
                </a:lnTo>
                <a:lnTo>
                  <a:pt x="8" y="8"/>
                </a:lnTo>
                <a:lnTo>
                  <a:pt x="4" y="21"/>
                </a:lnTo>
                <a:lnTo>
                  <a:pt x="0" y="33"/>
                </a:lnTo>
                <a:lnTo>
                  <a:pt x="4" y="46"/>
                </a:lnTo>
                <a:lnTo>
                  <a:pt x="8" y="54"/>
                </a:lnTo>
                <a:lnTo>
                  <a:pt x="21" y="62"/>
                </a:lnTo>
                <a:lnTo>
                  <a:pt x="33"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tr-TR" altLang="tr-TR"/>
          </a:p>
        </p:txBody>
      </p:sp>
      <p:sp>
        <p:nvSpPr>
          <p:cNvPr id="17417" name="Freeform 18"/>
          <p:cNvSpPr>
            <a:spLocks/>
          </p:cNvSpPr>
          <p:nvPr/>
        </p:nvSpPr>
        <p:spPr bwMode="auto">
          <a:xfrm>
            <a:off x="1720850" y="2659063"/>
            <a:ext cx="2565400" cy="2119312"/>
          </a:xfrm>
          <a:custGeom>
            <a:avLst/>
            <a:gdLst>
              <a:gd name="T0" fmla="*/ 0 w 1616"/>
              <a:gd name="T1" fmla="*/ 0 h 1335"/>
              <a:gd name="T2" fmla="*/ 0 w 1616"/>
              <a:gd name="T3" fmla="*/ 0 h 1335"/>
              <a:gd name="T4" fmla="*/ 84 w 1616"/>
              <a:gd name="T5" fmla="*/ 146 h 1335"/>
              <a:gd name="T6" fmla="*/ 168 w 1616"/>
              <a:gd name="T7" fmla="*/ 280 h 1335"/>
              <a:gd name="T8" fmla="*/ 260 w 1616"/>
              <a:gd name="T9" fmla="*/ 410 h 1335"/>
              <a:gd name="T10" fmla="*/ 352 w 1616"/>
              <a:gd name="T11" fmla="*/ 527 h 1335"/>
              <a:gd name="T12" fmla="*/ 448 w 1616"/>
              <a:gd name="T13" fmla="*/ 636 h 1335"/>
              <a:gd name="T14" fmla="*/ 549 w 1616"/>
              <a:gd name="T15" fmla="*/ 740 h 1335"/>
              <a:gd name="T16" fmla="*/ 653 w 1616"/>
              <a:gd name="T17" fmla="*/ 833 h 1335"/>
              <a:gd name="T18" fmla="*/ 758 w 1616"/>
              <a:gd name="T19" fmla="*/ 916 h 1335"/>
              <a:gd name="T20" fmla="*/ 863 w 1616"/>
              <a:gd name="T21" fmla="*/ 992 h 1335"/>
              <a:gd name="T22" fmla="*/ 971 w 1616"/>
              <a:gd name="T23" fmla="*/ 1063 h 1335"/>
              <a:gd name="T24" fmla="*/ 1076 w 1616"/>
              <a:gd name="T25" fmla="*/ 1126 h 1335"/>
              <a:gd name="T26" fmla="*/ 1185 w 1616"/>
              <a:gd name="T27" fmla="*/ 1180 h 1335"/>
              <a:gd name="T28" fmla="*/ 1294 w 1616"/>
              <a:gd name="T29" fmla="*/ 1226 h 1335"/>
              <a:gd name="T30" fmla="*/ 1402 w 1616"/>
              <a:gd name="T31" fmla="*/ 1268 h 1335"/>
              <a:gd name="T32" fmla="*/ 1507 w 1616"/>
              <a:gd name="T33" fmla="*/ 1306 h 1335"/>
              <a:gd name="T34" fmla="*/ 1616 w 1616"/>
              <a:gd name="T35" fmla="*/ 1335 h 13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16"/>
              <a:gd name="T55" fmla="*/ 0 h 1335"/>
              <a:gd name="T56" fmla="*/ 1616 w 1616"/>
              <a:gd name="T57" fmla="*/ 1335 h 13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16" h="1335">
                <a:moveTo>
                  <a:pt x="0" y="0"/>
                </a:moveTo>
                <a:lnTo>
                  <a:pt x="0" y="0"/>
                </a:lnTo>
                <a:lnTo>
                  <a:pt x="84" y="146"/>
                </a:lnTo>
                <a:lnTo>
                  <a:pt x="168" y="280"/>
                </a:lnTo>
                <a:lnTo>
                  <a:pt x="260" y="410"/>
                </a:lnTo>
                <a:lnTo>
                  <a:pt x="352" y="527"/>
                </a:lnTo>
                <a:lnTo>
                  <a:pt x="448" y="636"/>
                </a:lnTo>
                <a:lnTo>
                  <a:pt x="549" y="740"/>
                </a:lnTo>
                <a:lnTo>
                  <a:pt x="653" y="833"/>
                </a:lnTo>
                <a:lnTo>
                  <a:pt x="758" y="916"/>
                </a:lnTo>
                <a:lnTo>
                  <a:pt x="863" y="992"/>
                </a:lnTo>
                <a:lnTo>
                  <a:pt x="971" y="1063"/>
                </a:lnTo>
                <a:lnTo>
                  <a:pt x="1076" y="1126"/>
                </a:lnTo>
                <a:lnTo>
                  <a:pt x="1185" y="1180"/>
                </a:lnTo>
                <a:lnTo>
                  <a:pt x="1294" y="1226"/>
                </a:lnTo>
                <a:lnTo>
                  <a:pt x="1402" y="1268"/>
                </a:lnTo>
                <a:lnTo>
                  <a:pt x="1507" y="1306"/>
                </a:lnTo>
                <a:lnTo>
                  <a:pt x="1616" y="1335"/>
                </a:lnTo>
              </a:path>
            </a:pathLst>
          </a:custGeom>
          <a:noFill/>
          <a:ln w="20638">
            <a:solidFill>
              <a:srgbClr val="EC008C"/>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tr-TR" altLang="tr-TR"/>
          </a:p>
        </p:txBody>
      </p:sp>
      <p:sp>
        <p:nvSpPr>
          <p:cNvPr id="17418" name="Freeform 19"/>
          <p:cNvSpPr>
            <a:spLocks/>
          </p:cNvSpPr>
          <p:nvPr/>
        </p:nvSpPr>
        <p:spPr bwMode="auto">
          <a:xfrm>
            <a:off x="3236913" y="4306888"/>
            <a:ext cx="106362" cy="106362"/>
          </a:xfrm>
          <a:custGeom>
            <a:avLst/>
            <a:gdLst>
              <a:gd name="T0" fmla="*/ 33 w 67"/>
              <a:gd name="T1" fmla="*/ 67 h 67"/>
              <a:gd name="T2" fmla="*/ 33 w 67"/>
              <a:gd name="T3" fmla="*/ 67 h 67"/>
              <a:gd name="T4" fmla="*/ 46 w 67"/>
              <a:gd name="T5" fmla="*/ 62 h 67"/>
              <a:gd name="T6" fmla="*/ 54 w 67"/>
              <a:gd name="T7" fmla="*/ 58 h 67"/>
              <a:gd name="T8" fmla="*/ 62 w 67"/>
              <a:gd name="T9" fmla="*/ 46 h 67"/>
              <a:gd name="T10" fmla="*/ 67 w 67"/>
              <a:gd name="T11" fmla="*/ 33 h 67"/>
              <a:gd name="T12" fmla="*/ 67 w 67"/>
              <a:gd name="T13" fmla="*/ 33 h 67"/>
              <a:gd name="T14" fmla="*/ 62 w 67"/>
              <a:gd name="T15" fmla="*/ 21 h 67"/>
              <a:gd name="T16" fmla="*/ 54 w 67"/>
              <a:gd name="T17" fmla="*/ 8 h 67"/>
              <a:gd name="T18" fmla="*/ 46 w 67"/>
              <a:gd name="T19" fmla="*/ 4 h 67"/>
              <a:gd name="T20" fmla="*/ 33 w 67"/>
              <a:gd name="T21" fmla="*/ 0 h 67"/>
              <a:gd name="T22" fmla="*/ 33 w 67"/>
              <a:gd name="T23" fmla="*/ 0 h 67"/>
              <a:gd name="T24" fmla="*/ 21 w 67"/>
              <a:gd name="T25" fmla="*/ 4 h 67"/>
              <a:gd name="T26" fmla="*/ 8 w 67"/>
              <a:gd name="T27" fmla="*/ 8 h 67"/>
              <a:gd name="T28" fmla="*/ 0 w 67"/>
              <a:gd name="T29" fmla="*/ 21 h 67"/>
              <a:gd name="T30" fmla="*/ 0 w 67"/>
              <a:gd name="T31" fmla="*/ 33 h 67"/>
              <a:gd name="T32" fmla="*/ 0 w 67"/>
              <a:gd name="T33" fmla="*/ 33 h 67"/>
              <a:gd name="T34" fmla="*/ 0 w 67"/>
              <a:gd name="T35" fmla="*/ 46 h 67"/>
              <a:gd name="T36" fmla="*/ 8 w 67"/>
              <a:gd name="T37" fmla="*/ 58 h 67"/>
              <a:gd name="T38" fmla="*/ 21 w 67"/>
              <a:gd name="T39" fmla="*/ 62 h 67"/>
              <a:gd name="T40" fmla="*/ 33 w 67"/>
              <a:gd name="T41" fmla="*/ 67 h 67"/>
              <a:gd name="T42" fmla="*/ 33 w 67"/>
              <a:gd name="T43" fmla="*/ 67 h 6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7"/>
              <a:gd name="T67" fmla="*/ 0 h 67"/>
              <a:gd name="T68" fmla="*/ 67 w 67"/>
              <a:gd name="T69" fmla="*/ 67 h 6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7" h="67">
                <a:moveTo>
                  <a:pt x="33" y="67"/>
                </a:moveTo>
                <a:lnTo>
                  <a:pt x="33" y="67"/>
                </a:lnTo>
                <a:lnTo>
                  <a:pt x="46" y="62"/>
                </a:lnTo>
                <a:lnTo>
                  <a:pt x="54" y="58"/>
                </a:lnTo>
                <a:lnTo>
                  <a:pt x="62" y="46"/>
                </a:lnTo>
                <a:lnTo>
                  <a:pt x="67" y="33"/>
                </a:lnTo>
                <a:lnTo>
                  <a:pt x="62" y="21"/>
                </a:lnTo>
                <a:lnTo>
                  <a:pt x="54" y="8"/>
                </a:lnTo>
                <a:lnTo>
                  <a:pt x="46" y="4"/>
                </a:lnTo>
                <a:lnTo>
                  <a:pt x="33" y="0"/>
                </a:lnTo>
                <a:lnTo>
                  <a:pt x="21" y="4"/>
                </a:lnTo>
                <a:lnTo>
                  <a:pt x="8" y="8"/>
                </a:lnTo>
                <a:lnTo>
                  <a:pt x="0" y="21"/>
                </a:lnTo>
                <a:lnTo>
                  <a:pt x="0" y="33"/>
                </a:lnTo>
                <a:lnTo>
                  <a:pt x="0" y="46"/>
                </a:lnTo>
                <a:lnTo>
                  <a:pt x="8" y="58"/>
                </a:lnTo>
                <a:lnTo>
                  <a:pt x="21" y="62"/>
                </a:lnTo>
                <a:lnTo>
                  <a:pt x="33"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tr-TR" altLang="tr-TR"/>
          </a:p>
        </p:txBody>
      </p:sp>
      <p:sp>
        <p:nvSpPr>
          <p:cNvPr id="17419" name="Freeform 20"/>
          <p:cNvSpPr>
            <a:spLocks/>
          </p:cNvSpPr>
          <p:nvPr/>
        </p:nvSpPr>
        <p:spPr bwMode="auto">
          <a:xfrm>
            <a:off x="3814763" y="4592638"/>
            <a:ext cx="106362" cy="106362"/>
          </a:xfrm>
          <a:custGeom>
            <a:avLst/>
            <a:gdLst>
              <a:gd name="T0" fmla="*/ 33 w 67"/>
              <a:gd name="T1" fmla="*/ 67 h 67"/>
              <a:gd name="T2" fmla="*/ 33 w 67"/>
              <a:gd name="T3" fmla="*/ 67 h 67"/>
              <a:gd name="T4" fmla="*/ 46 w 67"/>
              <a:gd name="T5" fmla="*/ 62 h 67"/>
              <a:gd name="T6" fmla="*/ 54 w 67"/>
              <a:gd name="T7" fmla="*/ 54 h 67"/>
              <a:gd name="T8" fmla="*/ 62 w 67"/>
              <a:gd name="T9" fmla="*/ 46 h 67"/>
              <a:gd name="T10" fmla="*/ 67 w 67"/>
              <a:gd name="T11" fmla="*/ 33 h 67"/>
              <a:gd name="T12" fmla="*/ 67 w 67"/>
              <a:gd name="T13" fmla="*/ 33 h 67"/>
              <a:gd name="T14" fmla="*/ 62 w 67"/>
              <a:gd name="T15" fmla="*/ 16 h 67"/>
              <a:gd name="T16" fmla="*/ 54 w 67"/>
              <a:gd name="T17" fmla="*/ 8 h 67"/>
              <a:gd name="T18" fmla="*/ 46 w 67"/>
              <a:gd name="T19" fmla="*/ 0 h 67"/>
              <a:gd name="T20" fmla="*/ 33 w 67"/>
              <a:gd name="T21" fmla="*/ 0 h 67"/>
              <a:gd name="T22" fmla="*/ 33 w 67"/>
              <a:gd name="T23" fmla="*/ 0 h 67"/>
              <a:gd name="T24" fmla="*/ 21 w 67"/>
              <a:gd name="T25" fmla="*/ 0 h 67"/>
              <a:gd name="T26" fmla="*/ 8 w 67"/>
              <a:gd name="T27" fmla="*/ 8 h 67"/>
              <a:gd name="T28" fmla="*/ 0 w 67"/>
              <a:gd name="T29" fmla="*/ 16 h 67"/>
              <a:gd name="T30" fmla="*/ 0 w 67"/>
              <a:gd name="T31" fmla="*/ 33 h 67"/>
              <a:gd name="T32" fmla="*/ 0 w 67"/>
              <a:gd name="T33" fmla="*/ 33 h 67"/>
              <a:gd name="T34" fmla="*/ 0 w 67"/>
              <a:gd name="T35" fmla="*/ 46 h 67"/>
              <a:gd name="T36" fmla="*/ 8 w 67"/>
              <a:gd name="T37" fmla="*/ 54 h 67"/>
              <a:gd name="T38" fmla="*/ 21 w 67"/>
              <a:gd name="T39" fmla="*/ 62 h 67"/>
              <a:gd name="T40" fmla="*/ 33 w 67"/>
              <a:gd name="T41" fmla="*/ 67 h 67"/>
              <a:gd name="T42" fmla="*/ 33 w 67"/>
              <a:gd name="T43" fmla="*/ 67 h 6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7"/>
              <a:gd name="T67" fmla="*/ 0 h 67"/>
              <a:gd name="T68" fmla="*/ 67 w 67"/>
              <a:gd name="T69" fmla="*/ 67 h 6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7" h="67">
                <a:moveTo>
                  <a:pt x="33" y="67"/>
                </a:moveTo>
                <a:lnTo>
                  <a:pt x="33" y="67"/>
                </a:lnTo>
                <a:lnTo>
                  <a:pt x="46" y="62"/>
                </a:lnTo>
                <a:lnTo>
                  <a:pt x="54" y="54"/>
                </a:lnTo>
                <a:lnTo>
                  <a:pt x="62" y="46"/>
                </a:lnTo>
                <a:lnTo>
                  <a:pt x="67" y="33"/>
                </a:lnTo>
                <a:lnTo>
                  <a:pt x="62" y="16"/>
                </a:lnTo>
                <a:lnTo>
                  <a:pt x="54" y="8"/>
                </a:lnTo>
                <a:lnTo>
                  <a:pt x="46" y="0"/>
                </a:lnTo>
                <a:lnTo>
                  <a:pt x="33" y="0"/>
                </a:lnTo>
                <a:lnTo>
                  <a:pt x="21" y="0"/>
                </a:lnTo>
                <a:lnTo>
                  <a:pt x="8" y="8"/>
                </a:lnTo>
                <a:lnTo>
                  <a:pt x="0" y="16"/>
                </a:lnTo>
                <a:lnTo>
                  <a:pt x="0" y="33"/>
                </a:lnTo>
                <a:lnTo>
                  <a:pt x="0" y="46"/>
                </a:lnTo>
                <a:lnTo>
                  <a:pt x="8" y="54"/>
                </a:lnTo>
                <a:lnTo>
                  <a:pt x="21" y="62"/>
                </a:lnTo>
                <a:lnTo>
                  <a:pt x="33"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tr-TR" altLang="tr-TR"/>
          </a:p>
        </p:txBody>
      </p:sp>
      <p:sp>
        <p:nvSpPr>
          <p:cNvPr id="17420" name="Rectangle 23"/>
          <p:cNvSpPr>
            <a:spLocks noChangeArrowheads="1"/>
          </p:cNvSpPr>
          <p:nvPr/>
        </p:nvSpPr>
        <p:spPr bwMode="auto">
          <a:xfrm rot="-5400000">
            <a:off x="1169987" y="3898901"/>
            <a:ext cx="144463"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tr-TR" sz="1700">
                <a:solidFill>
                  <a:srgbClr val="000000"/>
                </a:solidFill>
                <a:latin typeface="I Helvetica Oblique"/>
              </a:rPr>
              <a:t>B</a:t>
            </a:r>
            <a:endParaRPr lang="en-US" altLang="tr-TR"/>
          </a:p>
        </p:txBody>
      </p:sp>
      <p:sp>
        <p:nvSpPr>
          <p:cNvPr id="17421" name="Rectangle 24"/>
          <p:cNvSpPr>
            <a:spLocks noChangeArrowheads="1"/>
          </p:cNvSpPr>
          <p:nvPr/>
        </p:nvSpPr>
        <p:spPr bwMode="auto">
          <a:xfrm rot="-5400000">
            <a:off x="1013619" y="3594894"/>
            <a:ext cx="45720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tr-TR" sz="1700">
                <a:solidFill>
                  <a:srgbClr val="000000"/>
                </a:solidFill>
                <a:latin typeface="Helvetica" pitchFamily="34" charset="0"/>
              </a:rPr>
              <a:t>, Bur</a:t>
            </a:r>
            <a:endParaRPr lang="en-US" altLang="tr-TR"/>
          </a:p>
        </p:txBody>
      </p:sp>
      <p:sp>
        <p:nvSpPr>
          <p:cNvPr id="17422" name="Rectangle 25"/>
          <p:cNvSpPr>
            <a:spLocks noChangeArrowheads="1"/>
          </p:cNvSpPr>
          <p:nvPr/>
        </p:nvSpPr>
        <p:spPr bwMode="auto">
          <a:xfrm rot="-5400000">
            <a:off x="1206500" y="3341688"/>
            <a:ext cx="71438"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tr-TR" sz="1700">
                <a:solidFill>
                  <a:srgbClr val="000000"/>
                </a:solidFill>
                <a:latin typeface="Helvetica" pitchFamily="34" charset="0"/>
              </a:rPr>
              <a:t>r</a:t>
            </a:r>
            <a:endParaRPr lang="en-US" altLang="tr-TR"/>
          </a:p>
        </p:txBody>
      </p:sp>
      <p:sp>
        <p:nvSpPr>
          <p:cNvPr id="17423" name="Rectangle 26"/>
          <p:cNvSpPr>
            <a:spLocks noChangeArrowheads="1"/>
          </p:cNvSpPr>
          <p:nvPr/>
        </p:nvSpPr>
        <p:spPr bwMode="auto">
          <a:xfrm rot="-5400000">
            <a:off x="414338" y="2468562"/>
            <a:ext cx="165893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tr-TR" sz="1700">
                <a:solidFill>
                  <a:srgbClr val="000000"/>
                </a:solidFill>
                <a:latin typeface="Helvetica" pitchFamily="34" charset="0"/>
              </a:rPr>
              <a:t>itos per semester</a:t>
            </a:r>
            <a:endParaRPr lang="en-US" altLang="tr-TR"/>
          </a:p>
        </p:txBody>
      </p:sp>
      <p:sp>
        <p:nvSpPr>
          <p:cNvPr id="17424" name="Rectangle 28"/>
          <p:cNvSpPr>
            <a:spLocks noChangeArrowheads="1"/>
          </p:cNvSpPr>
          <p:nvPr/>
        </p:nvSpPr>
        <p:spPr bwMode="auto">
          <a:xfrm>
            <a:off x="2325688" y="5862638"/>
            <a:ext cx="131762"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tr-TR" sz="1700">
                <a:solidFill>
                  <a:srgbClr val="000000"/>
                </a:solidFill>
                <a:latin typeface="I Helvetica Oblique"/>
              </a:rPr>
              <a:t>Z</a:t>
            </a:r>
            <a:endParaRPr lang="en-US" altLang="tr-TR"/>
          </a:p>
        </p:txBody>
      </p:sp>
      <p:sp>
        <p:nvSpPr>
          <p:cNvPr id="17425" name="Rectangle 29"/>
          <p:cNvSpPr>
            <a:spLocks noChangeArrowheads="1"/>
          </p:cNvSpPr>
          <p:nvPr/>
        </p:nvSpPr>
        <p:spPr bwMode="auto">
          <a:xfrm>
            <a:off x="2459038" y="5862638"/>
            <a:ext cx="207962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tr-TR" sz="1700">
                <a:solidFill>
                  <a:srgbClr val="000000"/>
                </a:solidFill>
                <a:latin typeface="Helvetica" pitchFamily="34" charset="0"/>
              </a:rPr>
              <a:t>, Pizzas per semester</a:t>
            </a:r>
            <a:endParaRPr lang="en-US" altLang="tr-TR"/>
          </a:p>
        </p:txBody>
      </p:sp>
      <p:sp>
        <p:nvSpPr>
          <p:cNvPr id="17426" name="Rectangle 30"/>
          <p:cNvSpPr>
            <a:spLocks noChangeArrowheads="1"/>
          </p:cNvSpPr>
          <p:nvPr/>
        </p:nvSpPr>
        <p:spPr bwMode="auto">
          <a:xfrm>
            <a:off x="4325938" y="4686300"/>
            <a:ext cx="6032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tr-TR" sz="1700">
                <a:solidFill>
                  <a:srgbClr val="000000"/>
                </a:solidFill>
                <a:latin typeface="I Helvetica Oblique"/>
              </a:rPr>
              <a:t>I</a:t>
            </a:r>
            <a:endParaRPr lang="en-US" altLang="tr-TR"/>
          </a:p>
        </p:txBody>
      </p:sp>
      <p:sp>
        <p:nvSpPr>
          <p:cNvPr id="17427" name="Rectangle 31"/>
          <p:cNvSpPr>
            <a:spLocks noChangeArrowheads="1"/>
          </p:cNvSpPr>
          <p:nvPr/>
        </p:nvSpPr>
        <p:spPr bwMode="auto">
          <a:xfrm>
            <a:off x="4405313" y="4657725"/>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tr-TR" sz="1300">
                <a:solidFill>
                  <a:srgbClr val="000000"/>
                </a:solidFill>
                <a:latin typeface="Helvetica" pitchFamily="34" charset="0"/>
              </a:rPr>
              <a:t>1</a:t>
            </a:r>
            <a:endParaRPr lang="en-US" altLang="tr-TR"/>
          </a:p>
        </p:txBody>
      </p:sp>
      <p:sp>
        <p:nvSpPr>
          <p:cNvPr id="17428" name="Rectangle 32"/>
          <p:cNvSpPr>
            <a:spLocks noChangeArrowheads="1"/>
          </p:cNvSpPr>
          <p:nvPr/>
        </p:nvSpPr>
        <p:spPr bwMode="auto">
          <a:xfrm>
            <a:off x="4286250" y="5057775"/>
            <a:ext cx="6032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tr-TR" sz="1700">
                <a:solidFill>
                  <a:srgbClr val="000000"/>
                </a:solidFill>
                <a:latin typeface="I Helvetica Oblique"/>
              </a:rPr>
              <a:t>I</a:t>
            </a:r>
            <a:endParaRPr lang="en-US" altLang="tr-TR"/>
          </a:p>
        </p:txBody>
      </p:sp>
      <p:sp>
        <p:nvSpPr>
          <p:cNvPr id="17429" name="Rectangle 33"/>
          <p:cNvSpPr>
            <a:spLocks noChangeArrowheads="1"/>
          </p:cNvSpPr>
          <p:nvPr/>
        </p:nvSpPr>
        <p:spPr bwMode="auto">
          <a:xfrm>
            <a:off x="4346575" y="5030788"/>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tr-TR" sz="1300">
                <a:solidFill>
                  <a:srgbClr val="000000"/>
                </a:solidFill>
                <a:latin typeface="Helvetica" pitchFamily="34" charset="0"/>
              </a:rPr>
              <a:t>0</a:t>
            </a:r>
            <a:endParaRPr lang="en-US" altLang="tr-TR"/>
          </a:p>
        </p:txBody>
      </p:sp>
      <p:sp>
        <p:nvSpPr>
          <p:cNvPr id="17430" name="Rectangle 34"/>
          <p:cNvSpPr>
            <a:spLocks noChangeArrowheads="1"/>
          </p:cNvSpPr>
          <p:nvPr/>
        </p:nvSpPr>
        <p:spPr bwMode="auto">
          <a:xfrm>
            <a:off x="3548063" y="4784725"/>
            <a:ext cx="12065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tr-TR" sz="1700">
                <a:solidFill>
                  <a:srgbClr val="000000"/>
                </a:solidFill>
                <a:latin typeface="I Helvetica Oblique"/>
              </a:rPr>
              <a:t>a</a:t>
            </a:r>
            <a:endParaRPr lang="en-US" altLang="tr-TR"/>
          </a:p>
        </p:txBody>
      </p:sp>
      <p:sp>
        <p:nvSpPr>
          <p:cNvPr id="17431" name="Rectangle 35"/>
          <p:cNvSpPr>
            <a:spLocks noChangeArrowheads="1"/>
          </p:cNvSpPr>
          <p:nvPr/>
        </p:nvSpPr>
        <p:spPr bwMode="auto">
          <a:xfrm>
            <a:off x="3873500" y="4352925"/>
            <a:ext cx="12065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tr-TR" sz="1700">
                <a:solidFill>
                  <a:srgbClr val="000000"/>
                </a:solidFill>
                <a:latin typeface="I Helvetica Oblique"/>
              </a:rPr>
              <a:t>b</a:t>
            </a:r>
            <a:endParaRPr lang="en-US" altLang="tr-TR"/>
          </a:p>
        </p:txBody>
      </p:sp>
      <p:sp>
        <p:nvSpPr>
          <p:cNvPr id="17432" name="Rectangle 36"/>
          <p:cNvSpPr>
            <a:spLocks noChangeArrowheads="1"/>
          </p:cNvSpPr>
          <p:nvPr/>
        </p:nvSpPr>
        <p:spPr bwMode="auto">
          <a:xfrm>
            <a:off x="3322638" y="4094163"/>
            <a:ext cx="12065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tr-TR" sz="1700">
                <a:solidFill>
                  <a:srgbClr val="000000"/>
                </a:solidFill>
                <a:latin typeface="I Helvetica Oblique"/>
              </a:rPr>
              <a:t>e</a:t>
            </a:r>
            <a:endParaRPr lang="en-US" altLang="tr-TR"/>
          </a:p>
        </p:txBody>
      </p:sp>
      <p:sp>
        <p:nvSpPr>
          <p:cNvPr id="261187" name="Line 67"/>
          <p:cNvSpPr>
            <a:spLocks noChangeShapeType="1"/>
          </p:cNvSpPr>
          <p:nvPr/>
        </p:nvSpPr>
        <p:spPr bwMode="auto">
          <a:xfrm>
            <a:off x="1466850" y="4781550"/>
            <a:ext cx="2286000"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sp>
        <p:nvSpPr>
          <p:cNvPr id="261188" name="Line 68"/>
          <p:cNvSpPr>
            <a:spLocks noChangeShapeType="1"/>
          </p:cNvSpPr>
          <p:nvPr/>
        </p:nvSpPr>
        <p:spPr bwMode="auto">
          <a:xfrm>
            <a:off x="3733800" y="4800600"/>
            <a:ext cx="0" cy="99060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sp>
        <p:nvSpPr>
          <p:cNvPr id="261189" name="Line 69"/>
          <p:cNvSpPr>
            <a:spLocks noChangeShapeType="1"/>
          </p:cNvSpPr>
          <p:nvPr/>
        </p:nvSpPr>
        <p:spPr bwMode="auto">
          <a:xfrm>
            <a:off x="1466850" y="4638675"/>
            <a:ext cx="2438400"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sp>
        <p:nvSpPr>
          <p:cNvPr id="261190" name="Line 70"/>
          <p:cNvSpPr>
            <a:spLocks noChangeShapeType="1"/>
          </p:cNvSpPr>
          <p:nvPr/>
        </p:nvSpPr>
        <p:spPr bwMode="auto">
          <a:xfrm>
            <a:off x="3867150" y="4648200"/>
            <a:ext cx="0" cy="114300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spTree>
    <p:extLst>
      <p:ext uri="{BB962C8B-B14F-4D97-AF65-F5344CB8AC3E}">
        <p14:creationId xmlns:p14="http://schemas.microsoft.com/office/powerpoint/2010/main" val="1827840768"/>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61186">
                                            <p:txEl>
                                              <p:pRg st="0" end="0"/>
                                            </p:txEl>
                                          </p:spTgt>
                                        </p:tgtEl>
                                        <p:attrNameLst>
                                          <p:attrName>style.visibility</p:attrName>
                                        </p:attrNameLst>
                                      </p:cBhvr>
                                      <p:to>
                                        <p:strVal val="visible"/>
                                      </p:to>
                                    </p:set>
                                    <p:animEffect transition="in" filter="strips(downRight)">
                                      <p:cBhvr>
                                        <p:cTn id="7" dur="500"/>
                                        <p:tgtEl>
                                          <p:spTgt spid="26118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61186">
                                            <p:txEl>
                                              <p:pRg st="1" end="1"/>
                                            </p:txEl>
                                          </p:spTgt>
                                        </p:tgtEl>
                                        <p:attrNameLst>
                                          <p:attrName>style.visibility</p:attrName>
                                        </p:attrNameLst>
                                      </p:cBhvr>
                                      <p:to>
                                        <p:strVal val="visible"/>
                                      </p:to>
                                    </p:set>
                                    <p:animEffect transition="in" filter="strips(downRight)">
                                      <p:cBhvr>
                                        <p:cTn id="12" dur="500"/>
                                        <p:tgtEl>
                                          <p:spTgt spid="26118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61186">
                                            <p:txEl>
                                              <p:pRg st="2" end="2"/>
                                            </p:txEl>
                                          </p:spTgt>
                                        </p:tgtEl>
                                        <p:attrNameLst>
                                          <p:attrName>style.visibility</p:attrName>
                                        </p:attrNameLst>
                                      </p:cBhvr>
                                      <p:to>
                                        <p:strVal val="visible"/>
                                      </p:to>
                                    </p:set>
                                    <p:animEffect transition="in" filter="strips(downRight)">
                                      <p:cBhvr>
                                        <p:cTn id="17" dur="500"/>
                                        <p:tgtEl>
                                          <p:spTgt spid="26118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261187"/>
                                        </p:tgtEl>
                                        <p:attrNameLst>
                                          <p:attrName>style.visibility</p:attrName>
                                        </p:attrNameLst>
                                      </p:cBhvr>
                                      <p:to>
                                        <p:strVal val="visible"/>
                                      </p:to>
                                    </p:set>
                                    <p:anim calcmode="lin" valueType="num">
                                      <p:cBhvr>
                                        <p:cTn id="22" dur="500" fill="hold"/>
                                        <p:tgtEl>
                                          <p:spTgt spid="261187"/>
                                        </p:tgtEl>
                                        <p:attrNameLst>
                                          <p:attrName>ppt_w</p:attrName>
                                        </p:attrNameLst>
                                      </p:cBhvr>
                                      <p:tavLst>
                                        <p:tav tm="0">
                                          <p:val>
                                            <p:fltVal val="0"/>
                                          </p:val>
                                        </p:tav>
                                        <p:tav tm="100000">
                                          <p:val>
                                            <p:strVal val="#ppt_w"/>
                                          </p:val>
                                        </p:tav>
                                      </p:tavLst>
                                    </p:anim>
                                    <p:anim calcmode="lin" valueType="num">
                                      <p:cBhvr>
                                        <p:cTn id="23" dur="500" fill="hold"/>
                                        <p:tgtEl>
                                          <p:spTgt spid="261187"/>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0"/>
                                  </p:stCondLst>
                                  <p:childTnLst>
                                    <p:set>
                                      <p:cBhvr>
                                        <p:cTn id="25" dur="1" fill="hold">
                                          <p:stCondLst>
                                            <p:cond delay="0"/>
                                          </p:stCondLst>
                                        </p:cTn>
                                        <p:tgtEl>
                                          <p:spTgt spid="261188"/>
                                        </p:tgtEl>
                                        <p:attrNameLst>
                                          <p:attrName>style.visibility</p:attrName>
                                        </p:attrNameLst>
                                      </p:cBhvr>
                                      <p:to>
                                        <p:strVal val="visible"/>
                                      </p:to>
                                    </p:set>
                                    <p:anim calcmode="lin" valueType="num">
                                      <p:cBhvr>
                                        <p:cTn id="26" dur="500" fill="hold"/>
                                        <p:tgtEl>
                                          <p:spTgt spid="261188"/>
                                        </p:tgtEl>
                                        <p:attrNameLst>
                                          <p:attrName>ppt_w</p:attrName>
                                        </p:attrNameLst>
                                      </p:cBhvr>
                                      <p:tavLst>
                                        <p:tav tm="0">
                                          <p:val>
                                            <p:fltVal val="0"/>
                                          </p:val>
                                        </p:tav>
                                        <p:tav tm="100000">
                                          <p:val>
                                            <p:strVal val="#ppt_w"/>
                                          </p:val>
                                        </p:tav>
                                      </p:tavLst>
                                    </p:anim>
                                    <p:anim calcmode="lin" valueType="num">
                                      <p:cBhvr>
                                        <p:cTn id="27" dur="500" fill="hold"/>
                                        <p:tgtEl>
                                          <p:spTgt spid="261188"/>
                                        </p:tgtEl>
                                        <p:attrNameLst>
                                          <p:attrName>ppt_h</p:attrName>
                                        </p:attrNameLst>
                                      </p:cBhvr>
                                      <p:tavLst>
                                        <p:tav tm="0">
                                          <p:val>
                                            <p:fltVal val="0"/>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261189"/>
                                        </p:tgtEl>
                                        <p:attrNameLst>
                                          <p:attrName>style.visibility</p:attrName>
                                        </p:attrNameLst>
                                      </p:cBhvr>
                                      <p:to>
                                        <p:strVal val="visible"/>
                                      </p:to>
                                    </p:set>
                                    <p:anim calcmode="lin" valueType="num">
                                      <p:cBhvr>
                                        <p:cTn id="32" dur="500" fill="hold"/>
                                        <p:tgtEl>
                                          <p:spTgt spid="261189"/>
                                        </p:tgtEl>
                                        <p:attrNameLst>
                                          <p:attrName>ppt_w</p:attrName>
                                        </p:attrNameLst>
                                      </p:cBhvr>
                                      <p:tavLst>
                                        <p:tav tm="0">
                                          <p:val>
                                            <p:fltVal val="0"/>
                                          </p:val>
                                        </p:tav>
                                        <p:tav tm="100000">
                                          <p:val>
                                            <p:strVal val="#ppt_w"/>
                                          </p:val>
                                        </p:tav>
                                      </p:tavLst>
                                    </p:anim>
                                    <p:anim calcmode="lin" valueType="num">
                                      <p:cBhvr>
                                        <p:cTn id="33" dur="500" fill="hold"/>
                                        <p:tgtEl>
                                          <p:spTgt spid="261189"/>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261190"/>
                                        </p:tgtEl>
                                        <p:attrNameLst>
                                          <p:attrName>style.visibility</p:attrName>
                                        </p:attrNameLst>
                                      </p:cBhvr>
                                      <p:to>
                                        <p:strVal val="visible"/>
                                      </p:to>
                                    </p:set>
                                    <p:anim calcmode="lin" valueType="num">
                                      <p:cBhvr>
                                        <p:cTn id="36" dur="500" fill="hold"/>
                                        <p:tgtEl>
                                          <p:spTgt spid="261190"/>
                                        </p:tgtEl>
                                        <p:attrNameLst>
                                          <p:attrName>ppt_w</p:attrName>
                                        </p:attrNameLst>
                                      </p:cBhvr>
                                      <p:tavLst>
                                        <p:tav tm="0">
                                          <p:val>
                                            <p:fltVal val="0"/>
                                          </p:val>
                                        </p:tav>
                                        <p:tav tm="100000">
                                          <p:val>
                                            <p:strVal val="#ppt_w"/>
                                          </p:val>
                                        </p:tav>
                                      </p:tavLst>
                                    </p:anim>
                                    <p:anim calcmode="lin" valueType="num">
                                      <p:cBhvr>
                                        <p:cTn id="37" dur="500" fill="hold"/>
                                        <p:tgtEl>
                                          <p:spTgt spid="2611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86" grpId="0" build="p"/>
      <p:bldP spid="261187" grpId="0" animBg="1"/>
      <p:bldP spid="261188" grpId="0" animBg="1"/>
      <p:bldP spid="261189" grpId="0" animBg="1"/>
      <p:bldP spid="26119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p:txBody>
          <a:bodyPr/>
          <a:lstStyle/>
          <a:p>
            <a:r>
              <a:rPr lang="en-US" altLang="tr-TR"/>
              <a:t>Impossible Indifference Curves</a:t>
            </a:r>
          </a:p>
        </p:txBody>
      </p:sp>
      <p:sp>
        <p:nvSpPr>
          <p:cNvPr id="564267" name="Rectangle 43"/>
          <p:cNvSpPr>
            <a:spLocks noGrp="1" noChangeArrowheads="1"/>
          </p:cNvSpPr>
          <p:nvPr>
            <p:ph type="body" idx="1"/>
          </p:nvPr>
        </p:nvSpPr>
        <p:spPr>
          <a:xfrm>
            <a:off x="990600" y="1447800"/>
            <a:ext cx="3759200" cy="5029200"/>
          </a:xfrm>
        </p:spPr>
        <p:txBody>
          <a:bodyPr/>
          <a:lstStyle/>
          <a:p>
            <a:pPr>
              <a:lnSpc>
                <a:spcPct val="80000"/>
              </a:lnSpc>
            </a:pPr>
            <a:r>
              <a:rPr lang="en-US" altLang="tr-TR" sz="2800"/>
              <a:t>Lisa is indifferent between </a:t>
            </a:r>
            <a:r>
              <a:rPr lang="en-US" altLang="tr-TR" sz="2800" b="1" i="1"/>
              <a:t>b</a:t>
            </a:r>
            <a:r>
              <a:rPr lang="en-US" altLang="tr-TR" sz="2800"/>
              <a:t> and </a:t>
            </a:r>
            <a:r>
              <a:rPr lang="en-US" altLang="tr-TR" sz="2800" b="1" i="1"/>
              <a:t>a</a:t>
            </a:r>
            <a:r>
              <a:rPr lang="en-US" altLang="tr-TR" sz="2800"/>
              <a:t> since both points are in the same indifference curve…</a:t>
            </a:r>
          </a:p>
          <a:p>
            <a:pPr lvl="1">
              <a:lnSpc>
                <a:spcPct val="80000"/>
              </a:lnSpc>
            </a:pPr>
            <a:r>
              <a:rPr lang="en-US" altLang="tr-TR" sz="2400"/>
              <a:t>But this contradicts the “more is better” assumption.  </a:t>
            </a:r>
            <a:r>
              <a:rPr lang="en-US" altLang="tr-TR" sz="2400" b="1"/>
              <a:t>Can you tell why?</a:t>
            </a:r>
          </a:p>
          <a:p>
            <a:pPr lvl="1">
              <a:lnSpc>
                <a:spcPct val="80000"/>
              </a:lnSpc>
            </a:pPr>
            <a:r>
              <a:rPr lang="en-US" altLang="tr-TR" sz="2400"/>
              <a:t>Yes, </a:t>
            </a:r>
            <a:r>
              <a:rPr lang="en-US" altLang="tr-TR" b="1" i="1"/>
              <a:t>b</a:t>
            </a:r>
            <a:r>
              <a:rPr lang="en-US" altLang="tr-TR" sz="2400"/>
              <a:t> has more of both and hence it should be preferred over </a:t>
            </a:r>
            <a:r>
              <a:rPr lang="en-US" altLang="tr-TR" b="1" i="1"/>
              <a:t>a</a:t>
            </a:r>
            <a:r>
              <a:rPr lang="en-US" altLang="tr-TR" sz="2400"/>
              <a:t>.</a:t>
            </a:r>
          </a:p>
        </p:txBody>
      </p:sp>
      <p:sp>
        <p:nvSpPr>
          <p:cNvPr id="18438" name="Freeform 3"/>
          <p:cNvSpPr>
            <a:spLocks/>
          </p:cNvSpPr>
          <p:nvPr/>
        </p:nvSpPr>
        <p:spPr bwMode="auto">
          <a:xfrm>
            <a:off x="5767388" y="2486025"/>
            <a:ext cx="1839912" cy="2112963"/>
          </a:xfrm>
          <a:custGeom>
            <a:avLst/>
            <a:gdLst>
              <a:gd name="T0" fmla="*/ 0 w 1159"/>
              <a:gd name="T1" fmla="*/ 1331 h 1331"/>
              <a:gd name="T2" fmla="*/ 0 w 1159"/>
              <a:gd name="T3" fmla="*/ 1331 h 1331"/>
              <a:gd name="T4" fmla="*/ 67 w 1159"/>
              <a:gd name="T5" fmla="*/ 1331 h 1331"/>
              <a:gd name="T6" fmla="*/ 134 w 1159"/>
              <a:gd name="T7" fmla="*/ 1322 h 1331"/>
              <a:gd name="T8" fmla="*/ 201 w 1159"/>
              <a:gd name="T9" fmla="*/ 1314 h 1331"/>
              <a:gd name="T10" fmla="*/ 264 w 1159"/>
              <a:gd name="T11" fmla="*/ 1297 h 1331"/>
              <a:gd name="T12" fmla="*/ 327 w 1159"/>
              <a:gd name="T13" fmla="*/ 1281 h 1331"/>
              <a:gd name="T14" fmla="*/ 385 w 1159"/>
              <a:gd name="T15" fmla="*/ 1260 h 1331"/>
              <a:gd name="T16" fmla="*/ 444 w 1159"/>
              <a:gd name="T17" fmla="*/ 1235 h 1331"/>
              <a:gd name="T18" fmla="*/ 498 w 1159"/>
              <a:gd name="T19" fmla="*/ 1205 h 1331"/>
              <a:gd name="T20" fmla="*/ 553 w 1159"/>
              <a:gd name="T21" fmla="*/ 1172 h 1331"/>
              <a:gd name="T22" fmla="*/ 607 w 1159"/>
              <a:gd name="T23" fmla="*/ 1138 h 1331"/>
              <a:gd name="T24" fmla="*/ 653 w 1159"/>
              <a:gd name="T25" fmla="*/ 1101 h 1331"/>
              <a:gd name="T26" fmla="*/ 703 w 1159"/>
              <a:gd name="T27" fmla="*/ 1059 h 1331"/>
              <a:gd name="T28" fmla="*/ 749 w 1159"/>
              <a:gd name="T29" fmla="*/ 1017 h 1331"/>
              <a:gd name="T30" fmla="*/ 791 w 1159"/>
              <a:gd name="T31" fmla="*/ 971 h 1331"/>
              <a:gd name="T32" fmla="*/ 833 w 1159"/>
              <a:gd name="T33" fmla="*/ 925 h 1331"/>
              <a:gd name="T34" fmla="*/ 871 w 1159"/>
              <a:gd name="T35" fmla="*/ 879 h 1331"/>
              <a:gd name="T36" fmla="*/ 908 w 1159"/>
              <a:gd name="T37" fmla="*/ 829 h 1331"/>
              <a:gd name="T38" fmla="*/ 942 w 1159"/>
              <a:gd name="T39" fmla="*/ 774 h 1331"/>
              <a:gd name="T40" fmla="*/ 971 w 1159"/>
              <a:gd name="T41" fmla="*/ 724 h 1331"/>
              <a:gd name="T42" fmla="*/ 1000 w 1159"/>
              <a:gd name="T43" fmla="*/ 670 h 1331"/>
              <a:gd name="T44" fmla="*/ 1030 w 1159"/>
              <a:gd name="T45" fmla="*/ 615 h 1331"/>
              <a:gd name="T46" fmla="*/ 1055 w 1159"/>
              <a:gd name="T47" fmla="*/ 556 h 1331"/>
              <a:gd name="T48" fmla="*/ 1097 w 1159"/>
              <a:gd name="T49" fmla="*/ 443 h 1331"/>
              <a:gd name="T50" fmla="*/ 1126 w 1159"/>
              <a:gd name="T51" fmla="*/ 330 h 1331"/>
              <a:gd name="T52" fmla="*/ 1151 w 1159"/>
              <a:gd name="T53" fmla="*/ 217 h 1331"/>
              <a:gd name="T54" fmla="*/ 1155 w 1159"/>
              <a:gd name="T55" fmla="*/ 163 h 1331"/>
              <a:gd name="T56" fmla="*/ 1159 w 1159"/>
              <a:gd name="T57" fmla="*/ 109 h 1331"/>
              <a:gd name="T58" fmla="*/ 1159 w 1159"/>
              <a:gd name="T59" fmla="*/ 54 h 1331"/>
              <a:gd name="T60" fmla="*/ 1159 w 1159"/>
              <a:gd name="T61" fmla="*/ 0 h 133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59"/>
              <a:gd name="T94" fmla="*/ 0 h 1331"/>
              <a:gd name="T95" fmla="*/ 1159 w 1159"/>
              <a:gd name="T96" fmla="*/ 1331 h 133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59" h="1331">
                <a:moveTo>
                  <a:pt x="0" y="1331"/>
                </a:moveTo>
                <a:lnTo>
                  <a:pt x="0" y="1331"/>
                </a:lnTo>
                <a:lnTo>
                  <a:pt x="67" y="1331"/>
                </a:lnTo>
                <a:lnTo>
                  <a:pt x="134" y="1322"/>
                </a:lnTo>
                <a:lnTo>
                  <a:pt x="201" y="1314"/>
                </a:lnTo>
                <a:lnTo>
                  <a:pt x="264" y="1297"/>
                </a:lnTo>
                <a:lnTo>
                  <a:pt x="327" y="1281"/>
                </a:lnTo>
                <a:lnTo>
                  <a:pt x="385" y="1260"/>
                </a:lnTo>
                <a:lnTo>
                  <a:pt x="444" y="1235"/>
                </a:lnTo>
                <a:lnTo>
                  <a:pt x="498" y="1205"/>
                </a:lnTo>
                <a:lnTo>
                  <a:pt x="553" y="1172"/>
                </a:lnTo>
                <a:lnTo>
                  <a:pt x="607" y="1138"/>
                </a:lnTo>
                <a:lnTo>
                  <a:pt x="653" y="1101"/>
                </a:lnTo>
                <a:lnTo>
                  <a:pt x="703" y="1059"/>
                </a:lnTo>
                <a:lnTo>
                  <a:pt x="749" y="1017"/>
                </a:lnTo>
                <a:lnTo>
                  <a:pt x="791" y="971"/>
                </a:lnTo>
                <a:lnTo>
                  <a:pt x="833" y="925"/>
                </a:lnTo>
                <a:lnTo>
                  <a:pt x="871" y="879"/>
                </a:lnTo>
                <a:lnTo>
                  <a:pt x="908" y="829"/>
                </a:lnTo>
                <a:lnTo>
                  <a:pt x="942" y="774"/>
                </a:lnTo>
                <a:lnTo>
                  <a:pt x="971" y="724"/>
                </a:lnTo>
                <a:lnTo>
                  <a:pt x="1000" y="670"/>
                </a:lnTo>
                <a:lnTo>
                  <a:pt x="1030" y="615"/>
                </a:lnTo>
                <a:lnTo>
                  <a:pt x="1055" y="556"/>
                </a:lnTo>
                <a:lnTo>
                  <a:pt x="1097" y="443"/>
                </a:lnTo>
                <a:lnTo>
                  <a:pt x="1126" y="330"/>
                </a:lnTo>
                <a:lnTo>
                  <a:pt x="1151" y="217"/>
                </a:lnTo>
                <a:lnTo>
                  <a:pt x="1155" y="163"/>
                </a:lnTo>
                <a:lnTo>
                  <a:pt x="1159" y="109"/>
                </a:lnTo>
                <a:lnTo>
                  <a:pt x="1159" y="54"/>
                </a:lnTo>
                <a:lnTo>
                  <a:pt x="1159" y="0"/>
                </a:lnTo>
              </a:path>
            </a:pathLst>
          </a:custGeom>
          <a:noFill/>
          <a:ln w="20638">
            <a:solidFill>
              <a:srgbClr val="EC008C"/>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tr-TR" altLang="tr-TR"/>
          </a:p>
        </p:txBody>
      </p:sp>
      <p:sp>
        <p:nvSpPr>
          <p:cNvPr id="18439" name="Freeform 7"/>
          <p:cNvSpPr>
            <a:spLocks/>
          </p:cNvSpPr>
          <p:nvPr/>
        </p:nvSpPr>
        <p:spPr bwMode="auto">
          <a:xfrm>
            <a:off x="5162550" y="1801813"/>
            <a:ext cx="3030538" cy="3979862"/>
          </a:xfrm>
          <a:custGeom>
            <a:avLst/>
            <a:gdLst>
              <a:gd name="T0" fmla="*/ 1909 w 1909"/>
              <a:gd name="T1" fmla="*/ 2507 h 2507"/>
              <a:gd name="T2" fmla="*/ 0 w 1909"/>
              <a:gd name="T3" fmla="*/ 2507 h 2507"/>
              <a:gd name="T4" fmla="*/ 0 w 1909"/>
              <a:gd name="T5" fmla="*/ 0 h 2507"/>
              <a:gd name="T6" fmla="*/ 0 60000 65536"/>
              <a:gd name="T7" fmla="*/ 0 60000 65536"/>
              <a:gd name="T8" fmla="*/ 0 60000 65536"/>
              <a:gd name="T9" fmla="*/ 0 w 1909"/>
              <a:gd name="T10" fmla="*/ 0 h 2507"/>
              <a:gd name="T11" fmla="*/ 1909 w 1909"/>
              <a:gd name="T12" fmla="*/ 2507 h 2507"/>
            </a:gdLst>
            <a:ahLst/>
            <a:cxnLst>
              <a:cxn ang="T6">
                <a:pos x="T0" y="T1"/>
              </a:cxn>
              <a:cxn ang="T7">
                <a:pos x="T2" y="T3"/>
              </a:cxn>
              <a:cxn ang="T8">
                <a:pos x="T4" y="T5"/>
              </a:cxn>
            </a:cxnLst>
            <a:rect l="T9" t="T10" r="T11" b="T12"/>
            <a:pathLst>
              <a:path w="1909" h="2507">
                <a:moveTo>
                  <a:pt x="1909" y="2507"/>
                </a:moveTo>
                <a:lnTo>
                  <a:pt x="0" y="2507"/>
                </a:lnTo>
                <a:lnTo>
                  <a:pt x="0" y="0"/>
                </a:lnTo>
              </a:path>
            </a:pathLst>
          </a:cu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tr-TR" altLang="tr-TR"/>
          </a:p>
        </p:txBody>
      </p:sp>
      <p:sp>
        <p:nvSpPr>
          <p:cNvPr id="18440" name="Freeform 8"/>
          <p:cNvSpPr>
            <a:spLocks/>
          </p:cNvSpPr>
          <p:nvPr/>
        </p:nvSpPr>
        <p:spPr bwMode="auto">
          <a:xfrm>
            <a:off x="7004050" y="3948113"/>
            <a:ext cx="106363" cy="106362"/>
          </a:xfrm>
          <a:custGeom>
            <a:avLst/>
            <a:gdLst>
              <a:gd name="T0" fmla="*/ 33 w 67"/>
              <a:gd name="T1" fmla="*/ 67 h 67"/>
              <a:gd name="T2" fmla="*/ 33 w 67"/>
              <a:gd name="T3" fmla="*/ 67 h 67"/>
              <a:gd name="T4" fmla="*/ 50 w 67"/>
              <a:gd name="T5" fmla="*/ 67 h 67"/>
              <a:gd name="T6" fmla="*/ 58 w 67"/>
              <a:gd name="T7" fmla="*/ 58 h 67"/>
              <a:gd name="T8" fmla="*/ 67 w 67"/>
              <a:gd name="T9" fmla="*/ 46 h 67"/>
              <a:gd name="T10" fmla="*/ 67 w 67"/>
              <a:gd name="T11" fmla="*/ 33 h 67"/>
              <a:gd name="T12" fmla="*/ 67 w 67"/>
              <a:gd name="T13" fmla="*/ 33 h 67"/>
              <a:gd name="T14" fmla="*/ 67 w 67"/>
              <a:gd name="T15" fmla="*/ 21 h 67"/>
              <a:gd name="T16" fmla="*/ 58 w 67"/>
              <a:gd name="T17" fmla="*/ 12 h 67"/>
              <a:gd name="T18" fmla="*/ 50 w 67"/>
              <a:gd name="T19" fmla="*/ 4 h 67"/>
              <a:gd name="T20" fmla="*/ 33 w 67"/>
              <a:gd name="T21" fmla="*/ 0 h 67"/>
              <a:gd name="T22" fmla="*/ 33 w 67"/>
              <a:gd name="T23" fmla="*/ 0 h 67"/>
              <a:gd name="T24" fmla="*/ 21 w 67"/>
              <a:gd name="T25" fmla="*/ 4 h 67"/>
              <a:gd name="T26" fmla="*/ 12 w 67"/>
              <a:gd name="T27" fmla="*/ 12 h 67"/>
              <a:gd name="T28" fmla="*/ 4 w 67"/>
              <a:gd name="T29" fmla="*/ 21 h 67"/>
              <a:gd name="T30" fmla="*/ 0 w 67"/>
              <a:gd name="T31" fmla="*/ 33 h 67"/>
              <a:gd name="T32" fmla="*/ 0 w 67"/>
              <a:gd name="T33" fmla="*/ 33 h 67"/>
              <a:gd name="T34" fmla="*/ 4 w 67"/>
              <a:gd name="T35" fmla="*/ 46 h 67"/>
              <a:gd name="T36" fmla="*/ 12 w 67"/>
              <a:gd name="T37" fmla="*/ 58 h 67"/>
              <a:gd name="T38" fmla="*/ 21 w 67"/>
              <a:gd name="T39" fmla="*/ 67 h 67"/>
              <a:gd name="T40" fmla="*/ 33 w 67"/>
              <a:gd name="T41" fmla="*/ 67 h 67"/>
              <a:gd name="T42" fmla="*/ 33 w 67"/>
              <a:gd name="T43" fmla="*/ 67 h 6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7"/>
              <a:gd name="T67" fmla="*/ 0 h 67"/>
              <a:gd name="T68" fmla="*/ 67 w 67"/>
              <a:gd name="T69" fmla="*/ 67 h 6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7" h="67">
                <a:moveTo>
                  <a:pt x="33" y="67"/>
                </a:moveTo>
                <a:lnTo>
                  <a:pt x="33" y="67"/>
                </a:lnTo>
                <a:lnTo>
                  <a:pt x="50" y="67"/>
                </a:lnTo>
                <a:lnTo>
                  <a:pt x="58" y="58"/>
                </a:lnTo>
                <a:lnTo>
                  <a:pt x="67" y="46"/>
                </a:lnTo>
                <a:lnTo>
                  <a:pt x="67" y="33"/>
                </a:lnTo>
                <a:lnTo>
                  <a:pt x="67" y="21"/>
                </a:lnTo>
                <a:lnTo>
                  <a:pt x="58" y="12"/>
                </a:lnTo>
                <a:lnTo>
                  <a:pt x="50" y="4"/>
                </a:lnTo>
                <a:lnTo>
                  <a:pt x="33" y="0"/>
                </a:lnTo>
                <a:lnTo>
                  <a:pt x="21" y="4"/>
                </a:lnTo>
                <a:lnTo>
                  <a:pt x="12" y="12"/>
                </a:lnTo>
                <a:lnTo>
                  <a:pt x="4" y="21"/>
                </a:lnTo>
                <a:lnTo>
                  <a:pt x="0" y="33"/>
                </a:lnTo>
                <a:lnTo>
                  <a:pt x="4" y="46"/>
                </a:lnTo>
                <a:lnTo>
                  <a:pt x="12" y="58"/>
                </a:lnTo>
                <a:lnTo>
                  <a:pt x="21" y="67"/>
                </a:lnTo>
                <a:lnTo>
                  <a:pt x="33"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tr-TR" altLang="tr-TR"/>
          </a:p>
        </p:txBody>
      </p:sp>
      <p:sp>
        <p:nvSpPr>
          <p:cNvPr id="18441" name="Freeform 9"/>
          <p:cNvSpPr>
            <a:spLocks/>
          </p:cNvSpPr>
          <p:nvPr/>
        </p:nvSpPr>
        <p:spPr bwMode="auto">
          <a:xfrm>
            <a:off x="7548563" y="2724150"/>
            <a:ext cx="106362" cy="106363"/>
          </a:xfrm>
          <a:custGeom>
            <a:avLst/>
            <a:gdLst>
              <a:gd name="T0" fmla="*/ 33 w 67"/>
              <a:gd name="T1" fmla="*/ 67 h 67"/>
              <a:gd name="T2" fmla="*/ 33 w 67"/>
              <a:gd name="T3" fmla="*/ 67 h 67"/>
              <a:gd name="T4" fmla="*/ 46 w 67"/>
              <a:gd name="T5" fmla="*/ 67 h 67"/>
              <a:gd name="T6" fmla="*/ 58 w 67"/>
              <a:gd name="T7" fmla="*/ 59 h 67"/>
              <a:gd name="T8" fmla="*/ 63 w 67"/>
              <a:gd name="T9" fmla="*/ 47 h 67"/>
              <a:gd name="T10" fmla="*/ 67 w 67"/>
              <a:gd name="T11" fmla="*/ 34 h 67"/>
              <a:gd name="T12" fmla="*/ 67 w 67"/>
              <a:gd name="T13" fmla="*/ 34 h 67"/>
              <a:gd name="T14" fmla="*/ 63 w 67"/>
              <a:gd name="T15" fmla="*/ 21 h 67"/>
              <a:gd name="T16" fmla="*/ 58 w 67"/>
              <a:gd name="T17" fmla="*/ 13 h 67"/>
              <a:gd name="T18" fmla="*/ 46 w 67"/>
              <a:gd name="T19" fmla="*/ 5 h 67"/>
              <a:gd name="T20" fmla="*/ 33 w 67"/>
              <a:gd name="T21" fmla="*/ 0 h 67"/>
              <a:gd name="T22" fmla="*/ 33 w 67"/>
              <a:gd name="T23" fmla="*/ 0 h 67"/>
              <a:gd name="T24" fmla="*/ 21 w 67"/>
              <a:gd name="T25" fmla="*/ 5 h 67"/>
              <a:gd name="T26" fmla="*/ 8 w 67"/>
              <a:gd name="T27" fmla="*/ 13 h 67"/>
              <a:gd name="T28" fmla="*/ 4 w 67"/>
              <a:gd name="T29" fmla="*/ 21 h 67"/>
              <a:gd name="T30" fmla="*/ 0 w 67"/>
              <a:gd name="T31" fmla="*/ 34 h 67"/>
              <a:gd name="T32" fmla="*/ 0 w 67"/>
              <a:gd name="T33" fmla="*/ 34 h 67"/>
              <a:gd name="T34" fmla="*/ 4 w 67"/>
              <a:gd name="T35" fmla="*/ 47 h 67"/>
              <a:gd name="T36" fmla="*/ 8 w 67"/>
              <a:gd name="T37" fmla="*/ 59 h 67"/>
              <a:gd name="T38" fmla="*/ 21 w 67"/>
              <a:gd name="T39" fmla="*/ 67 h 67"/>
              <a:gd name="T40" fmla="*/ 33 w 67"/>
              <a:gd name="T41" fmla="*/ 67 h 67"/>
              <a:gd name="T42" fmla="*/ 33 w 67"/>
              <a:gd name="T43" fmla="*/ 67 h 6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7"/>
              <a:gd name="T67" fmla="*/ 0 h 67"/>
              <a:gd name="T68" fmla="*/ 67 w 67"/>
              <a:gd name="T69" fmla="*/ 67 h 6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7" h="67">
                <a:moveTo>
                  <a:pt x="33" y="67"/>
                </a:moveTo>
                <a:lnTo>
                  <a:pt x="33" y="67"/>
                </a:lnTo>
                <a:lnTo>
                  <a:pt x="46" y="67"/>
                </a:lnTo>
                <a:lnTo>
                  <a:pt x="58" y="59"/>
                </a:lnTo>
                <a:lnTo>
                  <a:pt x="63" y="47"/>
                </a:lnTo>
                <a:lnTo>
                  <a:pt x="67" y="34"/>
                </a:lnTo>
                <a:lnTo>
                  <a:pt x="63" y="21"/>
                </a:lnTo>
                <a:lnTo>
                  <a:pt x="58" y="13"/>
                </a:lnTo>
                <a:lnTo>
                  <a:pt x="46" y="5"/>
                </a:lnTo>
                <a:lnTo>
                  <a:pt x="33" y="0"/>
                </a:lnTo>
                <a:lnTo>
                  <a:pt x="21" y="5"/>
                </a:lnTo>
                <a:lnTo>
                  <a:pt x="8" y="13"/>
                </a:lnTo>
                <a:lnTo>
                  <a:pt x="4" y="21"/>
                </a:lnTo>
                <a:lnTo>
                  <a:pt x="0" y="34"/>
                </a:lnTo>
                <a:lnTo>
                  <a:pt x="4" y="47"/>
                </a:lnTo>
                <a:lnTo>
                  <a:pt x="8" y="59"/>
                </a:lnTo>
                <a:lnTo>
                  <a:pt x="21" y="67"/>
                </a:lnTo>
                <a:lnTo>
                  <a:pt x="33"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tr-TR" altLang="tr-TR"/>
          </a:p>
        </p:txBody>
      </p:sp>
      <p:sp>
        <p:nvSpPr>
          <p:cNvPr id="18442" name="Rectangle 27"/>
          <p:cNvSpPr>
            <a:spLocks noChangeArrowheads="1"/>
          </p:cNvSpPr>
          <p:nvPr/>
        </p:nvSpPr>
        <p:spPr bwMode="auto">
          <a:xfrm rot="-5400000">
            <a:off x="4860925" y="3895725"/>
            <a:ext cx="144463"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tr-TR" sz="1700">
                <a:solidFill>
                  <a:srgbClr val="000000"/>
                </a:solidFill>
                <a:latin typeface="I Helvetica Oblique"/>
              </a:rPr>
              <a:t>B</a:t>
            </a:r>
            <a:endParaRPr lang="en-US" altLang="tr-TR"/>
          </a:p>
        </p:txBody>
      </p:sp>
      <p:sp>
        <p:nvSpPr>
          <p:cNvPr id="18443" name="Rectangle 28"/>
          <p:cNvSpPr>
            <a:spLocks noChangeArrowheads="1"/>
          </p:cNvSpPr>
          <p:nvPr/>
        </p:nvSpPr>
        <p:spPr bwMode="auto">
          <a:xfrm rot="-5400000">
            <a:off x="4704557" y="3591718"/>
            <a:ext cx="4572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tr-TR" sz="1700">
                <a:solidFill>
                  <a:srgbClr val="000000"/>
                </a:solidFill>
                <a:latin typeface="Helvetica" pitchFamily="34" charset="0"/>
              </a:rPr>
              <a:t>, Bur</a:t>
            </a:r>
            <a:endParaRPr lang="en-US" altLang="tr-TR"/>
          </a:p>
        </p:txBody>
      </p:sp>
      <p:sp>
        <p:nvSpPr>
          <p:cNvPr id="18444" name="Rectangle 29"/>
          <p:cNvSpPr>
            <a:spLocks noChangeArrowheads="1"/>
          </p:cNvSpPr>
          <p:nvPr/>
        </p:nvSpPr>
        <p:spPr bwMode="auto">
          <a:xfrm rot="-5400000">
            <a:off x="4897438" y="3338512"/>
            <a:ext cx="7143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tr-TR" sz="1700">
                <a:solidFill>
                  <a:srgbClr val="000000"/>
                </a:solidFill>
                <a:latin typeface="Helvetica" pitchFamily="34" charset="0"/>
              </a:rPr>
              <a:t>r</a:t>
            </a:r>
            <a:endParaRPr lang="en-US" altLang="tr-TR"/>
          </a:p>
        </p:txBody>
      </p:sp>
      <p:sp>
        <p:nvSpPr>
          <p:cNvPr id="18445" name="Rectangle 30"/>
          <p:cNvSpPr>
            <a:spLocks noChangeArrowheads="1"/>
          </p:cNvSpPr>
          <p:nvPr/>
        </p:nvSpPr>
        <p:spPr bwMode="auto">
          <a:xfrm rot="-5400000">
            <a:off x="4103688" y="2465387"/>
            <a:ext cx="165893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tr-TR" sz="1700">
                <a:solidFill>
                  <a:srgbClr val="000000"/>
                </a:solidFill>
                <a:latin typeface="Helvetica" pitchFamily="34" charset="0"/>
              </a:rPr>
              <a:t>itos per semester</a:t>
            </a:r>
            <a:endParaRPr lang="en-US" altLang="tr-TR"/>
          </a:p>
        </p:txBody>
      </p:sp>
      <p:sp>
        <p:nvSpPr>
          <p:cNvPr id="18446" name="Rectangle 34"/>
          <p:cNvSpPr>
            <a:spLocks noChangeArrowheads="1"/>
          </p:cNvSpPr>
          <p:nvPr/>
        </p:nvSpPr>
        <p:spPr bwMode="auto">
          <a:xfrm>
            <a:off x="6019800" y="5862638"/>
            <a:ext cx="131763"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tr-TR" sz="1700">
                <a:solidFill>
                  <a:srgbClr val="000000"/>
                </a:solidFill>
                <a:latin typeface="I Helvetica Oblique"/>
              </a:rPr>
              <a:t>Z</a:t>
            </a:r>
            <a:endParaRPr lang="en-US" altLang="tr-TR"/>
          </a:p>
        </p:txBody>
      </p:sp>
      <p:sp>
        <p:nvSpPr>
          <p:cNvPr id="18447" name="Rectangle 35"/>
          <p:cNvSpPr>
            <a:spLocks noChangeArrowheads="1"/>
          </p:cNvSpPr>
          <p:nvPr/>
        </p:nvSpPr>
        <p:spPr bwMode="auto">
          <a:xfrm>
            <a:off x="6153150" y="5862638"/>
            <a:ext cx="207962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tr-TR" sz="1700">
                <a:solidFill>
                  <a:srgbClr val="000000"/>
                </a:solidFill>
                <a:latin typeface="Helvetica" pitchFamily="34" charset="0"/>
              </a:rPr>
              <a:t>, Pizzas per semester</a:t>
            </a:r>
            <a:endParaRPr lang="en-US" altLang="tr-TR"/>
          </a:p>
        </p:txBody>
      </p:sp>
      <p:sp>
        <p:nvSpPr>
          <p:cNvPr id="18448" name="Rectangle 36"/>
          <p:cNvSpPr>
            <a:spLocks noChangeArrowheads="1"/>
          </p:cNvSpPr>
          <p:nvPr/>
        </p:nvSpPr>
        <p:spPr bwMode="auto">
          <a:xfrm>
            <a:off x="5602288" y="4467225"/>
            <a:ext cx="6032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tr-TR" sz="1700">
                <a:solidFill>
                  <a:srgbClr val="000000"/>
                </a:solidFill>
                <a:latin typeface="I Helvetica Oblique"/>
              </a:rPr>
              <a:t>I</a:t>
            </a:r>
            <a:endParaRPr lang="en-US" altLang="tr-TR"/>
          </a:p>
        </p:txBody>
      </p:sp>
      <p:sp>
        <p:nvSpPr>
          <p:cNvPr id="18449" name="Rectangle 37"/>
          <p:cNvSpPr>
            <a:spLocks noChangeArrowheads="1"/>
          </p:cNvSpPr>
          <p:nvPr/>
        </p:nvSpPr>
        <p:spPr bwMode="auto">
          <a:xfrm>
            <a:off x="7135813" y="3921125"/>
            <a:ext cx="12065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tr-TR" sz="1700">
                <a:solidFill>
                  <a:srgbClr val="000000"/>
                </a:solidFill>
                <a:latin typeface="I Helvetica Oblique"/>
              </a:rPr>
              <a:t>a</a:t>
            </a:r>
            <a:endParaRPr lang="en-US" altLang="tr-TR"/>
          </a:p>
        </p:txBody>
      </p:sp>
      <p:sp>
        <p:nvSpPr>
          <p:cNvPr id="18450" name="Rectangle 38"/>
          <p:cNvSpPr>
            <a:spLocks noChangeArrowheads="1"/>
          </p:cNvSpPr>
          <p:nvPr/>
        </p:nvSpPr>
        <p:spPr bwMode="auto">
          <a:xfrm>
            <a:off x="7688263" y="2665413"/>
            <a:ext cx="12065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tr-TR" sz="1700">
                <a:solidFill>
                  <a:srgbClr val="000000"/>
                </a:solidFill>
                <a:latin typeface="I Helvetica Oblique"/>
              </a:rPr>
              <a:t>b</a:t>
            </a:r>
            <a:endParaRPr lang="en-US" altLang="tr-TR"/>
          </a:p>
        </p:txBody>
      </p:sp>
    </p:spTree>
    <p:extLst>
      <p:ext uri="{BB962C8B-B14F-4D97-AF65-F5344CB8AC3E}">
        <p14:creationId xmlns:p14="http://schemas.microsoft.com/office/powerpoint/2010/main" val="1769253522"/>
      </p:ext>
    </p:extLst>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64267">
                                            <p:txEl>
                                              <p:pRg st="0" end="0"/>
                                            </p:txEl>
                                          </p:spTgt>
                                        </p:tgtEl>
                                        <p:attrNameLst>
                                          <p:attrName>style.visibility</p:attrName>
                                        </p:attrNameLst>
                                      </p:cBhvr>
                                      <p:to>
                                        <p:strVal val="visible"/>
                                      </p:to>
                                    </p:set>
                                    <p:anim calcmode="lin" valueType="num">
                                      <p:cBhvr>
                                        <p:cTn id="7" dur="500" fill="hold"/>
                                        <p:tgtEl>
                                          <p:spTgt spid="56426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6426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64267">
                                            <p:txEl>
                                              <p:pRg st="1" end="1"/>
                                            </p:txEl>
                                          </p:spTgt>
                                        </p:tgtEl>
                                        <p:attrNameLst>
                                          <p:attrName>style.visibility</p:attrName>
                                        </p:attrNameLst>
                                      </p:cBhvr>
                                      <p:to>
                                        <p:strVal val="visible"/>
                                      </p:to>
                                    </p:set>
                                    <p:anim calcmode="lin" valueType="num">
                                      <p:cBhvr>
                                        <p:cTn id="13" dur="500" fill="hold"/>
                                        <p:tgtEl>
                                          <p:spTgt spid="56426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6426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64267">
                                            <p:txEl>
                                              <p:pRg st="2" end="2"/>
                                            </p:txEl>
                                          </p:spTgt>
                                        </p:tgtEl>
                                        <p:attrNameLst>
                                          <p:attrName>style.visibility</p:attrName>
                                        </p:attrNameLst>
                                      </p:cBhvr>
                                      <p:to>
                                        <p:strVal val="visible"/>
                                      </p:to>
                                    </p:set>
                                    <p:anim calcmode="lin" valueType="num">
                                      <p:cBhvr>
                                        <p:cTn id="19" dur="500" fill="hold"/>
                                        <p:tgtEl>
                                          <p:spTgt spid="56426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564267">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267"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p:txBody>
          <a:bodyPr/>
          <a:lstStyle/>
          <a:p>
            <a:r>
              <a:rPr lang="en-US" altLang="tr-TR" sz="3200"/>
              <a:t>Impossible Indifference Curves</a:t>
            </a:r>
          </a:p>
        </p:txBody>
      </p:sp>
      <p:pic>
        <p:nvPicPr>
          <p:cNvPr id="19461" name="Picture 5" descr="Perloff5e_040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00150" y="2266950"/>
            <a:ext cx="7429500" cy="3390900"/>
          </a:xfrm>
        </p:spPr>
      </p:pic>
    </p:spTree>
    <p:extLst>
      <p:ext uri="{BB962C8B-B14F-4D97-AF65-F5344CB8AC3E}">
        <p14:creationId xmlns:p14="http://schemas.microsoft.com/office/powerpoint/2010/main" val="13994269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tr-TR"/>
              <a:t>Substitution Between Goods</a:t>
            </a:r>
          </a:p>
        </p:txBody>
      </p:sp>
      <p:sp>
        <p:nvSpPr>
          <p:cNvPr id="20483" name="Rectangle 3"/>
          <p:cNvSpPr>
            <a:spLocks noGrp="1" noChangeArrowheads="1"/>
          </p:cNvSpPr>
          <p:nvPr>
            <p:ph type="body" idx="1"/>
          </p:nvPr>
        </p:nvSpPr>
        <p:spPr/>
        <p:txBody>
          <a:bodyPr/>
          <a:lstStyle/>
          <a:p>
            <a:r>
              <a:rPr lang="en-US" altLang="tr-TR"/>
              <a:t>Economic decisions involve trade-offs</a:t>
            </a:r>
          </a:p>
          <a:p>
            <a:r>
              <a:rPr lang="en-US" altLang="tr-TR"/>
              <a:t>Indifference curves provide information on the amount of one good that the consumer is willing to give up to gain a unit of another good</a:t>
            </a:r>
          </a:p>
        </p:txBody>
      </p:sp>
    </p:spTree>
    <p:extLst>
      <p:ext uri="{BB962C8B-B14F-4D97-AF65-F5344CB8AC3E}">
        <p14:creationId xmlns:p14="http://schemas.microsoft.com/office/powerpoint/2010/main" val="26644846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tr-TR"/>
              <a:t>Rates of Substitution</a:t>
            </a:r>
          </a:p>
        </p:txBody>
      </p:sp>
      <p:sp>
        <p:nvSpPr>
          <p:cNvPr id="21507" name="Rectangle 3"/>
          <p:cNvSpPr>
            <a:spLocks noGrp="1" noChangeArrowheads="1"/>
          </p:cNvSpPr>
          <p:nvPr>
            <p:ph type="body" idx="1"/>
          </p:nvPr>
        </p:nvSpPr>
        <p:spPr/>
        <p:txBody>
          <a:bodyPr/>
          <a:lstStyle/>
          <a:p>
            <a:r>
              <a:rPr lang="en-US" altLang="tr-TR" sz="2800"/>
              <a:t>Consider moving along an indifference curve, from one bundle to another</a:t>
            </a:r>
          </a:p>
          <a:p>
            <a:r>
              <a:rPr lang="en-US" altLang="tr-TR" sz="2800"/>
              <a:t>This is the same as taking away units of one good and compensating the consumer for the loss by adding units of another good</a:t>
            </a:r>
          </a:p>
          <a:p>
            <a:r>
              <a:rPr lang="en-US" altLang="tr-TR" sz="2800"/>
              <a:t>Slope of the indifference curve shows how much of the second good is needed to make up for a loss of the first good</a:t>
            </a:r>
          </a:p>
        </p:txBody>
      </p:sp>
    </p:spTree>
    <p:extLst>
      <p:ext uri="{BB962C8B-B14F-4D97-AF65-F5344CB8AC3E}">
        <p14:creationId xmlns:p14="http://schemas.microsoft.com/office/powerpoint/2010/main" val="25017134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r>
              <a:rPr lang="en-US" dirty="0"/>
              <a:t>Marginal rate of substitution (MRS): </a:t>
            </a:r>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48</a:t>
            </a:fld>
            <a:endParaRPr lang="en-US"/>
          </a:p>
        </p:txBody>
      </p:sp>
      <p:sp>
        <p:nvSpPr>
          <p:cNvPr id="6" name="Rectangle 5"/>
          <p:cNvSpPr>
            <a:spLocks noGrp="1" noChangeArrowheads="1"/>
          </p:cNvSpPr>
          <p:nvPr/>
        </p:nvSpPr>
        <p:spPr bwMode="auto">
          <a:xfrm>
            <a:off x="838200" y="1828800"/>
            <a:ext cx="8001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003300"/>
                </a:solidFill>
                <a:latin typeface="+mn-lt"/>
                <a:ea typeface="+mn-ea"/>
                <a:cs typeface="+mn-cs"/>
              </a:defRPr>
            </a:lvl1pPr>
            <a:lvl2pPr marL="742950" indent="-285750" algn="l" rtl="0" fontAlgn="base">
              <a:spcBef>
                <a:spcPct val="20000"/>
              </a:spcBef>
              <a:spcAft>
                <a:spcPct val="0"/>
              </a:spcAft>
              <a:buChar char="–"/>
              <a:defRPr sz="2800">
                <a:solidFill>
                  <a:srgbClr val="003300"/>
                </a:solidFill>
                <a:latin typeface="+mn-lt"/>
                <a:ea typeface="+mn-ea"/>
              </a:defRPr>
            </a:lvl2pPr>
            <a:lvl3pPr marL="1143000" indent="-228600" algn="l" rtl="0" fontAlgn="base">
              <a:spcBef>
                <a:spcPct val="20000"/>
              </a:spcBef>
              <a:spcAft>
                <a:spcPct val="0"/>
              </a:spcAft>
              <a:buChar char="•"/>
              <a:defRPr sz="2400">
                <a:solidFill>
                  <a:srgbClr val="003300"/>
                </a:solidFill>
                <a:latin typeface="+mn-lt"/>
                <a:ea typeface="+mn-ea"/>
              </a:defRPr>
            </a:lvl3pPr>
            <a:lvl4pPr marL="1600200" indent="-228600" algn="l" rtl="0" fontAlgn="base">
              <a:spcBef>
                <a:spcPct val="20000"/>
              </a:spcBef>
              <a:spcAft>
                <a:spcPct val="0"/>
              </a:spcAft>
              <a:buChar char="–"/>
              <a:defRPr sz="2000">
                <a:solidFill>
                  <a:srgbClr val="003300"/>
                </a:solidFill>
                <a:latin typeface="+mn-lt"/>
                <a:ea typeface="+mn-ea"/>
              </a:defRPr>
            </a:lvl4pPr>
            <a:lvl5pPr marL="2057400" indent="-228600" algn="l" rtl="0" fontAlgn="base">
              <a:spcBef>
                <a:spcPct val="20000"/>
              </a:spcBef>
              <a:spcAft>
                <a:spcPct val="0"/>
              </a:spcAft>
              <a:buChar char="»"/>
              <a:defRPr sz="2000">
                <a:solidFill>
                  <a:srgbClr val="003300"/>
                </a:solidFill>
                <a:latin typeface="+mn-lt"/>
                <a:ea typeface="+mn-ea"/>
              </a:defRPr>
            </a:lvl5pPr>
            <a:lvl6pPr marL="2514600" indent="-228600" algn="l" rtl="0" fontAlgn="base">
              <a:spcBef>
                <a:spcPct val="20000"/>
              </a:spcBef>
              <a:spcAft>
                <a:spcPct val="0"/>
              </a:spcAft>
              <a:buChar char="»"/>
              <a:defRPr sz="2000">
                <a:solidFill>
                  <a:srgbClr val="003300"/>
                </a:solidFill>
                <a:latin typeface="+mn-lt"/>
                <a:ea typeface="+mn-ea"/>
              </a:defRPr>
            </a:lvl6pPr>
            <a:lvl7pPr marL="2971800" indent="-228600" algn="l" rtl="0" fontAlgn="base">
              <a:spcBef>
                <a:spcPct val="20000"/>
              </a:spcBef>
              <a:spcAft>
                <a:spcPct val="0"/>
              </a:spcAft>
              <a:buChar char="»"/>
              <a:defRPr sz="2000">
                <a:solidFill>
                  <a:srgbClr val="003300"/>
                </a:solidFill>
                <a:latin typeface="+mn-lt"/>
                <a:ea typeface="+mn-ea"/>
              </a:defRPr>
            </a:lvl7pPr>
            <a:lvl8pPr marL="3429000" indent="-228600" algn="l" rtl="0" fontAlgn="base">
              <a:spcBef>
                <a:spcPct val="20000"/>
              </a:spcBef>
              <a:spcAft>
                <a:spcPct val="0"/>
              </a:spcAft>
              <a:buChar char="»"/>
              <a:defRPr sz="2000">
                <a:solidFill>
                  <a:srgbClr val="003300"/>
                </a:solidFill>
                <a:latin typeface="+mn-lt"/>
                <a:ea typeface="+mn-ea"/>
              </a:defRPr>
            </a:lvl8pPr>
            <a:lvl9pPr marL="3886200" indent="-228600" algn="l" rtl="0" fontAlgn="base">
              <a:spcBef>
                <a:spcPct val="20000"/>
              </a:spcBef>
              <a:spcAft>
                <a:spcPct val="0"/>
              </a:spcAft>
              <a:buChar char="»"/>
              <a:defRPr sz="2000">
                <a:solidFill>
                  <a:srgbClr val="003300"/>
                </a:solidFill>
                <a:latin typeface="+mn-lt"/>
                <a:ea typeface="+mn-ea"/>
              </a:defRPr>
            </a:lvl9pPr>
          </a:lstStyle>
          <a:p>
            <a:r>
              <a:rPr lang="en-US" b="1" i="1" dirty="0">
                <a:solidFill>
                  <a:srgbClr val="000000"/>
                </a:solidFill>
              </a:rPr>
              <a:t>Marginal rate of substitution (MRS):</a:t>
            </a:r>
            <a:r>
              <a:rPr lang="en-US" dirty="0"/>
              <a:t> the rate at which the consumer is willing to exchange the good measured along the vertical axis for the good measured along the horizontal axis.</a:t>
            </a:r>
          </a:p>
          <a:p>
            <a:pPr lvl="1"/>
            <a:r>
              <a:rPr lang="en-US" dirty="0"/>
              <a:t>Equal to the absolute value of the slope of the indifference curve.</a:t>
            </a:r>
          </a:p>
        </p:txBody>
      </p:sp>
    </p:spTree>
    <p:extLst>
      <p:ext uri="{BB962C8B-B14F-4D97-AF65-F5344CB8AC3E}">
        <p14:creationId xmlns:p14="http://schemas.microsoft.com/office/powerpoint/2010/main" val="25620293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tr-TR" sz="4000" dirty="0"/>
              <a:t>Rates of Substitution</a:t>
            </a:r>
          </a:p>
        </p:txBody>
      </p:sp>
      <p:sp>
        <p:nvSpPr>
          <p:cNvPr id="47110" name="Rectangle 6"/>
          <p:cNvSpPr>
            <a:spLocks noGrp="1" noChangeArrowheads="1"/>
          </p:cNvSpPr>
          <p:nvPr>
            <p:ph type="body" sz="half" idx="1"/>
          </p:nvPr>
        </p:nvSpPr>
        <p:spPr/>
        <p:txBody>
          <a:bodyPr rtlCol="0">
            <a:normAutofit fontScale="85000" lnSpcReduction="20000"/>
          </a:bodyPr>
          <a:lstStyle/>
          <a:p>
            <a:pPr fontAlgn="auto">
              <a:spcAft>
                <a:spcPts val="0"/>
              </a:spcAft>
              <a:defRPr/>
            </a:pPr>
            <a:r>
              <a:rPr lang="en-US" sz="2800" dirty="0"/>
              <a:t>Look at the move from bundle A to C</a:t>
            </a:r>
          </a:p>
          <a:p>
            <a:pPr fontAlgn="auto">
              <a:spcAft>
                <a:spcPts val="0"/>
              </a:spcAft>
              <a:defRPr/>
            </a:pPr>
            <a:r>
              <a:rPr lang="en-US" sz="2800" dirty="0"/>
              <a:t>Consumer loses 1 soup (</a:t>
            </a:r>
            <a:r>
              <a:rPr lang="en-US" sz="2800" dirty="0">
                <a:sym typeface="Symbol"/>
              </a:rPr>
              <a:t>S = -1</a:t>
            </a:r>
            <a:r>
              <a:rPr lang="en-US" sz="2800" dirty="0"/>
              <a:t>); gains 2 bread (</a:t>
            </a:r>
            <a:r>
              <a:rPr lang="en-US" sz="2800" dirty="0">
                <a:sym typeface="Symbol"/>
              </a:rPr>
              <a:t>B = +2</a:t>
            </a:r>
            <a:r>
              <a:rPr lang="en-US" sz="2800" dirty="0"/>
              <a:t>)</a:t>
            </a:r>
          </a:p>
          <a:p>
            <a:pPr fontAlgn="auto">
              <a:spcAft>
                <a:spcPts val="0"/>
              </a:spcAft>
              <a:defRPr/>
            </a:pPr>
            <a:r>
              <a:rPr lang="en-US" sz="2800" dirty="0"/>
              <a:t>A and C are equally desirable</a:t>
            </a:r>
          </a:p>
          <a:p>
            <a:pPr fontAlgn="auto">
              <a:spcAft>
                <a:spcPts val="0"/>
              </a:spcAft>
              <a:defRPr/>
            </a:pPr>
            <a:r>
              <a:rPr lang="en-US" sz="2800" dirty="0"/>
              <a:t>Slope of indifference curve = </a:t>
            </a:r>
            <a:r>
              <a:rPr lang="en-US" sz="2800" dirty="0">
                <a:sym typeface="Symbol"/>
              </a:rPr>
              <a:t>B/S = -2</a:t>
            </a:r>
            <a:endParaRPr lang="en-US" sz="2800" dirty="0"/>
          </a:p>
          <a:p>
            <a:pPr fontAlgn="auto">
              <a:spcAft>
                <a:spcPts val="0"/>
              </a:spcAft>
              <a:defRPr/>
            </a:pPr>
            <a:r>
              <a:rPr lang="en-US" sz="2800" dirty="0"/>
              <a:t>Consumer is willing to substitute for soup with bread at 2 ounces per pint</a:t>
            </a:r>
          </a:p>
        </p:txBody>
      </p:sp>
      <p:pic>
        <p:nvPicPr>
          <p:cNvPr id="22532" name="Picture 5" descr="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62500" y="1882775"/>
            <a:ext cx="3924300" cy="4083050"/>
          </a:xfrm>
        </p:spPr>
      </p:pic>
      <p:sp>
        <p:nvSpPr>
          <p:cNvPr id="22533" name="Text Box 122"/>
          <p:cNvSpPr txBox="1">
            <a:spLocks noChangeArrowheads="1"/>
          </p:cNvSpPr>
          <p:nvPr/>
        </p:nvSpPr>
        <p:spPr bwMode="auto">
          <a:xfrm>
            <a:off x="8181975" y="6400800"/>
            <a:ext cx="8096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tr-TR" sz="1200">
                <a:latin typeface="Arial" pitchFamily="34" charset="0"/>
              </a:rPr>
              <a:t>     4-</a:t>
            </a:r>
            <a:fld id="{49E3199B-670C-4279-AA8D-1079CB46473A}" type="slidenum">
              <a:rPr lang="en-US" altLang="tr-TR" sz="1200">
                <a:latin typeface="Arial" pitchFamily="34" charset="0"/>
              </a:rPr>
              <a:pPr/>
              <a:t>49</a:t>
            </a:fld>
            <a:endParaRPr lang="en-US" altLang="tr-TR" sz="1200">
              <a:latin typeface="Arial" pitchFamily="34" charset="0"/>
            </a:endParaRPr>
          </a:p>
        </p:txBody>
      </p:sp>
    </p:spTree>
    <p:extLst>
      <p:ext uri="{BB962C8B-B14F-4D97-AF65-F5344CB8AC3E}">
        <p14:creationId xmlns:p14="http://schemas.microsoft.com/office/powerpoint/2010/main" val="787222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3.1: Two Bundles of Goods </a:t>
            </a:r>
            <a:br>
              <a:rPr lang="en-US" dirty="0"/>
            </a:br>
            <a:endParaRPr lang="en-US" dirty="0"/>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5</a:t>
            </a:fld>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676400"/>
            <a:ext cx="5016284" cy="3143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ikdörtgen 2"/>
          <p:cNvSpPr/>
          <p:nvPr/>
        </p:nvSpPr>
        <p:spPr>
          <a:xfrm>
            <a:off x="228600" y="1673030"/>
            <a:ext cx="3048000" cy="2677656"/>
          </a:xfrm>
          <a:prstGeom prst="rect">
            <a:avLst/>
          </a:prstGeom>
        </p:spPr>
        <p:txBody>
          <a:bodyPr wrap="square">
            <a:spAutoFit/>
          </a:bodyPr>
          <a:lstStyle/>
          <a:p>
            <a:r>
              <a:rPr lang="en-US" sz="2400" dirty="0"/>
              <a:t>A bundle is a specific</a:t>
            </a:r>
          </a:p>
          <a:p>
            <a:r>
              <a:rPr lang="en-US" sz="2400" dirty="0"/>
              <a:t>combination of goods. Bundle</a:t>
            </a:r>
            <a:r>
              <a:rPr lang="tr-TR" sz="2400" dirty="0"/>
              <a:t> </a:t>
            </a:r>
            <a:r>
              <a:rPr lang="en-US" sz="2400" dirty="0"/>
              <a:t>A has 5 units of shelter and</a:t>
            </a:r>
            <a:r>
              <a:rPr lang="tr-TR" sz="2400" dirty="0"/>
              <a:t> </a:t>
            </a:r>
            <a:r>
              <a:rPr lang="en-US" sz="2400" dirty="0"/>
              <a:t>7 units of food. Bundle B has</a:t>
            </a:r>
            <a:r>
              <a:rPr lang="tr-TR" sz="2400" dirty="0"/>
              <a:t> </a:t>
            </a:r>
            <a:r>
              <a:rPr lang="en-US" sz="2400" dirty="0"/>
              <a:t>3 units of shelter and 8 units</a:t>
            </a:r>
            <a:r>
              <a:rPr lang="tr-TR" sz="2400" dirty="0"/>
              <a:t> </a:t>
            </a:r>
            <a:r>
              <a:rPr lang="en-US" sz="2400" dirty="0"/>
              <a:t>of food.</a:t>
            </a:r>
            <a:endParaRPr lang="tr-TR" sz="2400" dirty="0"/>
          </a:p>
        </p:txBody>
      </p:sp>
    </p:spTree>
    <p:extLst>
      <p:ext uri="{BB962C8B-B14F-4D97-AF65-F5344CB8AC3E}">
        <p14:creationId xmlns:p14="http://schemas.microsoft.com/office/powerpoint/2010/main" val="11967212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altLang="tr-TR"/>
              <a:t>Marginal Rate of Substitution</a:t>
            </a:r>
          </a:p>
        </p:txBody>
      </p:sp>
      <p:sp>
        <p:nvSpPr>
          <p:cNvPr id="49155" name="Rectangle 3"/>
          <p:cNvSpPr>
            <a:spLocks noGrp="1" noChangeArrowheads="1"/>
          </p:cNvSpPr>
          <p:nvPr>
            <p:ph type="body" sz="half" idx="1"/>
          </p:nvPr>
        </p:nvSpPr>
        <p:spPr>
          <a:xfrm>
            <a:off x="685800" y="1447800"/>
            <a:ext cx="8077200" cy="5029200"/>
          </a:xfrm>
        </p:spPr>
        <p:txBody>
          <a:bodyPr rtlCol="0">
            <a:normAutofit lnSpcReduction="10000"/>
          </a:bodyPr>
          <a:lstStyle/>
          <a:p>
            <a:pPr fontAlgn="auto">
              <a:spcAft>
                <a:spcPts val="0"/>
              </a:spcAft>
              <a:defRPr/>
            </a:pPr>
            <a:r>
              <a:rPr lang="en-US" sz="2400" dirty="0"/>
              <a:t>The </a:t>
            </a:r>
            <a:r>
              <a:rPr lang="en-US" sz="2400" b="1" i="1" dirty="0"/>
              <a:t>marginal rate of substitution</a:t>
            </a:r>
            <a:r>
              <a:rPr lang="en-US" sz="2400" dirty="0"/>
              <a:t> for X with Y, MRS</a:t>
            </a:r>
            <a:r>
              <a:rPr lang="en-US" sz="2400" baseline="-25000" dirty="0"/>
              <a:t>XY</a:t>
            </a:r>
            <a:r>
              <a:rPr lang="en-US" sz="2400" dirty="0"/>
              <a:t>, is the rate at which a consumer must adjust Y to maintain the same level of well-being when X changes by a tiny amount, from a given starting point</a:t>
            </a:r>
          </a:p>
          <a:p>
            <a:pPr fontAlgn="auto">
              <a:spcAft>
                <a:spcPts val="0"/>
              </a:spcAft>
              <a:defRPr/>
            </a:pPr>
            <a:endParaRPr lang="en-US" sz="2400" dirty="0"/>
          </a:p>
          <a:p>
            <a:pPr fontAlgn="auto">
              <a:spcAft>
                <a:spcPts val="0"/>
              </a:spcAft>
              <a:defRPr/>
            </a:pPr>
            <a:endParaRPr lang="en-US" sz="2400" dirty="0"/>
          </a:p>
          <a:p>
            <a:pPr fontAlgn="auto">
              <a:spcAft>
                <a:spcPts val="0"/>
              </a:spcAft>
              <a:defRPr/>
            </a:pPr>
            <a:endParaRPr lang="en-US" sz="2400" dirty="0"/>
          </a:p>
          <a:p>
            <a:pPr fontAlgn="auto">
              <a:spcAft>
                <a:spcPts val="0"/>
              </a:spcAft>
              <a:defRPr/>
            </a:pPr>
            <a:r>
              <a:rPr lang="en-US" sz="2400" dirty="0"/>
              <a:t>Tells us how much Y a consumer needs to compensate for losing a little bit of X, per unit of X</a:t>
            </a:r>
          </a:p>
          <a:p>
            <a:pPr fontAlgn="auto">
              <a:spcAft>
                <a:spcPts val="0"/>
              </a:spcAft>
              <a:defRPr/>
            </a:pPr>
            <a:r>
              <a:rPr lang="en-US" sz="2400" dirty="0"/>
              <a:t>Tells us the maximum amount of Y a consumer would be willing to pay per additional unit of X</a:t>
            </a:r>
          </a:p>
          <a:p>
            <a:pPr fontAlgn="auto">
              <a:spcAft>
                <a:spcPts val="0"/>
              </a:spcAft>
              <a:defRPr/>
            </a:pPr>
            <a:r>
              <a:rPr lang="en-US" sz="2400" dirty="0"/>
              <a:t>That is, MRS</a:t>
            </a:r>
            <a:r>
              <a:rPr lang="en-US" sz="2400" baseline="-25000" dirty="0"/>
              <a:t>XY</a:t>
            </a:r>
            <a:r>
              <a:rPr lang="en-US" sz="2400" dirty="0"/>
              <a:t> is the consumer’s </a:t>
            </a:r>
            <a:r>
              <a:rPr lang="en-US" sz="2400" b="1" dirty="0"/>
              <a:t>willingness to pay </a:t>
            </a:r>
            <a:r>
              <a:rPr lang="en-US" sz="2400" dirty="0"/>
              <a:t>Y for a unit of X</a:t>
            </a:r>
          </a:p>
        </p:txBody>
      </p:sp>
      <p:graphicFrame>
        <p:nvGraphicFramePr>
          <p:cNvPr id="1026" name="Object 2"/>
          <p:cNvGraphicFramePr>
            <a:graphicFrameLocks noGrp="1" noChangeAspect="1"/>
          </p:cNvGraphicFramePr>
          <p:nvPr>
            <p:ph sz="half" idx="2"/>
          </p:nvPr>
        </p:nvGraphicFramePr>
        <p:xfrm>
          <a:off x="2209800" y="3048000"/>
          <a:ext cx="4927600" cy="958850"/>
        </p:xfrm>
        <a:graphic>
          <a:graphicData uri="http://schemas.openxmlformats.org/presentationml/2006/ole">
            <mc:AlternateContent xmlns:mc="http://schemas.openxmlformats.org/markup-compatibility/2006">
              <mc:Choice xmlns:v="urn:schemas-microsoft-com:vml" Requires="v">
                <p:oleObj name="Equation" r:id="rId3" imgW="2349360" imgH="457200" progId="Equation.3">
                  <p:embed/>
                </p:oleObj>
              </mc:Choice>
              <mc:Fallback>
                <p:oleObj name="Equation" r:id="rId3" imgW="234936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048000"/>
                        <a:ext cx="4927600" cy="958850"/>
                      </a:xfrm>
                      <a:prstGeom prst="rect">
                        <a:avLst/>
                      </a:prstGeom>
                    </p:spPr>
                  </p:pic>
                </p:oleObj>
              </mc:Fallback>
            </mc:AlternateContent>
          </a:graphicData>
        </a:graphic>
      </p:graphicFrame>
      <p:sp>
        <p:nvSpPr>
          <p:cNvPr id="1029" name="Text Box 122"/>
          <p:cNvSpPr txBox="1">
            <a:spLocks noChangeArrowheads="1"/>
          </p:cNvSpPr>
          <p:nvPr/>
        </p:nvSpPr>
        <p:spPr bwMode="auto">
          <a:xfrm>
            <a:off x="8181975" y="6400800"/>
            <a:ext cx="8096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tr-TR" sz="1200">
                <a:latin typeface="Arial" pitchFamily="34" charset="0"/>
              </a:rPr>
              <a:t>     4-</a:t>
            </a:r>
            <a:fld id="{778BDA00-0058-4E99-873A-805B1A85B5F1}" type="slidenum">
              <a:rPr lang="en-US" altLang="tr-TR" sz="1200">
                <a:latin typeface="Arial" pitchFamily="34" charset="0"/>
              </a:rPr>
              <a:pPr/>
              <a:t>50</a:t>
            </a:fld>
            <a:endParaRPr lang="en-US" altLang="tr-TR" sz="1200">
              <a:latin typeface="Arial" pitchFamily="34" charset="0"/>
            </a:endParaRPr>
          </a:p>
        </p:txBody>
      </p:sp>
    </p:spTree>
    <p:extLst>
      <p:ext uri="{BB962C8B-B14F-4D97-AF65-F5344CB8AC3E}">
        <p14:creationId xmlns:p14="http://schemas.microsoft.com/office/powerpoint/2010/main" val="3657508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Altbilgi Yer Tutucusu 2"/>
          <p:cNvSpPr>
            <a:spLocks noGrp="1"/>
          </p:cNvSpPr>
          <p:nvPr>
            <p:ph type="ftr" sz="quarter" idx="10"/>
          </p:nvPr>
        </p:nvSpPr>
        <p:spPr/>
        <p:txBody>
          <a:bodyPr/>
          <a:lstStyle/>
          <a:p>
            <a:r>
              <a:rPr lang="en-US" altLang="tr-TR"/>
              <a:t>Chapter 3</a:t>
            </a:r>
          </a:p>
        </p:txBody>
      </p:sp>
      <p:sp>
        <p:nvSpPr>
          <p:cNvPr id="55" name="Slayt Numarası Yer Tutucusu 3"/>
          <p:cNvSpPr>
            <a:spLocks noGrp="1"/>
          </p:cNvSpPr>
          <p:nvPr>
            <p:ph type="sldNum" sz="quarter" idx="11"/>
          </p:nvPr>
        </p:nvSpPr>
        <p:spPr/>
        <p:txBody>
          <a:bodyPr/>
          <a:lstStyle/>
          <a:p>
            <a:fld id="{D1CD056E-0961-49D8-A901-EBE1AA333574}" type="slidenum">
              <a:rPr lang="en-US" altLang="tr-TR"/>
              <a:pPr/>
              <a:t>51</a:t>
            </a:fld>
            <a:endParaRPr lang="en-US" altLang="tr-TR"/>
          </a:p>
        </p:txBody>
      </p:sp>
      <p:sp>
        <p:nvSpPr>
          <p:cNvPr id="56" name="Veri Yer Tutucusu 4"/>
          <p:cNvSpPr>
            <a:spLocks noGrp="1"/>
          </p:cNvSpPr>
          <p:nvPr>
            <p:ph type="dt" sz="half" idx="12"/>
          </p:nvPr>
        </p:nvSpPr>
        <p:spPr/>
        <p:txBody>
          <a:bodyPr/>
          <a:lstStyle/>
          <a:p>
            <a:r>
              <a:rPr lang="en-US" altLang="tr-TR"/>
              <a:t>©2005 Pearson Education, Inc.</a:t>
            </a:r>
          </a:p>
        </p:txBody>
      </p:sp>
      <p:sp>
        <p:nvSpPr>
          <p:cNvPr id="383037" name="Rectangle 1085"/>
          <p:cNvSpPr>
            <a:spLocks noGrp="1" noChangeArrowheads="1"/>
          </p:cNvSpPr>
          <p:nvPr>
            <p:ph type="title"/>
          </p:nvPr>
        </p:nvSpPr>
        <p:spPr/>
        <p:txBody>
          <a:bodyPr>
            <a:normAutofit/>
          </a:bodyPr>
          <a:lstStyle/>
          <a:p>
            <a:r>
              <a:rPr lang="en-US" altLang="tr-TR" sz="3200" dirty="0"/>
              <a:t>Diminishing</a:t>
            </a:r>
            <a:r>
              <a:rPr lang="tr-TR" altLang="tr-TR" sz="3200" dirty="0"/>
              <a:t> </a:t>
            </a:r>
            <a:r>
              <a:rPr lang="en-US" altLang="tr-TR" sz="3200" dirty="0"/>
              <a:t>Marginal Rate of Substitution</a:t>
            </a:r>
          </a:p>
        </p:txBody>
      </p:sp>
      <p:sp>
        <p:nvSpPr>
          <p:cNvPr id="382981" name="Freeform 1029"/>
          <p:cNvSpPr>
            <a:spLocks/>
          </p:cNvSpPr>
          <p:nvPr/>
        </p:nvSpPr>
        <p:spPr bwMode="auto">
          <a:xfrm>
            <a:off x="4700588" y="4287838"/>
            <a:ext cx="641350" cy="569912"/>
          </a:xfrm>
          <a:custGeom>
            <a:avLst/>
            <a:gdLst>
              <a:gd name="T0" fmla="*/ 0 w 404"/>
              <a:gd name="T1" fmla="*/ 50 h 359"/>
              <a:gd name="T2" fmla="*/ 24 w 404"/>
              <a:gd name="T3" fmla="*/ 25 h 359"/>
              <a:gd name="T4" fmla="*/ 53 w 404"/>
              <a:gd name="T5" fmla="*/ 5 h 359"/>
              <a:gd name="T6" fmla="*/ 72 w 404"/>
              <a:gd name="T7" fmla="*/ 0 h 359"/>
              <a:gd name="T8" fmla="*/ 91 w 404"/>
              <a:gd name="T9" fmla="*/ 0 h 359"/>
              <a:gd name="T10" fmla="*/ 211 w 404"/>
              <a:gd name="T11" fmla="*/ 106 h 359"/>
              <a:gd name="T12" fmla="*/ 230 w 404"/>
              <a:gd name="T13" fmla="*/ 111 h 359"/>
              <a:gd name="T14" fmla="*/ 254 w 404"/>
              <a:gd name="T15" fmla="*/ 101 h 359"/>
              <a:gd name="T16" fmla="*/ 279 w 404"/>
              <a:gd name="T17" fmla="*/ 80 h 359"/>
              <a:gd name="T18" fmla="*/ 307 w 404"/>
              <a:gd name="T19" fmla="*/ 55 h 359"/>
              <a:gd name="T20" fmla="*/ 283 w 404"/>
              <a:gd name="T21" fmla="*/ 85 h 359"/>
              <a:gd name="T22" fmla="*/ 269 w 404"/>
              <a:gd name="T23" fmla="*/ 116 h 359"/>
              <a:gd name="T24" fmla="*/ 269 w 404"/>
              <a:gd name="T25" fmla="*/ 141 h 359"/>
              <a:gd name="T26" fmla="*/ 274 w 404"/>
              <a:gd name="T27" fmla="*/ 156 h 359"/>
              <a:gd name="T28" fmla="*/ 394 w 404"/>
              <a:gd name="T29" fmla="*/ 257 h 359"/>
              <a:gd name="T30" fmla="*/ 403 w 404"/>
              <a:gd name="T31" fmla="*/ 272 h 359"/>
              <a:gd name="T32" fmla="*/ 399 w 404"/>
              <a:gd name="T33" fmla="*/ 297 h 359"/>
              <a:gd name="T34" fmla="*/ 384 w 404"/>
              <a:gd name="T35" fmla="*/ 328 h 359"/>
              <a:gd name="T36" fmla="*/ 365 w 404"/>
              <a:gd name="T37" fmla="*/ 358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4" h="359">
                <a:moveTo>
                  <a:pt x="0" y="50"/>
                </a:moveTo>
                <a:lnTo>
                  <a:pt x="24" y="25"/>
                </a:lnTo>
                <a:lnTo>
                  <a:pt x="53" y="5"/>
                </a:lnTo>
                <a:lnTo>
                  <a:pt x="72" y="0"/>
                </a:lnTo>
                <a:lnTo>
                  <a:pt x="91" y="0"/>
                </a:lnTo>
                <a:lnTo>
                  <a:pt x="211" y="106"/>
                </a:lnTo>
                <a:lnTo>
                  <a:pt x="230" y="111"/>
                </a:lnTo>
                <a:lnTo>
                  <a:pt x="254" y="101"/>
                </a:lnTo>
                <a:lnTo>
                  <a:pt x="279" y="80"/>
                </a:lnTo>
                <a:lnTo>
                  <a:pt x="307" y="55"/>
                </a:lnTo>
                <a:lnTo>
                  <a:pt x="283" y="85"/>
                </a:lnTo>
                <a:lnTo>
                  <a:pt x="269" y="116"/>
                </a:lnTo>
                <a:lnTo>
                  <a:pt x="269" y="141"/>
                </a:lnTo>
                <a:lnTo>
                  <a:pt x="274" y="156"/>
                </a:lnTo>
                <a:lnTo>
                  <a:pt x="394" y="257"/>
                </a:lnTo>
                <a:lnTo>
                  <a:pt x="403" y="272"/>
                </a:lnTo>
                <a:lnTo>
                  <a:pt x="399" y="297"/>
                </a:lnTo>
                <a:lnTo>
                  <a:pt x="384" y="328"/>
                </a:lnTo>
                <a:lnTo>
                  <a:pt x="365" y="358"/>
                </a:lnTo>
              </a:path>
            </a:pathLst>
          </a:custGeom>
          <a:noFill/>
          <a:ln w="28575"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382982" name="Freeform 1030"/>
          <p:cNvSpPr>
            <a:spLocks/>
          </p:cNvSpPr>
          <p:nvPr/>
        </p:nvSpPr>
        <p:spPr bwMode="auto">
          <a:xfrm>
            <a:off x="3562350" y="1981200"/>
            <a:ext cx="846138" cy="1646238"/>
          </a:xfrm>
          <a:custGeom>
            <a:avLst/>
            <a:gdLst>
              <a:gd name="T0" fmla="*/ 0 w 533"/>
              <a:gd name="T1" fmla="*/ 17 h 1037"/>
              <a:gd name="T2" fmla="*/ 30 w 533"/>
              <a:gd name="T3" fmla="*/ 7 h 1037"/>
              <a:gd name="T4" fmla="*/ 55 w 533"/>
              <a:gd name="T5" fmla="*/ 3 h 1037"/>
              <a:gd name="T6" fmla="*/ 85 w 533"/>
              <a:gd name="T7" fmla="*/ 0 h 1037"/>
              <a:gd name="T8" fmla="*/ 107 w 533"/>
              <a:gd name="T9" fmla="*/ 3 h 1037"/>
              <a:gd name="T10" fmla="*/ 129 w 533"/>
              <a:gd name="T11" fmla="*/ 7 h 1037"/>
              <a:gd name="T12" fmla="*/ 147 w 533"/>
              <a:gd name="T13" fmla="*/ 17 h 1037"/>
              <a:gd name="T14" fmla="*/ 162 w 533"/>
              <a:gd name="T15" fmla="*/ 32 h 1037"/>
              <a:gd name="T16" fmla="*/ 173 w 533"/>
              <a:gd name="T17" fmla="*/ 46 h 1037"/>
              <a:gd name="T18" fmla="*/ 316 w 533"/>
              <a:gd name="T19" fmla="*/ 383 h 1037"/>
              <a:gd name="T20" fmla="*/ 326 w 533"/>
              <a:gd name="T21" fmla="*/ 401 h 1037"/>
              <a:gd name="T22" fmla="*/ 341 w 533"/>
              <a:gd name="T23" fmla="*/ 411 h 1037"/>
              <a:gd name="T24" fmla="*/ 359 w 533"/>
              <a:gd name="T25" fmla="*/ 422 h 1037"/>
              <a:gd name="T26" fmla="*/ 381 w 533"/>
              <a:gd name="T27" fmla="*/ 429 h 1037"/>
              <a:gd name="T28" fmla="*/ 403 w 533"/>
              <a:gd name="T29" fmla="*/ 429 h 1037"/>
              <a:gd name="T30" fmla="*/ 433 w 533"/>
              <a:gd name="T31" fmla="*/ 429 h 1037"/>
              <a:gd name="T32" fmla="*/ 458 w 533"/>
              <a:gd name="T33" fmla="*/ 422 h 1037"/>
              <a:gd name="T34" fmla="*/ 488 w 533"/>
              <a:gd name="T35" fmla="*/ 411 h 1037"/>
              <a:gd name="T36" fmla="*/ 462 w 533"/>
              <a:gd name="T37" fmla="*/ 426 h 1037"/>
              <a:gd name="T38" fmla="*/ 436 w 533"/>
              <a:gd name="T39" fmla="*/ 440 h 1037"/>
              <a:gd name="T40" fmla="*/ 418 w 533"/>
              <a:gd name="T41" fmla="*/ 458 h 1037"/>
              <a:gd name="T42" fmla="*/ 400 w 533"/>
              <a:gd name="T43" fmla="*/ 479 h 1037"/>
              <a:gd name="T44" fmla="*/ 389 w 533"/>
              <a:gd name="T45" fmla="*/ 497 h 1037"/>
              <a:gd name="T46" fmla="*/ 381 w 533"/>
              <a:gd name="T47" fmla="*/ 518 h 1037"/>
              <a:gd name="T48" fmla="*/ 381 w 533"/>
              <a:gd name="T49" fmla="*/ 536 h 1037"/>
              <a:gd name="T50" fmla="*/ 385 w 533"/>
              <a:gd name="T51" fmla="*/ 553 h 1037"/>
              <a:gd name="T52" fmla="*/ 528 w 533"/>
              <a:gd name="T53" fmla="*/ 894 h 1037"/>
              <a:gd name="T54" fmla="*/ 532 w 533"/>
              <a:gd name="T55" fmla="*/ 912 h 1037"/>
              <a:gd name="T56" fmla="*/ 532 w 533"/>
              <a:gd name="T57" fmla="*/ 933 h 1037"/>
              <a:gd name="T58" fmla="*/ 524 w 533"/>
              <a:gd name="T59" fmla="*/ 951 h 1037"/>
              <a:gd name="T60" fmla="*/ 513 w 533"/>
              <a:gd name="T61" fmla="*/ 972 h 1037"/>
              <a:gd name="T62" fmla="*/ 499 w 533"/>
              <a:gd name="T63" fmla="*/ 990 h 1037"/>
              <a:gd name="T64" fmla="*/ 480 w 533"/>
              <a:gd name="T65" fmla="*/ 1008 h 1037"/>
              <a:gd name="T66" fmla="*/ 429 w 533"/>
              <a:gd name="T67" fmla="*/ 1036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 h="1037">
                <a:moveTo>
                  <a:pt x="0" y="17"/>
                </a:moveTo>
                <a:lnTo>
                  <a:pt x="30" y="7"/>
                </a:lnTo>
                <a:lnTo>
                  <a:pt x="55" y="3"/>
                </a:lnTo>
                <a:lnTo>
                  <a:pt x="85" y="0"/>
                </a:lnTo>
                <a:lnTo>
                  <a:pt x="107" y="3"/>
                </a:lnTo>
                <a:lnTo>
                  <a:pt x="129" y="7"/>
                </a:lnTo>
                <a:lnTo>
                  <a:pt x="147" y="17"/>
                </a:lnTo>
                <a:lnTo>
                  <a:pt x="162" y="32"/>
                </a:lnTo>
                <a:lnTo>
                  <a:pt x="173" y="46"/>
                </a:lnTo>
                <a:lnTo>
                  <a:pt x="316" y="383"/>
                </a:lnTo>
                <a:lnTo>
                  <a:pt x="326" y="401"/>
                </a:lnTo>
                <a:lnTo>
                  <a:pt x="341" y="411"/>
                </a:lnTo>
                <a:lnTo>
                  <a:pt x="359" y="422"/>
                </a:lnTo>
                <a:lnTo>
                  <a:pt x="381" y="429"/>
                </a:lnTo>
                <a:lnTo>
                  <a:pt x="403" y="429"/>
                </a:lnTo>
                <a:lnTo>
                  <a:pt x="433" y="429"/>
                </a:lnTo>
                <a:lnTo>
                  <a:pt x="458" y="422"/>
                </a:lnTo>
                <a:lnTo>
                  <a:pt x="488" y="411"/>
                </a:lnTo>
                <a:lnTo>
                  <a:pt x="462" y="426"/>
                </a:lnTo>
                <a:lnTo>
                  <a:pt x="436" y="440"/>
                </a:lnTo>
                <a:lnTo>
                  <a:pt x="418" y="458"/>
                </a:lnTo>
                <a:lnTo>
                  <a:pt x="400" y="479"/>
                </a:lnTo>
                <a:lnTo>
                  <a:pt x="389" y="497"/>
                </a:lnTo>
                <a:lnTo>
                  <a:pt x="381" y="518"/>
                </a:lnTo>
                <a:lnTo>
                  <a:pt x="381" y="536"/>
                </a:lnTo>
                <a:lnTo>
                  <a:pt x="385" y="553"/>
                </a:lnTo>
                <a:lnTo>
                  <a:pt x="528" y="894"/>
                </a:lnTo>
                <a:lnTo>
                  <a:pt x="532" y="912"/>
                </a:lnTo>
                <a:lnTo>
                  <a:pt x="532" y="933"/>
                </a:lnTo>
                <a:lnTo>
                  <a:pt x="524" y="951"/>
                </a:lnTo>
                <a:lnTo>
                  <a:pt x="513" y="972"/>
                </a:lnTo>
                <a:lnTo>
                  <a:pt x="499" y="990"/>
                </a:lnTo>
                <a:lnTo>
                  <a:pt x="480" y="1008"/>
                </a:lnTo>
                <a:lnTo>
                  <a:pt x="429" y="1036"/>
                </a:lnTo>
              </a:path>
            </a:pathLst>
          </a:custGeom>
          <a:noFill/>
          <a:ln w="28575"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382983" name="Freeform 1031"/>
          <p:cNvSpPr>
            <a:spLocks/>
          </p:cNvSpPr>
          <p:nvPr/>
        </p:nvSpPr>
        <p:spPr bwMode="auto">
          <a:xfrm>
            <a:off x="3082925" y="2111375"/>
            <a:ext cx="2597150" cy="3359150"/>
          </a:xfrm>
          <a:custGeom>
            <a:avLst/>
            <a:gdLst>
              <a:gd name="T0" fmla="*/ 0 w 1636"/>
              <a:gd name="T1" fmla="*/ 0 h 2116"/>
              <a:gd name="T2" fmla="*/ 113 w 1636"/>
              <a:gd name="T3" fmla="*/ 276 h 2116"/>
              <a:gd name="T4" fmla="*/ 221 w 1636"/>
              <a:gd name="T5" fmla="*/ 541 h 2116"/>
              <a:gd name="T6" fmla="*/ 274 w 1636"/>
              <a:gd name="T7" fmla="*/ 668 h 2116"/>
              <a:gd name="T8" fmla="*/ 328 w 1636"/>
              <a:gd name="T9" fmla="*/ 790 h 2116"/>
              <a:gd name="T10" fmla="*/ 382 w 1636"/>
              <a:gd name="T11" fmla="*/ 906 h 2116"/>
              <a:gd name="T12" fmla="*/ 436 w 1636"/>
              <a:gd name="T13" fmla="*/ 1012 h 2116"/>
              <a:gd name="T14" fmla="*/ 484 w 1636"/>
              <a:gd name="T15" fmla="*/ 1108 h 2116"/>
              <a:gd name="T16" fmla="*/ 533 w 1636"/>
              <a:gd name="T17" fmla="*/ 1203 h 2116"/>
              <a:gd name="T18" fmla="*/ 581 w 1636"/>
              <a:gd name="T19" fmla="*/ 1288 h 2116"/>
              <a:gd name="T20" fmla="*/ 629 w 1636"/>
              <a:gd name="T21" fmla="*/ 1362 h 2116"/>
              <a:gd name="T22" fmla="*/ 721 w 1636"/>
              <a:gd name="T23" fmla="*/ 1505 h 2116"/>
              <a:gd name="T24" fmla="*/ 818 w 1636"/>
              <a:gd name="T25" fmla="*/ 1633 h 2116"/>
              <a:gd name="T26" fmla="*/ 871 w 1636"/>
              <a:gd name="T27" fmla="*/ 1691 h 2116"/>
              <a:gd name="T28" fmla="*/ 925 w 1636"/>
              <a:gd name="T29" fmla="*/ 1744 h 2116"/>
              <a:gd name="T30" fmla="*/ 1033 w 1636"/>
              <a:gd name="T31" fmla="*/ 1834 h 2116"/>
              <a:gd name="T32" fmla="*/ 1146 w 1636"/>
              <a:gd name="T33" fmla="*/ 1908 h 2116"/>
              <a:gd name="T34" fmla="*/ 1248 w 1636"/>
              <a:gd name="T35" fmla="*/ 1972 h 2116"/>
              <a:gd name="T36" fmla="*/ 1350 w 1636"/>
              <a:gd name="T37" fmla="*/ 2025 h 2116"/>
              <a:gd name="T38" fmla="*/ 1447 w 1636"/>
              <a:gd name="T39" fmla="*/ 2062 h 2116"/>
              <a:gd name="T40" fmla="*/ 1544 w 1636"/>
              <a:gd name="T41" fmla="*/ 2088 h 2116"/>
              <a:gd name="T42" fmla="*/ 1635 w 1636"/>
              <a:gd name="T43"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36" h="2116">
                <a:moveTo>
                  <a:pt x="0" y="0"/>
                </a:moveTo>
                <a:lnTo>
                  <a:pt x="113" y="276"/>
                </a:lnTo>
                <a:lnTo>
                  <a:pt x="221" y="541"/>
                </a:lnTo>
                <a:lnTo>
                  <a:pt x="274" y="668"/>
                </a:lnTo>
                <a:lnTo>
                  <a:pt x="328" y="790"/>
                </a:lnTo>
                <a:lnTo>
                  <a:pt x="382" y="906"/>
                </a:lnTo>
                <a:lnTo>
                  <a:pt x="436" y="1012"/>
                </a:lnTo>
                <a:lnTo>
                  <a:pt x="484" y="1108"/>
                </a:lnTo>
                <a:lnTo>
                  <a:pt x="533" y="1203"/>
                </a:lnTo>
                <a:lnTo>
                  <a:pt x="581" y="1288"/>
                </a:lnTo>
                <a:lnTo>
                  <a:pt x="629" y="1362"/>
                </a:lnTo>
                <a:lnTo>
                  <a:pt x="721" y="1505"/>
                </a:lnTo>
                <a:lnTo>
                  <a:pt x="818" y="1633"/>
                </a:lnTo>
                <a:lnTo>
                  <a:pt x="871" y="1691"/>
                </a:lnTo>
                <a:lnTo>
                  <a:pt x="925" y="1744"/>
                </a:lnTo>
                <a:lnTo>
                  <a:pt x="1033" y="1834"/>
                </a:lnTo>
                <a:lnTo>
                  <a:pt x="1146" y="1908"/>
                </a:lnTo>
                <a:lnTo>
                  <a:pt x="1248" y="1972"/>
                </a:lnTo>
                <a:lnTo>
                  <a:pt x="1350" y="2025"/>
                </a:lnTo>
                <a:lnTo>
                  <a:pt x="1447" y="2062"/>
                </a:lnTo>
                <a:lnTo>
                  <a:pt x="1544" y="2088"/>
                </a:lnTo>
                <a:lnTo>
                  <a:pt x="1635" y="2115"/>
                </a:lnTo>
              </a:path>
            </a:pathLst>
          </a:custGeom>
          <a:noFill/>
          <a:ln w="50800" cap="rnd" cmpd="sng">
            <a:solidFill>
              <a:srgbClr val="99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nvGrpSpPr>
          <p:cNvPr id="383036" name="Group 1084"/>
          <p:cNvGrpSpPr>
            <a:grpSpLocks/>
          </p:cNvGrpSpPr>
          <p:nvPr/>
        </p:nvGrpSpPr>
        <p:grpSpPr bwMode="auto">
          <a:xfrm>
            <a:off x="601663" y="1803400"/>
            <a:ext cx="6754812" cy="4456113"/>
            <a:chOff x="379" y="1136"/>
            <a:chExt cx="4255" cy="2807"/>
          </a:xfrm>
        </p:grpSpPr>
        <p:sp>
          <p:nvSpPr>
            <p:cNvPr id="382985" name="Line 1033"/>
            <p:cNvSpPr>
              <a:spLocks noChangeShapeType="1"/>
            </p:cNvSpPr>
            <p:nvPr/>
          </p:nvSpPr>
          <p:spPr bwMode="auto">
            <a:xfrm>
              <a:off x="1401" y="3736"/>
              <a:ext cx="264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82986" name="Rectangle 1034"/>
            <p:cNvSpPr>
              <a:spLocks noChangeArrowheads="1"/>
            </p:cNvSpPr>
            <p:nvPr/>
          </p:nvSpPr>
          <p:spPr bwMode="auto">
            <a:xfrm>
              <a:off x="4172" y="3596"/>
              <a:ext cx="462"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1800">
                  <a:solidFill>
                    <a:schemeClr val="tx1"/>
                  </a:solidFill>
                  <a:latin typeface="Century Gothic" pitchFamily="34" charset="0"/>
                </a:rPr>
                <a:t>Food</a:t>
              </a:r>
            </a:p>
          </p:txBody>
        </p:sp>
        <p:sp>
          <p:nvSpPr>
            <p:cNvPr id="382988" name="Rectangle 1036"/>
            <p:cNvSpPr>
              <a:spLocks noChangeArrowheads="1"/>
            </p:cNvSpPr>
            <p:nvPr/>
          </p:nvSpPr>
          <p:spPr bwMode="auto">
            <a:xfrm>
              <a:off x="2051" y="3695"/>
              <a:ext cx="203"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2000">
                  <a:solidFill>
                    <a:schemeClr val="tx1"/>
                  </a:solidFill>
                  <a:latin typeface="Century Gothic" pitchFamily="34" charset="0"/>
                </a:rPr>
                <a:t>2</a:t>
              </a:r>
            </a:p>
          </p:txBody>
        </p:sp>
        <p:sp>
          <p:nvSpPr>
            <p:cNvPr id="382989" name="Rectangle 1037"/>
            <p:cNvSpPr>
              <a:spLocks noChangeArrowheads="1"/>
            </p:cNvSpPr>
            <p:nvPr/>
          </p:nvSpPr>
          <p:spPr bwMode="auto">
            <a:xfrm>
              <a:off x="2454" y="3695"/>
              <a:ext cx="203"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2000">
                  <a:solidFill>
                    <a:schemeClr val="tx1"/>
                  </a:solidFill>
                  <a:latin typeface="Century Gothic" pitchFamily="34" charset="0"/>
                </a:rPr>
                <a:t>3</a:t>
              </a:r>
            </a:p>
          </p:txBody>
        </p:sp>
        <p:sp>
          <p:nvSpPr>
            <p:cNvPr id="382990" name="Rectangle 1038"/>
            <p:cNvSpPr>
              <a:spLocks noChangeArrowheads="1"/>
            </p:cNvSpPr>
            <p:nvPr/>
          </p:nvSpPr>
          <p:spPr bwMode="auto">
            <a:xfrm>
              <a:off x="2857" y="3695"/>
              <a:ext cx="203"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2000">
                  <a:solidFill>
                    <a:schemeClr val="tx1"/>
                  </a:solidFill>
                  <a:latin typeface="Century Gothic" pitchFamily="34" charset="0"/>
                </a:rPr>
                <a:t>4</a:t>
              </a:r>
            </a:p>
          </p:txBody>
        </p:sp>
        <p:sp>
          <p:nvSpPr>
            <p:cNvPr id="382991" name="Rectangle 1039"/>
            <p:cNvSpPr>
              <a:spLocks noChangeArrowheads="1"/>
            </p:cNvSpPr>
            <p:nvPr/>
          </p:nvSpPr>
          <p:spPr bwMode="auto">
            <a:xfrm>
              <a:off x="3261" y="3695"/>
              <a:ext cx="203"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2000">
                  <a:solidFill>
                    <a:schemeClr val="tx1"/>
                  </a:solidFill>
                  <a:latin typeface="Century Gothic" pitchFamily="34" charset="0"/>
                </a:rPr>
                <a:t>5</a:t>
              </a:r>
            </a:p>
          </p:txBody>
        </p:sp>
        <p:sp>
          <p:nvSpPr>
            <p:cNvPr id="382992" name="Rectangle 1040"/>
            <p:cNvSpPr>
              <a:spLocks noChangeArrowheads="1"/>
            </p:cNvSpPr>
            <p:nvPr/>
          </p:nvSpPr>
          <p:spPr bwMode="auto">
            <a:xfrm>
              <a:off x="1648" y="3695"/>
              <a:ext cx="203"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2000">
                  <a:solidFill>
                    <a:schemeClr val="tx1"/>
                  </a:solidFill>
                  <a:latin typeface="Century Gothic" pitchFamily="34" charset="0"/>
                </a:rPr>
                <a:t>1</a:t>
              </a:r>
            </a:p>
          </p:txBody>
        </p:sp>
        <p:sp>
          <p:nvSpPr>
            <p:cNvPr id="382984" name="Line 1032"/>
            <p:cNvSpPr>
              <a:spLocks noChangeShapeType="1"/>
            </p:cNvSpPr>
            <p:nvPr/>
          </p:nvSpPr>
          <p:spPr bwMode="auto">
            <a:xfrm>
              <a:off x="1404" y="1180"/>
              <a:ext cx="0" cy="255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82987" name="Rectangle 1035"/>
            <p:cNvSpPr>
              <a:spLocks noChangeArrowheads="1"/>
            </p:cNvSpPr>
            <p:nvPr/>
          </p:nvSpPr>
          <p:spPr bwMode="auto">
            <a:xfrm>
              <a:off x="379" y="1136"/>
              <a:ext cx="698"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altLang="tr-TR" sz="1800">
                  <a:solidFill>
                    <a:schemeClr val="tx1"/>
                  </a:solidFill>
                  <a:latin typeface="Century Gothic" pitchFamily="34" charset="0"/>
                </a:rPr>
                <a:t>Clothing</a:t>
              </a:r>
            </a:p>
          </p:txBody>
        </p:sp>
        <p:sp>
          <p:nvSpPr>
            <p:cNvPr id="382993" name="Rectangle 1041"/>
            <p:cNvSpPr>
              <a:spLocks noChangeArrowheads="1"/>
            </p:cNvSpPr>
            <p:nvPr/>
          </p:nvSpPr>
          <p:spPr bwMode="auto">
            <a:xfrm>
              <a:off x="1197" y="3441"/>
              <a:ext cx="203"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2000">
                  <a:solidFill>
                    <a:schemeClr val="tx1"/>
                  </a:solidFill>
                  <a:latin typeface="Century Gothic" pitchFamily="34" charset="0"/>
                </a:rPr>
                <a:t>2</a:t>
              </a:r>
            </a:p>
          </p:txBody>
        </p:sp>
        <p:sp>
          <p:nvSpPr>
            <p:cNvPr id="382994" name="Rectangle 1042"/>
            <p:cNvSpPr>
              <a:spLocks noChangeArrowheads="1"/>
            </p:cNvSpPr>
            <p:nvPr/>
          </p:nvSpPr>
          <p:spPr bwMode="auto">
            <a:xfrm>
              <a:off x="1197" y="3114"/>
              <a:ext cx="203"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2000">
                  <a:solidFill>
                    <a:schemeClr val="tx1"/>
                  </a:solidFill>
                  <a:latin typeface="Century Gothic" pitchFamily="34" charset="0"/>
                </a:rPr>
                <a:t>4</a:t>
              </a:r>
            </a:p>
          </p:txBody>
        </p:sp>
        <p:sp>
          <p:nvSpPr>
            <p:cNvPr id="382995" name="Rectangle 1043"/>
            <p:cNvSpPr>
              <a:spLocks noChangeArrowheads="1"/>
            </p:cNvSpPr>
            <p:nvPr/>
          </p:nvSpPr>
          <p:spPr bwMode="auto">
            <a:xfrm>
              <a:off x="1197" y="2787"/>
              <a:ext cx="203"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2000">
                  <a:solidFill>
                    <a:schemeClr val="tx1"/>
                  </a:solidFill>
                  <a:latin typeface="Century Gothic" pitchFamily="34" charset="0"/>
                </a:rPr>
                <a:t>6</a:t>
              </a:r>
            </a:p>
          </p:txBody>
        </p:sp>
        <p:sp>
          <p:nvSpPr>
            <p:cNvPr id="382996" name="Rectangle 1044"/>
            <p:cNvSpPr>
              <a:spLocks noChangeArrowheads="1"/>
            </p:cNvSpPr>
            <p:nvPr/>
          </p:nvSpPr>
          <p:spPr bwMode="auto">
            <a:xfrm>
              <a:off x="1197" y="2460"/>
              <a:ext cx="203"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2000">
                  <a:solidFill>
                    <a:schemeClr val="tx1"/>
                  </a:solidFill>
                  <a:latin typeface="Century Gothic" pitchFamily="34" charset="0"/>
                </a:rPr>
                <a:t>8</a:t>
              </a:r>
            </a:p>
          </p:txBody>
        </p:sp>
        <p:sp>
          <p:nvSpPr>
            <p:cNvPr id="382997" name="Rectangle 1045"/>
            <p:cNvSpPr>
              <a:spLocks noChangeArrowheads="1"/>
            </p:cNvSpPr>
            <p:nvPr/>
          </p:nvSpPr>
          <p:spPr bwMode="auto">
            <a:xfrm>
              <a:off x="1101" y="2132"/>
              <a:ext cx="294"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2000">
                  <a:solidFill>
                    <a:schemeClr val="tx1"/>
                  </a:solidFill>
                  <a:latin typeface="Century Gothic" pitchFamily="34" charset="0"/>
                </a:rPr>
                <a:t>10</a:t>
              </a:r>
            </a:p>
          </p:txBody>
        </p:sp>
        <p:sp>
          <p:nvSpPr>
            <p:cNvPr id="382998" name="Rectangle 1046"/>
            <p:cNvSpPr>
              <a:spLocks noChangeArrowheads="1"/>
            </p:cNvSpPr>
            <p:nvPr/>
          </p:nvSpPr>
          <p:spPr bwMode="auto">
            <a:xfrm>
              <a:off x="1101" y="1805"/>
              <a:ext cx="294"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2000">
                  <a:solidFill>
                    <a:schemeClr val="tx1"/>
                  </a:solidFill>
                  <a:latin typeface="Century Gothic" pitchFamily="34" charset="0"/>
                </a:rPr>
                <a:t>12</a:t>
              </a:r>
            </a:p>
          </p:txBody>
        </p:sp>
        <p:sp>
          <p:nvSpPr>
            <p:cNvPr id="382999" name="Rectangle 1047"/>
            <p:cNvSpPr>
              <a:spLocks noChangeArrowheads="1"/>
            </p:cNvSpPr>
            <p:nvPr/>
          </p:nvSpPr>
          <p:spPr bwMode="auto">
            <a:xfrm>
              <a:off x="1101" y="1478"/>
              <a:ext cx="294"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2000">
                  <a:solidFill>
                    <a:schemeClr val="tx1"/>
                  </a:solidFill>
                  <a:latin typeface="Century Gothic" pitchFamily="34" charset="0"/>
                </a:rPr>
                <a:t>14</a:t>
              </a:r>
            </a:p>
          </p:txBody>
        </p:sp>
        <p:sp>
          <p:nvSpPr>
            <p:cNvPr id="383000" name="Rectangle 1048"/>
            <p:cNvSpPr>
              <a:spLocks noChangeArrowheads="1"/>
            </p:cNvSpPr>
            <p:nvPr/>
          </p:nvSpPr>
          <p:spPr bwMode="auto">
            <a:xfrm>
              <a:off x="1101" y="1151"/>
              <a:ext cx="294"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2000">
                  <a:solidFill>
                    <a:schemeClr val="tx1"/>
                  </a:solidFill>
                  <a:latin typeface="Century Gothic" pitchFamily="34" charset="0"/>
                </a:rPr>
                <a:t>16</a:t>
              </a:r>
            </a:p>
          </p:txBody>
        </p:sp>
      </p:grpSp>
      <p:grpSp>
        <p:nvGrpSpPr>
          <p:cNvPr id="383035" name="Group 1083"/>
          <p:cNvGrpSpPr>
            <a:grpSpLocks/>
          </p:cNvGrpSpPr>
          <p:nvPr/>
        </p:nvGrpSpPr>
        <p:grpSpPr bwMode="auto">
          <a:xfrm>
            <a:off x="2684463" y="1789113"/>
            <a:ext cx="3381375" cy="4056062"/>
            <a:chOff x="1475" y="983"/>
            <a:chExt cx="2130" cy="2555"/>
          </a:xfrm>
        </p:grpSpPr>
        <p:sp>
          <p:nvSpPr>
            <p:cNvPr id="383001" name="Oval 1049"/>
            <p:cNvSpPr>
              <a:spLocks noChangeArrowheads="1"/>
            </p:cNvSpPr>
            <p:nvPr/>
          </p:nvSpPr>
          <p:spPr bwMode="auto">
            <a:xfrm>
              <a:off x="3312" y="3264"/>
              <a:ext cx="96" cy="9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83002" name="Oval 1050"/>
            <p:cNvSpPr>
              <a:spLocks noChangeArrowheads="1"/>
            </p:cNvSpPr>
            <p:nvPr/>
          </p:nvSpPr>
          <p:spPr bwMode="auto">
            <a:xfrm>
              <a:off x="1680" y="1152"/>
              <a:ext cx="96" cy="9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83003" name="Oval 1051"/>
            <p:cNvSpPr>
              <a:spLocks noChangeArrowheads="1"/>
            </p:cNvSpPr>
            <p:nvPr/>
          </p:nvSpPr>
          <p:spPr bwMode="auto">
            <a:xfrm>
              <a:off x="2112" y="2160"/>
              <a:ext cx="96" cy="9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83004" name="Oval 1052"/>
            <p:cNvSpPr>
              <a:spLocks noChangeArrowheads="1"/>
            </p:cNvSpPr>
            <p:nvPr/>
          </p:nvSpPr>
          <p:spPr bwMode="auto">
            <a:xfrm>
              <a:off x="2496" y="2784"/>
              <a:ext cx="96" cy="9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83005" name="Oval 1053"/>
            <p:cNvSpPr>
              <a:spLocks noChangeArrowheads="1"/>
            </p:cNvSpPr>
            <p:nvPr/>
          </p:nvSpPr>
          <p:spPr bwMode="auto">
            <a:xfrm>
              <a:off x="2928" y="3120"/>
              <a:ext cx="96" cy="9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83006" name="Rectangle 1054"/>
            <p:cNvSpPr>
              <a:spLocks noChangeArrowheads="1"/>
            </p:cNvSpPr>
            <p:nvPr/>
          </p:nvSpPr>
          <p:spPr bwMode="auto">
            <a:xfrm>
              <a:off x="1811" y="983"/>
              <a:ext cx="232"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2000" i="1">
                  <a:solidFill>
                    <a:schemeClr val="tx1"/>
                  </a:solidFill>
                  <a:latin typeface="Century Gothic" pitchFamily="34" charset="0"/>
                </a:rPr>
                <a:t>A</a:t>
              </a:r>
            </a:p>
          </p:txBody>
        </p:sp>
        <p:sp>
          <p:nvSpPr>
            <p:cNvPr id="383007" name="Rectangle 1055"/>
            <p:cNvSpPr>
              <a:spLocks noChangeArrowheads="1"/>
            </p:cNvSpPr>
            <p:nvPr/>
          </p:nvSpPr>
          <p:spPr bwMode="auto">
            <a:xfrm>
              <a:off x="2253" y="2061"/>
              <a:ext cx="207"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2000" i="1">
                  <a:solidFill>
                    <a:schemeClr val="tx1"/>
                  </a:solidFill>
                  <a:latin typeface="Century Gothic" pitchFamily="34" charset="0"/>
                </a:rPr>
                <a:t>B</a:t>
              </a:r>
            </a:p>
          </p:txBody>
        </p:sp>
        <p:sp>
          <p:nvSpPr>
            <p:cNvPr id="383008" name="Rectangle 1056"/>
            <p:cNvSpPr>
              <a:spLocks noChangeArrowheads="1"/>
            </p:cNvSpPr>
            <p:nvPr/>
          </p:nvSpPr>
          <p:spPr bwMode="auto">
            <a:xfrm>
              <a:off x="2541" y="2541"/>
              <a:ext cx="226"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2000" i="1">
                  <a:solidFill>
                    <a:schemeClr val="tx1"/>
                  </a:solidFill>
                  <a:latin typeface="Century Gothic" pitchFamily="34" charset="0"/>
                </a:rPr>
                <a:t>D</a:t>
              </a:r>
            </a:p>
          </p:txBody>
        </p:sp>
        <p:sp>
          <p:nvSpPr>
            <p:cNvPr id="383009" name="Rectangle 1057"/>
            <p:cNvSpPr>
              <a:spLocks noChangeArrowheads="1"/>
            </p:cNvSpPr>
            <p:nvPr/>
          </p:nvSpPr>
          <p:spPr bwMode="auto">
            <a:xfrm>
              <a:off x="2973" y="2877"/>
              <a:ext cx="197"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2000" i="1">
                  <a:solidFill>
                    <a:schemeClr val="tx1"/>
                  </a:solidFill>
                  <a:latin typeface="Century Gothic" pitchFamily="34" charset="0"/>
                </a:rPr>
                <a:t>E</a:t>
              </a:r>
            </a:p>
          </p:txBody>
        </p:sp>
        <p:sp>
          <p:nvSpPr>
            <p:cNvPr id="383010" name="Rectangle 1058"/>
            <p:cNvSpPr>
              <a:spLocks noChangeArrowheads="1"/>
            </p:cNvSpPr>
            <p:nvPr/>
          </p:nvSpPr>
          <p:spPr bwMode="auto">
            <a:xfrm>
              <a:off x="3357" y="3021"/>
              <a:ext cx="248"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2000" i="1">
                  <a:solidFill>
                    <a:schemeClr val="tx1"/>
                  </a:solidFill>
                  <a:latin typeface="Century Gothic" pitchFamily="34" charset="0"/>
                </a:rPr>
                <a:t>G</a:t>
              </a:r>
            </a:p>
          </p:txBody>
        </p:sp>
        <p:sp>
          <p:nvSpPr>
            <p:cNvPr id="383012" name="Line 1060"/>
            <p:cNvSpPr>
              <a:spLocks noChangeShapeType="1"/>
            </p:cNvSpPr>
            <p:nvPr/>
          </p:nvSpPr>
          <p:spPr bwMode="auto">
            <a:xfrm flipH="1">
              <a:off x="1700" y="2208"/>
              <a:ext cx="444"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83013" name="Line 1061"/>
            <p:cNvSpPr>
              <a:spLocks noChangeShapeType="1"/>
            </p:cNvSpPr>
            <p:nvPr/>
          </p:nvSpPr>
          <p:spPr bwMode="auto">
            <a:xfrm>
              <a:off x="2160" y="2244"/>
              <a:ext cx="0" cy="556"/>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83014" name="Line 1062"/>
            <p:cNvSpPr>
              <a:spLocks noChangeShapeType="1"/>
            </p:cNvSpPr>
            <p:nvPr/>
          </p:nvSpPr>
          <p:spPr bwMode="auto">
            <a:xfrm flipH="1">
              <a:off x="2132" y="2832"/>
              <a:ext cx="396"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83015" name="Line 1063"/>
            <p:cNvSpPr>
              <a:spLocks noChangeShapeType="1"/>
            </p:cNvSpPr>
            <p:nvPr/>
          </p:nvSpPr>
          <p:spPr bwMode="auto">
            <a:xfrm>
              <a:off x="2544" y="2916"/>
              <a:ext cx="0" cy="22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83016" name="Line 1064"/>
            <p:cNvSpPr>
              <a:spLocks noChangeShapeType="1"/>
            </p:cNvSpPr>
            <p:nvPr/>
          </p:nvSpPr>
          <p:spPr bwMode="auto">
            <a:xfrm flipH="1">
              <a:off x="2516" y="3168"/>
              <a:ext cx="444"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83017" name="Line 1065"/>
            <p:cNvSpPr>
              <a:spLocks noChangeShapeType="1"/>
            </p:cNvSpPr>
            <p:nvPr/>
          </p:nvSpPr>
          <p:spPr bwMode="auto">
            <a:xfrm>
              <a:off x="2976" y="3252"/>
              <a:ext cx="0" cy="28"/>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83018" name="Line 1066"/>
            <p:cNvSpPr>
              <a:spLocks noChangeShapeType="1"/>
            </p:cNvSpPr>
            <p:nvPr/>
          </p:nvSpPr>
          <p:spPr bwMode="auto">
            <a:xfrm flipH="1">
              <a:off x="2948" y="3312"/>
              <a:ext cx="396"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83011" name="Line 1059"/>
            <p:cNvSpPr>
              <a:spLocks noChangeShapeType="1"/>
            </p:cNvSpPr>
            <p:nvPr/>
          </p:nvSpPr>
          <p:spPr bwMode="auto">
            <a:xfrm>
              <a:off x="1728" y="1368"/>
              <a:ext cx="0" cy="892"/>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83019" name="Rectangle 1067"/>
            <p:cNvSpPr>
              <a:spLocks noChangeArrowheads="1"/>
            </p:cNvSpPr>
            <p:nvPr/>
          </p:nvSpPr>
          <p:spPr bwMode="auto">
            <a:xfrm>
              <a:off x="1475" y="1770"/>
              <a:ext cx="255"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1800">
                  <a:solidFill>
                    <a:schemeClr val="tx1"/>
                  </a:solidFill>
                  <a:latin typeface="Century Gothic" pitchFamily="34" charset="0"/>
                </a:rPr>
                <a:t>-6</a:t>
              </a:r>
            </a:p>
          </p:txBody>
        </p:sp>
        <p:sp>
          <p:nvSpPr>
            <p:cNvPr id="383020" name="Rectangle 1068"/>
            <p:cNvSpPr>
              <a:spLocks noChangeArrowheads="1"/>
            </p:cNvSpPr>
            <p:nvPr/>
          </p:nvSpPr>
          <p:spPr bwMode="auto">
            <a:xfrm>
              <a:off x="1821" y="2205"/>
              <a:ext cx="194"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1800">
                  <a:solidFill>
                    <a:schemeClr val="tx1"/>
                  </a:solidFill>
                  <a:latin typeface="Century Gothic" pitchFamily="34" charset="0"/>
                </a:rPr>
                <a:t>1</a:t>
              </a:r>
            </a:p>
          </p:txBody>
        </p:sp>
        <p:sp>
          <p:nvSpPr>
            <p:cNvPr id="383021" name="Rectangle 1069"/>
            <p:cNvSpPr>
              <a:spLocks noChangeArrowheads="1"/>
            </p:cNvSpPr>
            <p:nvPr/>
          </p:nvSpPr>
          <p:spPr bwMode="auto">
            <a:xfrm>
              <a:off x="2253" y="2781"/>
              <a:ext cx="194"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1800">
                  <a:solidFill>
                    <a:schemeClr val="tx1"/>
                  </a:solidFill>
                  <a:latin typeface="Century Gothic" pitchFamily="34" charset="0"/>
                </a:rPr>
                <a:t>1</a:t>
              </a:r>
            </a:p>
          </p:txBody>
        </p:sp>
        <p:sp>
          <p:nvSpPr>
            <p:cNvPr id="383022" name="Rectangle 1070"/>
            <p:cNvSpPr>
              <a:spLocks noChangeArrowheads="1"/>
            </p:cNvSpPr>
            <p:nvPr/>
          </p:nvSpPr>
          <p:spPr bwMode="auto">
            <a:xfrm>
              <a:off x="2589" y="3117"/>
              <a:ext cx="194"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1800">
                  <a:solidFill>
                    <a:schemeClr val="tx1"/>
                  </a:solidFill>
                  <a:latin typeface="Century Gothic" pitchFamily="34" charset="0"/>
                </a:rPr>
                <a:t>1</a:t>
              </a:r>
            </a:p>
          </p:txBody>
        </p:sp>
        <p:sp>
          <p:nvSpPr>
            <p:cNvPr id="383023" name="Rectangle 1071"/>
            <p:cNvSpPr>
              <a:spLocks noChangeArrowheads="1"/>
            </p:cNvSpPr>
            <p:nvPr/>
          </p:nvSpPr>
          <p:spPr bwMode="auto">
            <a:xfrm>
              <a:off x="3021" y="3309"/>
              <a:ext cx="194"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1800">
                  <a:solidFill>
                    <a:schemeClr val="tx1"/>
                  </a:solidFill>
                  <a:latin typeface="Century Gothic" pitchFamily="34" charset="0"/>
                </a:rPr>
                <a:t>1</a:t>
              </a:r>
            </a:p>
          </p:txBody>
        </p:sp>
        <p:sp>
          <p:nvSpPr>
            <p:cNvPr id="383024" name="Rectangle 1072"/>
            <p:cNvSpPr>
              <a:spLocks noChangeArrowheads="1"/>
            </p:cNvSpPr>
            <p:nvPr/>
          </p:nvSpPr>
          <p:spPr bwMode="auto">
            <a:xfrm>
              <a:off x="1917" y="2397"/>
              <a:ext cx="255"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1800">
                  <a:solidFill>
                    <a:schemeClr val="tx1"/>
                  </a:solidFill>
                  <a:latin typeface="Century Gothic" pitchFamily="34" charset="0"/>
                </a:rPr>
                <a:t>-4</a:t>
              </a:r>
            </a:p>
          </p:txBody>
        </p:sp>
        <p:sp>
          <p:nvSpPr>
            <p:cNvPr id="383025" name="Rectangle 1073"/>
            <p:cNvSpPr>
              <a:spLocks noChangeArrowheads="1"/>
            </p:cNvSpPr>
            <p:nvPr/>
          </p:nvSpPr>
          <p:spPr bwMode="auto">
            <a:xfrm>
              <a:off x="2301" y="2925"/>
              <a:ext cx="255"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1800">
                  <a:solidFill>
                    <a:schemeClr val="tx1"/>
                  </a:solidFill>
                  <a:latin typeface="Century Gothic" pitchFamily="34" charset="0"/>
                </a:rPr>
                <a:t>-2</a:t>
              </a:r>
            </a:p>
          </p:txBody>
        </p:sp>
        <p:sp>
          <p:nvSpPr>
            <p:cNvPr id="383026" name="Rectangle 1074"/>
            <p:cNvSpPr>
              <a:spLocks noChangeArrowheads="1"/>
            </p:cNvSpPr>
            <p:nvPr/>
          </p:nvSpPr>
          <p:spPr bwMode="auto">
            <a:xfrm>
              <a:off x="2781" y="3117"/>
              <a:ext cx="255"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1800">
                  <a:solidFill>
                    <a:schemeClr val="tx1"/>
                  </a:solidFill>
                  <a:latin typeface="Century Gothic" pitchFamily="34" charset="0"/>
                </a:rPr>
                <a:t>-1</a:t>
              </a:r>
            </a:p>
          </p:txBody>
        </p:sp>
      </p:grpSp>
      <p:sp>
        <p:nvSpPr>
          <p:cNvPr id="383027" name="Rectangle 1075"/>
          <p:cNvSpPr>
            <a:spLocks noChangeArrowheads="1"/>
          </p:cNvSpPr>
          <p:nvPr/>
        </p:nvSpPr>
        <p:spPr bwMode="auto">
          <a:xfrm>
            <a:off x="4227513" y="2093913"/>
            <a:ext cx="117475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r>
              <a:rPr lang="en-US" altLang="tr-TR" sz="2000" i="1">
                <a:solidFill>
                  <a:schemeClr val="tx1"/>
                </a:solidFill>
                <a:latin typeface="Century Gothic" pitchFamily="34" charset="0"/>
              </a:rPr>
              <a:t>MRS</a:t>
            </a:r>
            <a:r>
              <a:rPr lang="en-US" altLang="tr-TR" sz="2000">
                <a:solidFill>
                  <a:schemeClr val="tx1"/>
                </a:solidFill>
                <a:latin typeface="Century Gothic" pitchFamily="34" charset="0"/>
              </a:rPr>
              <a:t> = 6</a:t>
            </a:r>
          </a:p>
        </p:txBody>
      </p:sp>
      <p:sp>
        <p:nvSpPr>
          <p:cNvPr id="383028" name="Rectangle 1076"/>
          <p:cNvSpPr>
            <a:spLocks noChangeArrowheads="1"/>
          </p:cNvSpPr>
          <p:nvPr/>
        </p:nvSpPr>
        <p:spPr bwMode="auto">
          <a:xfrm>
            <a:off x="5213350" y="3994150"/>
            <a:ext cx="11271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2000" i="1">
                <a:solidFill>
                  <a:schemeClr val="tx1"/>
                </a:solidFill>
                <a:latin typeface="Century Gothic" pitchFamily="34" charset="0"/>
              </a:rPr>
              <a:t>MRS</a:t>
            </a:r>
            <a:r>
              <a:rPr lang="en-US" altLang="tr-TR" sz="2000">
                <a:solidFill>
                  <a:schemeClr val="tx1"/>
                </a:solidFill>
                <a:latin typeface="Century Gothic" pitchFamily="34" charset="0"/>
              </a:rPr>
              <a:t> = 2</a:t>
            </a:r>
          </a:p>
        </p:txBody>
      </p:sp>
      <p:graphicFrame>
        <p:nvGraphicFramePr>
          <p:cNvPr id="383029" name="Object 1077">
            <a:hlinkClick r:id="" action="ppaction://ole?verb=0"/>
          </p:cNvPr>
          <p:cNvGraphicFramePr>
            <a:graphicFrameLocks/>
          </p:cNvGraphicFramePr>
          <p:nvPr/>
        </p:nvGraphicFramePr>
        <p:xfrm>
          <a:off x="5951538" y="2022475"/>
          <a:ext cx="2870200" cy="871538"/>
        </p:xfrm>
        <a:graphic>
          <a:graphicData uri="http://schemas.openxmlformats.org/presentationml/2006/ole">
            <mc:AlternateContent xmlns:mc="http://schemas.openxmlformats.org/markup-compatibility/2006">
              <mc:Choice xmlns:v="urn:schemas-microsoft-com:vml" Requires="v">
                <p:oleObj name="Equation" r:id="rId3" imgW="2868480" imgH="869760" progId="Equation.3">
                  <p:embed/>
                </p:oleObj>
              </mc:Choice>
              <mc:Fallback>
                <p:oleObj name="Equation" r:id="rId3" imgW="2868480" imgH="869760" progId="Equation.3">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1538" y="2022475"/>
                        <a:ext cx="2870200" cy="871538"/>
                      </a:xfrm>
                      <a:prstGeom prst="rect">
                        <a:avLst/>
                      </a:prstGeom>
                      <a:solidFill>
                        <a:srgbClr val="CC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19906692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830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382983"/>
                                        </p:tgtEl>
                                        <p:attrNameLst>
                                          <p:attrName>style.visibility</p:attrName>
                                        </p:attrNameLst>
                                      </p:cBhvr>
                                      <p:to>
                                        <p:strVal val="visible"/>
                                      </p:to>
                                    </p:set>
                                    <p:animEffect transition="in" filter="wipe(up)">
                                      <p:cBhvr>
                                        <p:cTn id="11" dur="500"/>
                                        <p:tgtEl>
                                          <p:spTgt spid="38298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383035"/>
                                        </p:tgtEl>
                                        <p:attrNameLst>
                                          <p:attrName>style.visibility</p:attrName>
                                        </p:attrNameLst>
                                      </p:cBhvr>
                                      <p:to>
                                        <p:strVal val="visible"/>
                                      </p:to>
                                    </p:set>
                                    <p:animEffect transition="in" filter="dissolve">
                                      <p:cBhvr>
                                        <p:cTn id="16" dur="500"/>
                                        <p:tgtEl>
                                          <p:spTgt spid="38303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382982"/>
                                        </p:tgtEl>
                                        <p:attrNameLst>
                                          <p:attrName>style.visibility</p:attrName>
                                        </p:attrNameLst>
                                      </p:cBhvr>
                                      <p:to>
                                        <p:strVal val="visible"/>
                                      </p:to>
                                    </p:set>
                                    <p:animEffect transition="in" filter="strips(downRight)">
                                      <p:cBhvr>
                                        <p:cTn id="21" dur="500"/>
                                        <p:tgtEl>
                                          <p:spTgt spid="38298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8" presetClass="entr" presetSubtype="6" fill="hold" grpId="0" nodeType="clickEffect">
                                  <p:stCondLst>
                                    <p:cond delay="0"/>
                                  </p:stCondLst>
                                  <p:childTnLst>
                                    <p:set>
                                      <p:cBhvr>
                                        <p:cTn id="25" dur="1" fill="hold">
                                          <p:stCondLst>
                                            <p:cond delay="0"/>
                                          </p:stCondLst>
                                        </p:cTn>
                                        <p:tgtEl>
                                          <p:spTgt spid="383027"/>
                                        </p:tgtEl>
                                        <p:attrNameLst>
                                          <p:attrName>style.visibility</p:attrName>
                                        </p:attrNameLst>
                                      </p:cBhvr>
                                      <p:to>
                                        <p:strVal val="visible"/>
                                      </p:to>
                                    </p:set>
                                    <p:animEffect transition="in" filter="strips(downRight)">
                                      <p:cBhvr>
                                        <p:cTn id="26" dur="500"/>
                                        <p:tgtEl>
                                          <p:spTgt spid="38302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ntr" presetSubtype="6" fill="hold" grpId="0" nodeType="clickEffect">
                                  <p:stCondLst>
                                    <p:cond delay="0"/>
                                  </p:stCondLst>
                                  <p:childTnLst>
                                    <p:set>
                                      <p:cBhvr>
                                        <p:cTn id="30" dur="1" fill="hold">
                                          <p:stCondLst>
                                            <p:cond delay="0"/>
                                          </p:stCondLst>
                                        </p:cTn>
                                        <p:tgtEl>
                                          <p:spTgt spid="382981"/>
                                        </p:tgtEl>
                                        <p:attrNameLst>
                                          <p:attrName>style.visibility</p:attrName>
                                        </p:attrNameLst>
                                      </p:cBhvr>
                                      <p:to>
                                        <p:strVal val="visible"/>
                                      </p:to>
                                    </p:set>
                                    <p:animEffect transition="in" filter="strips(downRight)">
                                      <p:cBhvr>
                                        <p:cTn id="31" dur="500"/>
                                        <p:tgtEl>
                                          <p:spTgt spid="38298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8" presetClass="entr" presetSubtype="6" fill="hold" grpId="0" nodeType="clickEffect">
                                  <p:stCondLst>
                                    <p:cond delay="0"/>
                                  </p:stCondLst>
                                  <p:childTnLst>
                                    <p:set>
                                      <p:cBhvr>
                                        <p:cTn id="35" dur="1" fill="hold">
                                          <p:stCondLst>
                                            <p:cond delay="0"/>
                                          </p:stCondLst>
                                        </p:cTn>
                                        <p:tgtEl>
                                          <p:spTgt spid="383028"/>
                                        </p:tgtEl>
                                        <p:attrNameLst>
                                          <p:attrName>style.visibility</p:attrName>
                                        </p:attrNameLst>
                                      </p:cBhvr>
                                      <p:to>
                                        <p:strVal val="visible"/>
                                      </p:to>
                                    </p:set>
                                    <p:animEffect transition="in" filter="strips(downRight)">
                                      <p:cBhvr>
                                        <p:cTn id="36" dur="500"/>
                                        <p:tgtEl>
                                          <p:spTgt spid="383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81" grpId="0" animBg="1"/>
      <p:bldP spid="382982" grpId="0" animBg="1"/>
      <p:bldP spid="382983" grpId="0" animBg="1"/>
      <p:bldP spid="383027" grpId="0" autoUpdateAnimBg="0"/>
      <p:bldP spid="383028"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sz="2800" dirty="0"/>
              <a:t>Diminishing Marginal Rate of Substitution </a:t>
            </a:r>
            <a:br>
              <a:rPr lang="en-US" sz="2800" dirty="0"/>
            </a:br>
            <a:endParaRPr lang="en-US" sz="2800" dirty="0"/>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52</a:t>
            </a:fld>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1" y="1633538"/>
            <a:ext cx="6858000" cy="4404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10975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1"/>
          </p:nvPr>
        </p:nvSpPr>
        <p:spPr/>
        <p:txBody>
          <a:bodyPr/>
          <a:lstStyle/>
          <a:p>
            <a:fld id="{84F790E6-7A21-4C5F-B60A-BC57CBDC154B}" type="slidenum">
              <a:rPr lang="en-US" altLang="tr-TR"/>
              <a:pPr/>
              <a:t>53</a:t>
            </a:fld>
            <a:endParaRPr lang="en-US" altLang="tr-TR"/>
          </a:p>
        </p:txBody>
      </p:sp>
      <p:sp>
        <p:nvSpPr>
          <p:cNvPr id="6" name="Veri Yer Tutucusu 5"/>
          <p:cNvSpPr>
            <a:spLocks noGrp="1"/>
          </p:cNvSpPr>
          <p:nvPr>
            <p:ph type="dt" sz="half" idx="12"/>
          </p:nvPr>
        </p:nvSpPr>
        <p:spPr>
          <a:xfrm>
            <a:off x="6477000" y="6400800"/>
            <a:ext cx="2590800" cy="457200"/>
          </a:xfrm>
        </p:spPr>
        <p:txBody>
          <a:bodyPr/>
          <a:lstStyle/>
          <a:p>
            <a:pPr algn="just"/>
            <a:r>
              <a:rPr lang="en-US" altLang="tr-TR" dirty="0"/>
              <a:t>©2005 Pearson Education, Inc.</a:t>
            </a:r>
          </a:p>
        </p:txBody>
      </p:sp>
      <p:sp>
        <p:nvSpPr>
          <p:cNvPr id="143369" name="Rectangle 9"/>
          <p:cNvSpPr>
            <a:spLocks noGrp="1" noChangeArrowheads="1"/>
          </p:cNvSpPr>
          <p:nvPr>
            <p:ph type="title"/>
          </p:nvPr>
        </p:nvSpPr>
        <p:spPr/>
        <p:txBody>
          <a:bodyPr/>
          <a:lstStyle/>
          <a:p>
            <a:r>
              <a:rPr lang="en-US" altLang="tr-TR"/>
              <a:t>Marginal Rate of Substitution</a:t>
            </a:r>
          </a:p>
        </p:txBody>
      </p:sp>
      <p:sp>
        <p:nvSpPr>
          <p:cNvPr id="143370" name="Rectangle 10"/>
          <p:cNvSpPr>
            <a:spLocks noGrp="1" noChangeArrowheads="1"/>
          </p:cNvSpPr>
          <p:nvPr>
            <p:ph type="body" idx="1"/>
          </p:nvPr>
        </p:nvSpPr>
        <p:spPr/>
        <p:txBody>
          <a:bodyPr/>
          <a:lstStyle/>
          <a:p>
            <a:r>
              <a:rPr lang="en-US" altLang="tr-TR"/>
              <a:t>Indifference curves are convex </a:t>
            </a:r>
          </a:p>
          <a:p>
            <a:pPr lvl="1"/>
            <a:r>
              <a:rPr lang="en-US" altLang="tr-TR"/>
              <a:t>As more of one good is consumed, a consumer would prefer to give up fewer units of a second good to get additional units of the first one</a:t>
            </a:r>
          </a:p>
          <a:p>
            <a:r>
              <a:rPr lang="en-US" altLang="tr-TR"/>
              <a:t>Consumers generally prefer a balanced market basket</a:t>
            </a:r>
          </a:p>
        </p:txBody>
      </p:sp>
    </p:spTree>
    <p:extLst>
      <p:ext uri="{BB962C8B-B14F-4D97-AF65-F5344CB8AC3E}">
        <p14:creationId xmlns:p14="http://schemas.microsoft.com/office/powerpoint/2010/main" val="333059811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3370">
                                            <p:txEl>
                                              <p:pRg st="0" end="0"/>
                                            </p:txEl>
                                          </p:spTgt>
                                        </p:tgtEl>
                                        <p:attrNameLst>
                                          <p:attrName>style.visibility</p:attrName>
                                        </p:attrNameLst>
                                      </p:cBhvr>
                                      <p:to>
                                        <p:strVal val="visible"/>
                                      </p:to>
                                    </p:set>
                                    <p:animEffect transition="in" filter="wipe(left)">
                                      <p:cBhvr>
                                        <p:cTn id="7" dur="500"/>
                                        <p:tgtEl>
                                          <p:spTgt spid="143370">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3370">
                                            <p:txEl>
                                              <p:pRg st="1" end="1"/>
                                            </p:txEl>
                                          </p:spTgt>
                                        </p:tgtEl>
                                        <p:attrNameLst>
                                          <p:attrName>style.visibility</p:attrName>
                                        </p:attrNameLst>
                                      </p:cBhvr>
                                      <p:to>
                                        <p:strVal val="visible"/>
                                      </p:to>
                                    </p:set>
                                    <p:animEffect transition="in" filter="wipe(left)">
                                      <p:cBhvr>
                                        <p:cTn id="10" dur="500"/>
                                        <p:tgtEl>
                                          <p:spTgt spid="143370">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43370">
                                            <p:txEl>
                                              <p:pRg st="2" end="2"/>
                                            </p:txEl>
                                          </p:spTgt>
                                        </p:tgtEl>
                                        <p:attrNameLst>
                                          <p:attrName>style.visibility</p:attrName>
                                        </p:attrNameLst>
                                      </p:cBhvr>
                                      <p:to>
                                        <p:strVal val="visible"/>
                                      </p:to>
                                    </p:set>
                                    <p:animEffect transition="in" filter="wipe(left)">
                                      <p:cBhvr>
                                        <p:cTn id="15" dur="500"/>
                                        <p:tgtEl>
                                          <p:spTgt spid="14337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0"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1"/>
          </p:nvPr>
        </p:nvSpPr>
        <p:spPr/>
        <p:txBody>
          <a:bodyPr/>
          <a:lstStyle/>
          <a:p>
            <a:fld id="{E244FC5A-1F0C-4B84-867A-243CF9E3F4D1}" type="slidenum">
              <a:rPr lang="en-US" altLang="tr-TR"/>
              <a:pPr/>
              <a:t>54</a:t>
            </a:fld>
            <a:endParaRPr lang="en-US" altLang="tr-TR"/>
          </a:p>
        </p:txBody>
      </p:sp>
      <p:sp>
        <p:nvSpPr>
          <p:cNvPr id="6" name="Veri Yer Tutucusu 5"/>
          <p:cNvSpPr>
            <a:spLocks noGrp="1"/>
          </p:cNvSpPr>
          <p:nvPr>
            <p:ph type="dt" sz="half" idx="12"/>
          </p:nvPr>
        </p:nvSpPr>
        <p:spPr/>
        <p:txBody>
          <a:bodyPr/>
          <a:lstStyle/>
          <a:p>
            <a:r>
              <a:rPr lang="en-US" altLang="tr-TR"/>
              <a:t>©2005 Pearson Education, Inc.</a:t>
            </a:r>
          </a:p>
        </p:txBody>
      </p:sp>
      <p:sp>
        <p:nvSpPr>
          <p:cNvPr id="141322" name="Rectangle 10"/>
          <p:cNvSpPr>
            <a:spLocks noGrp="1" noChangeArrowheads="1"/>
          </p:cNvSpPr>
          <p:nvPr>
            <p:ph type="title"/>
          </p:nvPr>
        </p:nvSpPr>
        <p:spPr/>
        <p:txBody>
          <a:bodyPr/>
          <a:lstStyle/>
          <a:p>
            <a:r>
              <a:rPr lang="en-US" altLang="tr-TR"/>
              <a:t>Marginal Rate of Substitution</a:t>
            </a:r>
          </a:p>
        </p:txBody>
      </p:sp>
      <p:sp>
        <p:nvSpPr>
          <p:cNvPr id="141323" name="Rectangle 11"/>
          <p:cNvSpPr>
            <a:spLocks noGrp="1" noChangeArrowheads="1"/>
          </p:cNvSpPr>
          <p:nvPr>
            <p:ph type="body" idx="1"/>
          </p:nvPr>
        </p:nvSpPr>
        <p:spPr/>
        <p:txBody>
          <a:bodyPr/>
          <a:lstStyle/>
          <a:p>
            <a:r>
              <a:rPr lang="en-US" altLang="tr-TR"/>
              <a:t>The MRS decreases as we move down the indifference curve</a:t>
            </a:r>
          </a:p>
          <a:p>
            <a:pPr lvl="1"/>
            <a:r>
              <a:rPr lang="en-US" altLang="tr-TR"/>
              <a:t>Along an indifference curve there is a </a:t>
            </a:r>
            <a:r>
              <a:rPr lang="en-US" altLang="tr-TR" i="1">
                <a:solidFill>
                  <a:srgbClr val="9999FF"/>
                </a:solidFill>
              </a:rPr>
              <a:t>diminishing marginal rate of substitution</a:t>
            </a:r>
            <a:r>
              <a:rPr lang="en-US" altLang="tr-TR"/>
              <a:t>.</a:t>
            </a:r>
          </a:p>
          <a:p>
            <a:pPr lvl="1"/>
            <a:r>
              <a:rPr lang="en-US" altLang="tr-TR"/>
              <a:t>The MRS went from 6 to 4 to 1</a:t>
            </a:r>
          </a:p>
        </p:txBody>
      </p:sp>
    </p:spTree>
    <p:extLst>
      <p:ext uri="{BB962C8B-B14F-4D97-AF65-F5344CB8AC3E}">
        <p14:creationId xmlns:p14="http://schemas.microsoft.com/office/powerpoint/2010/main" val="3075817126"/>
      </p:ext>
    </p:extLst>
  </p:cSld>
  <p:clrMapOvr>
    <a:masterClrMapping/>
  </p:clrMapOvr>
  <p:transition spd="med">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1"/>
          </p:nvPr>
        </p:nvSpPr>
        <p:spPr/>
        <p:txBody>
          <a:bodyPr/>
          <a:lstStyle/>
          <a:p>
            <a:fld id="{0ABDD728-8070-4539-9879-381889ECE894}" type="slidenum">
              <a:rPr lang="en-US" altLang="tr-TR"/>
              <a:pPr/>
              <a:t>55</a:t>
            </a:fld>
            <a:endParaRPr lang="en-US" altLang="tr-TR"/>
          </a:p>
        </p:txBody>
      </p:sp>
      <p:sp>
        <p:nvSpPr>
          <p:cNvPr id="6" name="Veri Yer Tutucusu 5"/>
          <p:cNvSpPr>
            <a:spLocks noGrp="1"/>
          </p:cNvSpPr>
          <p:nvPr>
            <p:ph type="dt" sz="half" idx="12"/>
          </p:nvPr>
        </p:nvSpPr>
        <p:spPr/>
        <p:txBody>
          <a:bodyPr/>
          <a:lstStyle/>
          <a:p>
            <a:r>
              <a:rPr lang="en-US" altLang="tr-TR"/>
              <a:t>©2005 Pearson Education, Inc.</a:t>
            </a:r>
          </a:p>
        </p:txBody>
      </p:sp>
      <p:sp>
        <p:nvSpPr>
          <p:cNvPr id="472068" name="Rectangle 2052"/>
          <p:cNvSpPr>
            <a:spLocks noGrp="1" noChangeArrowheads="1"/>
          </p:cNvSpPr>
          <p:nvPr>
            <p:ph type="title"/>
          </p:nvPr>
        </p:nvSpPr>
        <p:spPr/>
        <p:txBody>
          <a:bodyPr/>
          <a:lstStyle/>
          <a:p>
            <a:r>
              <a:rPr lang="en-US" altLang="tr-TR"/>
              <a:t>Marginal Rate of Substitution</a:t>
            </a:r>
          </a:p>
        </p:txBody>
      </p:sp>
      <p:sp>
        <p:nvSpPr>
          <p:cNvPr id="472069" name="Rectangle 2053"/>
          <p:cNvSpPr>
            <a:spLocks noGrp="1" noChangeArrowheads="1"/>
          </p:cNvSpPr>
          <p:nvPr>
            <p:ph type="body" idx="1"/>
          </p:nvPr>
        </p:nvSpPr>
        <p:spPr/>
        <p:txBody>
          <a:bodyPr/>
          <a:lstStyle/>
          <a:p>
            <a:r>
              <a:rPr lang="en-US" altLang="tr-TR"/>
              <a:t>Indifference curves with different shapes imply a different willingness to substitute</a:t>
            </a:r>
          </a:p>
          <a:p>
            <a:r>
              <a:rPr lang="en-US" altLang="tr-TR"/>
              <a:t>Two polar cases are of interest</a:t>
            </a:r>
          </a:p>
          <a:p>
            <a:pPr lvl="1"/>
            <a:r>
              <a:rPr lang="en-US" altLang="tr-TR"/>
              <a:t>Perfect substitutes</a:t>
            </a:r>
          </a:p>
          <a:p>
            <a:pPr lvl="1"/>
            <a:r>
              <a:rPr lang="en-US" altLang="tr-TR"/>
              <a:t>Perfect complements </a:t>
            </a:r>
          </a:p>
        </p:txBody>
      </p:sp>
    </p:spTree>
    <p:extLst>
      <p:ext uri="{BB962C8B-B14F-4D97-AF65-F5344CB8AC3E}">
        <p14:creationId xmlns:p14="http://schemas.microsoft.com/office/powerpoint/2010/main" val="38042505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1"/>
          </p:nvPr>
        </p:nvSpPr>
        <p:spPr/>
        <p:txBody>
          <a:bodyPr/>
          <a:lstStyle/>
          <a:p>
            <a:fld id="{68EB7157-7D7C-457C-959D-5984E03AD9F8}" type="slidenum">
              <a:rPr lang="en-US" altLang="tr-TR"/>
              <a:pPr/>
              <a:t>56</a:t>
            </a:fld>
            <a:endParaRPr lang="en-US" altLang="tr-TR"/>
          </a:p>
        </p:txBody>
      </p:sp>
      <p:sp>
        <p:nvSpPr>
          <p:cNvPr id="6" name="Veri Yer Tutucusu 5"/>
          <p:cNvSpPr>
            <a:spLocks noGrp="1"/>
          </p:cNvSpPr>
          <p:nvPr>
            <p:ph type="dt" sz="half" idx="12"/>
          </p:nvPr>
        </p:nvSpPr>
        <p:spPr/>
        <p:txBody>
          <a:bodyPr/>
          <a:lstStyle/>
          <a:p>
            <a:r>
              <a:rPr lang="en-US" altLang="tr-TR"/>
              <a:t>©2005 Pearson Education, Inc.</a:t>
            </a:r>
          </a:p>
        </p:txBody>
      </p:sp>
      <p:sp>
        <p:nvSpPr>
          <p:cNvPr id="145417" name="Rectangle 9"/>
          <p:cNvSpPr>
            <a:spLocks noGrp="1" noChangeArrowheads="1"/>
          </p:cNvSpPr>
          <p:nvPr>
            <p:ph type="title"/>
          </p:nvPr>
        </p:nvSpPr>
        <p:spPr/>
        <p:txBody>
          <a:bodyPr/>
          <a:lstStyle/>
          <a:p>
            <a:r>
              <a:rPr lang="en-US" altLang="tr-TR"/>
              <a:t>Marginal Rate of Substitution</a:t>
            </a:r>
          </a:p>
        </p:txBody>
      </p:sp>
      <p:sp>
        <p:nvSpPr>
          <p:cNvPr id="145418" name="Rectangle 10"/>
          <p:cNvSpPr>
            <a:spLocks noGrp="1" noChangeArrowheads="1"/>
          </p:cNvSpPr>
          <p:nvPr>
            <p:ph type="body" idx="1"/>
          </p:nvPr>
        </p:nvSpPr>
        <p:spPr/>
        <p:txBody>
          <a:bodyPr/>
          <a:lstStyle/>
          <a:p>
            <a:r>
              <a:rPr lang="en-US" altLang="tr-TR"/>
              <a:t>Perfect Substitutes </a:t>
            </a:r>
          </a:p>
          <a:p>
            <a:pPr lvl="1"/>
            <a:r>
              <a:rPr lang="en-US" altLang="tr-TR"/>
              <a:t>Two goods are perfect substitutes when the marginal rate of substitution of one good for the other is constant</a:t>
            </a:r>
          </a:p>
          <a:p>
            <a:pPr lvl="1"/>
            <a:r>
              <a:rPr lang="en-US" altLang="tr-TR"/>
              <a:t>Example: a person might consider apple juice and orange juice perfect substitutes</a:t>
            </a:r>
          </a:p>
          <a:p>
            <a:pPr lvl="2"/>
            <a:r>
              <a:rPr lang="en-US" altLang="tr-TR"/>
              <a:t>They would always trade 1 glass of OJ for 1 glass of Apple Juice	</a:t>
            </a:r>
          </a:p>
        </p:txBody>
      </p:sp>
    </p:spTree>
    <p:extLst>
      <p:ext uri="{BB962C8B-B14F-4D97-AF65-F5344CB8AC3E}">
        <p14:creationId xmlns:p14="http://schemas.microsoft.com/office/powerpoint/2010/main" val="197620976"/>
      </p:ext>
    </p:extLst>
  </p:cSld>
  <p:clrMapOvr>
    <a:masterClrMapping/>
  </p:clrMapOvr>
  <p:transition spd="med">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ayt Numarası Yer Tutucusu 3"/>
          <p:cNvSpPr>
            <a:spLocks noGrp="1"/>
          </p:cNvSpPr>
          <p:nvPr>
            <p:ph type="sldNum" sz="quarter" idx="11"/>
          </p:nvPr>
        </p:nvSpPr>
        <p:spPr/>
        <p:txBody>
          <a:bodyPr/>
          <a:lstStyle/>
          <a:p>
            <a:fld id="{1665FA7A-0812-4477-873E-8577112289F3}" type="slidenum">
              <a:rPr lang="en-US" altLang="tr-TR"/>
              <a:pPr/>
              <a:t>57</a:t>
            </a:fld>
            <a:endParaRPr lang="en-US" altLang="tr-TR"/>
          </a:p>
        </p:txBody>
      </p:sp>
      <p:sp>
        <p:nvSpPr>
          <p:cNvPr id="25" name="Veri Yer Tutucusu 4"/>
          <p:cNvSpPr>
            <a:spLocks noGrp="1"/>
          </p:cNvSpPr>
          <p:nvPr>
            <p:ph type="dt" sz="half" idx="12"/>
          </p:nvPr>
        </p:nvSpPr>
        <p:spPr/>
        <p:txBody>
          <a:bodyPr/>
          <a:lstStyle/>
          <a:p>
            <a:r>
              <a:rPr lang="en-US" altLang="tr-TR"/>
              <a:t>©2005 Pearson Education, Inc.</a:t>
            </a:r>
          </a:p>
        </p:txBody>
      </p:sp>
      <p:grpSp>
        <p:nvGrpSpPr>
          <p:cNvPr id="387097" name="Group 2073"/>
          <p:cNvGrpSpPr>
            <a:grpSpLocks/>
          </p:cNvGrpSpPr>
          <p:nvPr/>
        </p:nvGrpSpPr>
        <p:grpSpPr bwMode="auto">
          <a:xfrm>
            <a:off x="2362200" y="2305050"/>
            <a:ext cx="3524250" cy="3524250"/>
            <a:chOff x="1460" y="1460"/>
            <a:chExt cx="2220" cy="2220"/>
          </a:xfrm>
        </p:grpSpPr>
        <p:sp>
          <p:nvSpPr>
            <p:cNvPr id="387076" name="Line 2052"/>
            <p:cNvSpPr>
              <a:spLocks noChangeShapeType="1"/>
            </p:cNvSpPr>
            <p:nvPr/>
          </p:nvSpPr>
          <p:spPr bwMode="auto">
            <a:xfrm>
              <a:off x="1460" y="3380"/>
              <a:ext cx="300" cy="300"/>
            </a:xfrm>
            <a:prstGeom prst="line">
              <a:avLst/>
            </a:prstGeom>
            <a:noFill/>
            <a:ln w="50800">
              <a:solidFill>
                <a:srgbClr val="CC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87077" name="Line 2053"/>
            <p:cNvSpPr>
              <a:spLocks noChangeShapeType="1"/>
            </p:cNvSpPr>
            <p:nvPr/>
          </p:nvSpPr>
          <p:spPr bwMode="auto">
            <a:xfrm>
              <a:off x="1460" y="2708"/>
              <a:ext cx="972" cy="972"/>
            </a:xfrm>
            <a:prstGeom prst="line">
              <a:avLst/>
            </a:prstGeom>
            <a:noFill/>
            <a:ln w="50800">
              <a:solidFill>
                <a:srgbClr val="CC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87078" name="Line 2054"/>
            <p:cNvSpPr>
              <a:spLocks noChangeShapeType="1"/>
            </p:cNvSpPr>
            <p:nvPr/>
          </p:nvSpPr>
          <p:spPr bwMode="auto">
            <a:xfrm>
              <a:off x="1460" y="2084"/>
              <a:ext cx="1596" cy="1596"/>
            </a:xfrm>
            <a:prstGeom prst="line">
              <a:avLst/>
            </a:prstGeom>
            <a:noFill/>
            <a:ln w="50800">
              <a:solidFill>
                <a:srgbClr val="CC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87079" name="Line 2055"/>
            <p:cNvSpPr>
              <a:spLocks noChangeShapeType="1"/>
            </p:cNvSpPr>
            <p:nvPr/>
          </p:nvSpPr>
          <p:spPr bwMode="auto">
            <a:xfrm>
              <a:off x="1460" y="1460"/>
              <a:ext cx="2220" cy="2220"/>
            </a:xfrm>
            <a:prstGeom prst="line">
              <a:avLst/>
            </a:prstGeom>
            <a:noFill/>
            <a:ln w="50800">
              <a:solidFill>
                <a:srgbClr val="CC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sp>
        <p:nvSpPr>
          <p:cNvPr id="387099" name="Rectangle 2075"/>
          <p:cNvSpPr>
            <a:spLocks noGrp="1" noChangeArrowheads="1"/>
          </p:cNvSpPr>
          <p:nvPr>
            <p:ph type="title"/>
          </p:nvPr>
        </p:nvSpPr>
        <p:spPr/>
        <p:txBody>
          <a:bodyPr/>
          <a:lstStyle/>
          <a:p>
            <a:r>
              <a:rPr lang="en-US" altLang="tr-TR"/>
              <a:t>Consumer Preferences</a:t>
            </a:r>
          </a:p>
        </p:txBody>
      </p:sp>
      <p:grpSp>
        <p:nvGrpSpPr>
          <p:cNvPr id="387098" name="Group 2074"/>
          <p:cNvGrpSpPr>
            <a:grpSpLocks/>
          </p:cNvGrpSpPr>
          <p:nvPr/>
        </p:nvGrpSpPr>
        <p:grpSpPr bwMode="auto">
          <a:xfrm>
            <a:off x="787400" y="1879600"/>
            <a:ext cx="7331075" cy="4416425"/>
            <a:chOff x="496" y="1184"/>
            <a:chExt cx="4618" cy="2782"/>
          </a:xfrm>
        </p:grpSpPr>
        <p:sp>
          <p:nvSpPr>
            <p:cNvPr id="387081" name="Line 2057"/>
            <p:cNvSpPr>
              <a:spLocks noChangeShapeType="1"/>
            </p:cNvSpPr>
            <p:nvPr/>
          </p:nvSpPr>
          <p:spPr bwMode="auto">
            <a:xfrm flipH="1">
              <a:off x="1452" y="1240"/>
              <a:ext cx="0" cy="244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87082" name="Line 2058"/>
            <p:cNvSpPr>
              <a:spLocks noChangeShapeType="1"/>
            </p:cNvSpPr>
            <p:nvPr/>
          </p:nvSpPr>
          <p:spPr bwMode="auto">
            <a:xfrm>
              <a:off x="1449" y="3688"/>
              <a:ext cx="264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87083" name="Rectangle 2059"/>
            <p:cNvSpPr>
              <a:spLocks noChangeArrowheads="1"/>
            </p:cNvSpPr>
            <p:nvPr/>
          </p:nvSpPr>
          <p:spPr bwMode="auto">
            <a:xfrm>
              <a:off x="4088" y="3564"/>
              <a:ext cx="1026" cy="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1800">
                  <a:solidFill>
                    <a:schemeClr val="tx1"/>
                  </a:solidFill>
                  <a:latin typeface="Century Gothic" pitchFamily="34" charset="0"/>
                </a:rPr>
                <a:t>Orange Juice</a:t>
              </a:r>
            </a:p>
            <a:p>
              <a:r>
                <a:rPr lang="en-US" altLang="tr-TR" sz="1800">
                  <a:solidFill>
                    <a:schemeClr val="tx1"/>
                  </a:solidFill>
                  <a:latin typeface="Century Gothic" pitchFamily="34" charset="0"/>
                </a:rPr>
                <a:t>(glasses)</a:t>
              </a:r>
            </a:p>
          </p:txBody>
        </p:sp>
        <p:sp>
          <p:nvSpPr>
            <p:cNvPr id="387084" name="Rectangle 2060"/>
            <p:cNvSpPr>
              <a:spLocks noChangeArrowheads="1"/>
            </p:cNvSpPr>
            <p:nvPr/>
          </p:nvSpPr>
          <p:spPr bwMode="auto">
            <a:xfrm>
              <a:off x="496" y="1184"/>
              <a:ext cx="730" cy="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altLang="tr-TR" sz="1800">
                  <a:solidFill>
                    <a:schemeClr val="tx1"/>
                  </a:solidFill>
                  <a:latin typeface="Century Gothic" pitchFamily="34" charset="0"/>
                </a:rPr>
                <a:t>Apple </a:t>
              </a:r>
            </a:p>
            <a:p>
              <a:pPr algn="ctr"/>
              <a:r>
                <a:rPr lang="en-US" altLang="tr-TR" sz="1800">
                  <a:solidFill>
                    <a:schemeClr val="tx1"/>
                  </a:solidFill>
                  <a:latin typeface="Century Gothic" pitchFamily="34" charset="0"/>
                </a:rPr>
                <a:t>Juice</a:t>
              </a:r>
            </a:p>
            <a:p>
              <a:pPr algn="ctr"/>
              <a:r>
                <a:rPr lang="en-US" altLang="tr-TR" sz="1800">
                  <a:solidFill>
                    <a:schemeClr val="tx1"/>
                  </a:solidFill>
                  <a:latin typeface="Century Gothic" pitchFamily="34" charset="0"/>
                </a:rPr>
                <a:t>(glasses)</a:t>
              </a:r>
            </a:p>
          </p:txBody>
        </p:sp>
        <p:sp>
          <p:nvSpPr>
            <p:cNvPr id="387085" name="Rectangle 2061"/>
            <p:cNvSpPr>
              <a:spLocks noChangeArrowheads="1"/>
            </p:cNvSpPr>
            <p:nvPr/>
          </p:nvSpPr>
          <p:spPr bwMode="auto">
            <a:xfrm>
              <a:off x="2409" y="3695"/>
              <a:ext cx="203"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2000">
                  <a:solidFill>
                    <a:schemeClr val="tx1"/>
                  </a:solidFill>
                  <a:latin typeface="Century Gothic" pitchFamily="34" charset="0"/>
                </a:rPr>
                <a:t>2</a:t>
              </a:r>
            </a:p>
          </p:txBody>
        </p:sp>
        <p:sp>
          <p:nvSpPr>
            <p:cNvPr id="387086" name="Rectangle 2062"/>
            <p:cNvSpPr>
              <a:spLocks noChangeArrowheads="1"/>
            </p:cNvSpPr>
            <p:nvPr/>
          </p:nvSpPr>
          <p:spPr bwMode="auto">
            <a:xfrm>
              <a:off x="3009" y="3695"/>
              <a:ext cx="203"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2000">
                  <a:solidFill>
                    <a:schemeClr val="tx1"/>
                  </a:solidFill>
                  <a:latin typeface="Century Gothic" pitchFamily="34" charset="0"/>
                </a:rPr>
                <a:t>3</a:t>
              </a:r>
            </a:p>
          </p:txBody>
        </p:sp>
        <p:sp>
          <p:nvSpPr>
            <p:cNvPr id="387087" name="Rectangle 2063"/>
            <p:cNvSpPr>
              <a:spLocks noChangeArrowheads="1"/>
            </p:cNvSpPr>
            <p:nvPr/>
          </p:nvSpPr>
          <p:spPr bwMode="auto">
            <a:xfrm>
              <a:off x="3609" y="3695"/>
              <a:ext cx="203"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2000">
                  <a:solidFill>
                    <a:schemeClr val="tx1"/>
                  </a:solidFill>
                  <a:latin typeface="Century Gothic" pitchFamily="34" charset="0"/>
                </a:rPr>
                <a:t>4</a:t>
              </a:r>
            </a:p>
          </p:txBody>
        </p:sp>
        <p:sp>
          <p:nvSpPr>
            <p:cNvPr id="387088" name="Rectangle 2064"/>
            <p:cNvSpPr>
              <a:spLocks noChangeArrowheads="1"/>
            </p:cNvSpPr>
            <p:nvPr/>
          </p:nvSpPr>
          <p:spPr bwMode="auto">
            <a:xfrm>
              <a:off x="1749" y="3695"/>
              <a:ext cx="203"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2000">
                  <a:solidFill>
                    <a:schemeClr val="tx1"/>
                  </a:solidFill>
                  <a:latin typeface="Century Gothic" pitchFamily="34" charset="0"/>
                </a:rPr>
                <a:t>1</a:t>
              </a:r>
            </a:p>
          </p:txBody>
        </p:sp>
        <p:sp>
          <p:nvSpPr>
            <p:cNvPr id="387089" name="Rectangle 2065"/>
            <p:cNvSpPr>
              <a:spLocks noChangeArrowheads="1"/>
            </p:cNvSpPr>
            <p:nvPr/>
          </p:nvSpPr>
          <p:spPr bwMode="auto">
            <a:xfrm>
              <a:off x="1197" y="3136"/>
              <a:ext cx="203"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2000">
                  <a:solidFill>
                    <a:schemeClr val="tx1"/>
                  </a:solidFill>
                  <a:latin typeface="Century Gothic" pitchFamily="34" charset="0"/>
                </a:rPr>
                <a:t>1</a:t>
              </a:r>
            </a:p>
          </p:txBody>
        </p:sp>
        <p:sp>
          <p:nvSpPr>
            <p:cNvPr id="387090" name="Rectangle 2066"/>
            <p:cNvSpPr>
              <a:spLocks noChangeArrowheads="1"/>
            </p:cNvSpPr>
            <p:nvPr/>
          </p:nvSpPr>
          <p:spPr bwMode="auto">
            <a:xfrm>
              <a:off x="1197" y="2506"/>
              <a:ext cx="203"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2000">
                  <a:solidFill>
                    <a:schemeClr val="tx1"/>
                  </a:solidFill>
                  <a:latin typeface="Century Gothic" pitchFamily="34" charset="0"/>
                </a:rPr>
                <a:t>2</a:t>
              </a:r>
            </a:p>
          </p:txBody>
        </p:sp>
        <p:sp>
          <p:nvSpPr>
            <p:cNvPr id="387091" name="Rectangle 2067"/>
            <p:cNvSpPr>
              <a:spLocks noChangeArrowheads="1"/>
            </p:cNvSpPr>
            <p:nvPr/>
          </p:nvSpPr>
          <p:spPr bwMode="auto">
            <a:xfrm>
              <a:off x="1197" y="1875"/>
              <a:ext cx="203"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2000">
                  <a:solidFill>
                    <a:schemeClr val="tx1"/>
                  </a:solidFill>
                  <a:latin typeface="Century Gothic" pitchFamily="34" charset="0"/>
                </a:rPr>
                <a:t>3</a:t>
              </a:r>
            </a:p>
          </p:txBody>
        </p:sp>
        <p:sp>
          <p:nvSpPr>
            <p:cNvPr id="387092" name="Rectangle 2068"/>
            <p:cNvSpPr>
              <a:spLocks noChangeArrowheads="1"/>
            </p:cNvSpPr>
            <p:nvPr/>
          </p:nvSpPr>
          <p:spPr bwMode="auto">
            <a:xfrm>
              <a:off x="1197" y="1245"/>
              <a:ext cx="203"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2000">
                  <a:solidFill>
                    <a:schemeClr val="tx1"/>
                  </a:solidFill>
                  <a:latin typeface="Century Gothic" pitchFamily="34" charset="0"/>
                </a:rPr>
                <a:t>4</a:t>
              </a:r>
            </a:p>
          </p:txBody>
        </p:sp>
        <p:sp>
          <p:nvSpPr>
            <p:cNvPr id="387093" name="Rectangle 2069"/>
            <p:cNvSpPr>
              <a:spLocks noChangeArrowheads="1"/>
            </p:cNvSpPr>
            <p:nvPr/>
          </p:nvSpPr>
          <p:spPr bwMode="auto">
            <a:xfrm>
              <a:off x="1281" y="3695"/>
              <a:ext cx="203"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2000">
                  <a:solidFill>
                    <a:schemeClr val="tx1"/>
                  </a:solidFill>
                  <a:latin typeface="Century Gothic" pitchFamily="34" charset="0"/>
                </a:rPr>
                <a:t>0</a:t>
              </a:r>
            </a:p>
          </p:txBody>
        </p:sp>
      </p:grpSp>
      <p:sp>
        <p:nvSpPr>
          <p:cNvPr id="387096" name="Text Box 2072"/>
          <p:cNvSpPr txBox="1">
            <a:spLocks noChangeArrowheads="1"/>
          </p:cNvSpPr>
          <p:nvPr/>
        </p:nvSpPr>
        <p:spPr bwMode="auto">
          <a:xfrm>
            <a:off x="5922963" y="2455863"/>
            <a:ext cx="2406650" cy="958850"/>
          </a:xfrm>
          <a:prstGeom prst="rect">
            <a:avLst/>
          </a:prstGeom>
          <a:solidFill>
            <a:srgbClr val="CCCCFF"/>
          </a:solidFill>
          <a:ln w="12700">
            <a:solidFill>
              <a:srgbClr val="376546"/>
            </a:solidFill>
            <a:miter lim="800000"/>
            <a:headEnd/>
            <a:tailEnd/>
          </a:ln>
          <a:effectLst/>
          <a:extLst>
            <a:ext uri="{AF507438-7753-43E0-B8FC-AC1667EBCBE1}">
              <a14:hiddenEffects xmlns:a14="http://schemas.microsoft.com/office/drawing/2010/main">
                <a:effectLst>
                  <a:outerShdw dist="107763" dir="2700000" algn="ctr" rotWithShape="0">
                    <a:srgbClr val="B2B2B2"/>
                  </a:outerShdw>
                </a:effectLst>
              </a14:hiddenEffects>
            </a:ext>
          </a:extLst>
        </p:spPr>
        <p:txBody>
          <a:bodyPr>
            <a:spAutoFit/>
          </a:bodyPr>
          <a:lstStyle/>
          <a:p>
            <a:pPr algn="ctr"/>
            <a:r>
              <a:rPr lang="en-US" altLang="tr-TR" sz="2800">
                <a:solidFill>
                  <a:schemeClr val="tx1"/>
                </a:solidFill>
                <a:latin typeface="Century Gothic" pitchFamily="34" charset="0"/>
              </a:rPr>
              <a:t>Perfect</a:t>
            </a:r>
          </a:p>
          <a:p>
            <a:pPr algn="ctr"/>
            <a:r>
              <a:rPr lang="en-US" altLang="tr-TR" sz="2800">
                <a:solidFill>
                  <a:schemeClr val="tx1"/>
                </a:solidFill>
                <a:latin typeface="Century Gothic" pitchFamily="34" charset="0"/>
              </a:rPr>
              <a:t>Substitutes</a:t>
            </a:r>
          </a:p>
        </p:txBody>
      </p:sp>
    </p:spTree>
    <p:extLst>
      <p:ext uri="{BB962C8B-B14F-4D97-AF65-F5344CB8AC3E}">
        <p14:creationId xmlns:p14="http://schemas.microsoft.com/office/powerpoint/2010/main" val="299302685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870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387097"/>
                                        </p:tgtEl>
                                        <p:attrNameLst>
                                          <p:attrName>style.visibility</p:attrName>
                                        </p:attrNameLst>
                                      </p:cBhvr>
                                      <p:to>
                                        <p:strVal val="visible"/>
                                      </p:to>
                                    </p:set>
                                    <p:animEffect transition="in" filter="wipe(up)">
                                      <p:cBhvr>
                                        <p:cTn id="11" dur="500"/>
                                        <p:tgtEl>
                                          <p:spTgt spid="38709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387096"/>
                                        </p:tgtEl>
                                        <p:attrNameLst>
                                          <p:attrName>style.visibility</p:attrName>
                                        </p:attrNameLst>
                                      </p:cBhvr>
                                      <p:to>
                                        <p:strVal val="visible"/>
                                      </p:to>
                                    </p:set>
                                    <p:animEffect transition="in" filter="strips(downRight)">
                                      <p:cBhvr>
                                        <p:cTn id="16" dur="500"/>
                                        <p:tgtEl>
                                          <p:spTgt spid="3870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96" grpId="0" animBg="1"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0"/>
          </p:nvPr>
        </p:nvSpPr>
        <p:spPr/>
        <p:txBody>
          <a:bodyPr/>
          <a:lstStyle/>
          <a:p>
            <a:r>
              <a:rPr lang="en-US" altLang="tr-TR"/>
              <a:t>Chapter 3</a:t>
            </a:r>
          </a:p>
        </p:txBody>
      </p:sp>
      <p:sp>
        <p:nvSpPr>
          <p:cNvPr id="5" name="Slayt Numarası Yer Tutucusu 4"/>
          <p:cNvSpPr>
            <a:spLocks noGrp="1"/>
          </p:cNvSpPr>
          <p:nvPr>
            <p:ph type="sldNum" sz="quarter" idx="11"/>
          </p:nvPr>
        </p:nvSpPr>
        <p:spPr/>
        <p:txBody>
          <a:bodyPr/>
          <a:lstStyle/>
          <a:p>
            <a:fld id="{1FC379F6-EF9A-4EB9-8D7F-5EC29C8B7559}" type="slidenum">
              <a:rPr lang="en-US" altLang="tr-TR"/>
              <a:pPr/>
              <a:t>58</a:t>
            </a:fld>
            <a:endParaRPr lang="en-US" altLang="tr-TR"/>
          </a:p>
        </p:txBody>
      </p:sp>
      <p:sp>
        <p:nvSpPr>
          <p:cNvPr id="6" name="Veri Yer Tutucusu 5"/>
          <p:cNvSpPr>
            <a:spLocks noGrp="1"/>
          </p:cNvSpPr>
          <p:nvPr>
            <p:ph type="dt" sz="half" idx="12"/>
          </p:nvPr>
        </p:nvSpPr>
        <p:spPr/>
        <p:txBody>
          <a:bodyPr/>
          <a:lstStyle/>
          <a:p>
            <a:r>
              <a:rPr lang="en-US" altLang="tr-TR"/>
              <a:t>©2005 Pearson Education, Inc.</a:t>
            </a:r>
          </a:p>
        </p:txBody>
      </p:sp>
      <p:sp>
        <p:nvSpPr>
          <p:cNvPr id="147465" name="Rectangle 9"/>
          <p:cNvSpPr>
            <a:spLocks noGrp="1" noChangeArrowheads="1"/>
          </p:cNvSpPr>
          <p:nvPr>
            <p:ph type="title"/>
          </p:nvPr>
        </p:nvSpPr>
        <p:spPr/>
        <p:txBody>
          <a:bodyPr/>
          <a:lstStyle/>
          <a:p>
            <a:r>
              <a:rPr lang="en-US" altLang="tr-TR"/>
              <a:t>Consumer Preferences</a:t>
            </a:r>
          </a:p>
        </p:txBody>
      </p:sp>
      <p:sp>
        <p:nvSpPr>
          <p:cNvPr id="147466" name="Rectangle 10"/>
          <p:cNvSpPr>
            <a:spLocks noGrp="1" noChangeArrowheads="1"/>
          </p:cNvSpPr>
          <p:nvPr>
            <p:ph type="body" idx="1"/>
          </p:nvPr>
        </p:nvSpPr>
        <p:spPr/>
        <p:txBody>
          <a:bodyPr/>
          <a:lstStyle/>
          <a:p>
            <a:r>
              <a:rPr lang="en-US" altLang="tr-TR"/>
              <a:t>Perfect Complements</a:t>
            </a:r>
          </a:p>
          <a:p>
            <a:pPr lvl="1"/>
            <a:r>
              <a:rPr lang="en-US" altLang="tr-TR"/>
              <a:t>Two goods are perfect complements when the indifference curves for the goods are shaped as right angles</a:t>
            </a:r>
          </a:p>
          <a:p>
            <a:pPr lvl="1"/>
            <a:r>
              <a:rPr lang="en-US" altLang="tr-TR"/>
              <a:t>Example: If you have 1 left shoe and 1 right shoe, you are indifferent between having more left shoes only</a:t>
            </a:r>
          </a:p>
          <a:p>
            <a:pPr lvl="2"/>
            <a:r>
              <a:rPr lang="en-US" altLang="tr-TR"/>
              <a:t>Must have one right for one left</a:t>
            </a:r>
          </a:p>
        </p:txBody>
      </p:sp>
    </p:spTree>
    <p:extLst>
      <p:ext uri="{BB962C8B-B14F-4D97-AF65-F5344CB8AC3E}">
        <p14:creationId xmlns:p14="http://schemas.microsoft.com/office/powerpoint/2010/main" val="1828886188"/>
      </p:ext>
    </p:extLst>
  </p:cSld>
  <p:clrMapOvr>
    <a:masterClrMapping/>
  </p:clrMapOvr>
  <p:transition spd="med">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Altbilgi Yer Tutucusu 2"/>
          <p:cNvSpPr>
            <a:spLocks noGrp="1"/>
          </p:cNvSpPr>
          <p:nvPr>
            <p:ph type="ftr" sz="quarter" idx="10"/>
          </p:nvPr>
        </p:nvSpPr>
        <p:spPr/>
        <p:txBody>
          <a:bodyPr/>
          <a:lstStyle/>
          <a:p>
            <a:r>
              <a:rPr lang="en-US" altLang="tr-TR"/>
              <a:t>Chapter 3</a:t>
            </a:r>
          </a:p>
        </p:txBody>
      </p:sp>
      <p:sp>
        <p:nvSpPr>
          <p:cNvPr id="28" name="Slayt Numarası Yer Tutucusu 3"/>
          <p:cNvSpPr>
            <a:spLocks noGrp="1"/>
          </p:cNvSpPr>
          <p:nvPr>
            <p:ph type="sldNum" sz="quarter" idx="11"/>
          </p:nvPr>
        </p:nvSpPr>
        <p:spPr/>
        <p:txBody>
          <a:bodyPr/>
          <a:lstStyle/>
          <a:p>
            <a:fld id="{175B6CBF-550D-4509-8474-827A89A4A7AF}" type="slidenum">
              <a:rPr lang="en-US" altLang="tr-TR"/>
              <a:pPr/>
              <a:t>59</a:t>
            </a:fld>
            <a:endParaRPr lang="en-US" altLang="tr-TR"/>
          </a:p>
        </p:txBody>
      </p:sp>
      <p:sp>
        <p:nvSpPr>
          <p:cNvPr id="29" name="Veri Yer Tutucusu 4"/>
          <p:cNvSpPr>
            <a:spLocks noGrp="1"/>
          </p:cNvSpPr>
          <p:nvPr>
            <p:ph type="dt" sz="half" idx="12"/>
          </p:nvPr>
        </p:nvSpPr>
        <p:spPr/>
        <p:txBody>
          <a:bodyPr/>
          <a:lstStyle/>
          <a:p>
            <a:r>
              <a:rPr lang="en-US" altLang="tr-TR"/>
              <a:t>©2005 Pearson Education, Inc.</a:t>
            </a:r>
          </a:p>
        </p:txBody>
      </p:sp>
      <p:sp>
        <p:nvSpPr>
          <p:cNvPr id="389165" name="Rectangle 1069"/>
          <p:cNvSpPr>
            <a:spLocks noGrp="1" noChangeArrowheads="1"/>
          </p:cNvSpPr>
          <p:nvPr>
            <p:ph type="title"/>
          </p:nvPr>
        </p:nvSpPr>
        <p:spPr/>
        <p:txBody>
          <a:bodyPr/>
          <a:lstStyle/>
          <a:p>
            <a:r>
              <a:rPr lang="en-US" altLang="tr-TR"/>
              <a:t>Consumer Preferences</a:t>
            </a:r>
          </a:p>
        </p:txBody>
      </p:sp>
      <p:grpSp>
        <p:nvGrpSpPr>
          <p:cNvPr id="389163" name="Group 1067"/>
          <p:cNvGrpSpPr>
            <a:grpSpLocks/>
          </p:cNvGrpSpPr>
          <p:nvPr/>
        </p:nvGrpSpPr>
        <p:grpSpPr bwMode="auto">
          <a:xfrm>
            <a:off x="2990850" y="1898650"/>
            <a:ext cx="3232150" cy="3371850"/>
            <a:chOff x="1848" y="1196"/>
            <a:chExt cx="2036" cy="2124"/>
          </a:xfrm>
        </p:grpSpPr>
        <p:sp>
          <p:nvSpPr>
            <p:cNvPr id="389138" name="Line 1042"/>
            <p:cNvSpPr>
              <a:spLocks noChangeShapeType="1"/>
            </p:cNvSpPr>
            <p:nvPr/>
          </p:nvSpPr>
          <p:spPr bwMode="auto">
            <a:xfrm>
              <a:off x="1848" y="1196"/>
              <a:ext cx="0" cy="2124"/>
            </a:xfrm>
            <a:prstGeom prst="line">
              <a:avLst/>
            </a:prstGeom>
            <a:noFill/>
            <a:ln w="50800">
              <a:solidFill>
                <a:srgbClr val="CC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89139" name="Line 1043"/>
            <p:cNvSpPr>
              <a:spLocks noChangeShapeType="1"/>
            </p:cNvSpPr>
            <p:nvPr/>
          </p:nvSpPr>
          <p:spPr bwMode="auto">
            <a:xfrm>
              <a:off x="2376" y="1412"/>
              <a:ext cx="0" cy="1452"/>
            </a:xfrm>
            <a:prstGeom prst="line">
              <a:avLst/>
            </a:prstGeom>
            <a:noFill/>
            <a:ln w="50800">
              <a:solidFill>
                <a:srgbClr val="CC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89140" name="Line 1044"/>
            <p:cNvSpPr>
              <a:spLocks noChangeShapeType="1"/>
            </p:cNvSpPr>
            <p:nvPr/>
          </p:nvSpPr>
          <p:spPr bwMode="auto">
            <a:xfrm>
              <a:off x="2940" y="1508"/>
              <a:ext cx="0" cy="828"/>
            </a:xfrm>
            <a:prstGeom prst="line">
              <a:avLst/>
            </a:prstGeom>
            <a:noFill/>
            <a:ln w="50800">
              <a:solidFill>
                <a:srgbClr val="CC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89141" name="Line 1045"/>
            <p:cNvSpPr>
              <a:spLocks noChangeShapeType="1"/>
            </p:cNvSpPr>
            <p:nvPr/>
          </p:nvSpPr>
          <p:spPr bwMode="auto">
            <a:xfrm>
              <a:off x="3420" y="1688"/>
              <a:ext cx="0" cy="204"/>
            </a:xfrm>
            <a:prstGeom prst="line">
              <a:avLst/>
            </a:prstGeom>
            <a:noFill/>
            <a:ln w="50800">
              <a:solidFill>
                <a:srgbClr val="CC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89142" name="Line 1046"/>
            <p:cNvSpPr>
              <a:spLocks noChangeShapeType="1"/>
            </p:cNvSpPr>
            <p:nvPr/>
          </p:nvSpPr>
          <p:spPr bwMode="auto">
            <a:xfrm>
              <a:off x="1856" y="3312"/>
              <a:ext cx="2028" cy="0"/>
            </a:xfrm>
            <a:prstGeom prst="line">
              <a:avLst/>
            </a:prstGeom>
            <a:noFill/>
            <a:ln w="50800">
              <a:solidFill>
                <a:srgbClr val="CC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89143" name="Line 1047"/>
            <p:cNvSpPr>
              <a:spLocks noChangeShapeType="1"/>
            </p:cNvSpPr>
            <p:nvPr/>
          </p:nvSpPr>
          <p:spPr bwMode="auto">
            <a:xfrm>
              <a:off x="2384" y="2856"/>
              <a:ext cx="1404" cy="0"/>
            </a:xfrm>
            <a:prstGeom prst="line">
              <a:avLst/>
            </a:prstGeom>
            <a:noFill/>
            <a:ln w="50800">
              <a:solidFill>
                <a:srgbClr val="CC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89144" name="Line 1048"/>
            <p:cNvSpPr>
              <a:spLocks noChangeShapeType="1"/>
            </p:cNvSpPr>
            <p:nvPr/>
          </p:nvSpPr>
          <p:spPr bwMode="auto">
            <a:xfrm>
              <a:off x="2936" y="2352"/>
              <a:ext cx="780" cy="0"/>
            </a:xfrm>
            <a:prstGeom prst="line">
              <a:avLst/>
            </a:prstGeom>
            <a:noFill/>
            <a:ln w="50800">
              <a:solidFill>
                <a:srgbClr val="CC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89145" name="Line 1049"/>
            <p:cNvSpPr>
              <a:spLocks noChangeShapeType="1"/>
            </p:cNvSpPr>
            <p:nvPr/>
          </p:nvSpPr>
          <p:spPr bwMode="auto">
            <a:xfrm>
              <a:off x="3416" y="1908"/>
              <a:ext cx="204" cy="0"/>
            </a:xfrm>
            <a:prstGeom prst="line">
              <a:avLst/>
            </a:prstGeom>
            <a:noFill/>
            <a:ln w="50800">
              <a:solidFill>
                <a:srgbClr val="CC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389164" name="Group 1068"/>
          <p:cNvGrpSpPr>
            <a:grpSpLocks/>
          </p:cNvGrpSpPr>
          <p:nvPr/>
        </p:nvGrpSpPr>
        <p:grpSpPr bwMode="auto">
          <a:xfrm>
            <a:off x="800100" y="1898650"/>
            <a:ext cx="6994525" cy="4360863"/>
            <a:chOff x="504" y="1196"/>
            <a:chExt cx="4406" cy="2747"/>
          </a:xfrm>
        </p:grpSpPr>
        <p:sp>
          <p:nvSpPr>
            <p:cNvPr id="389147" name="Line 1051"/>
            <p:cNvSpPr>
              <a:spLocks noChangeShapeType="1"/>
            </p:cNvSpPr>
            <p:nvPr/>
          </p:nvSpPr>
          <p:spPr bwMode="auto">
            <a:xfrm>
              <a:off x="1452" y="1408"/>
              <a:ext cx="0" cy="227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89148" name="Line 1052"/>
            <p:cNvSpPr>
              <a:spLocks noChangeShapeType="1"/>
            </p:cNvSpPr>
            <p:nvPr/>
          </p:nvSpPr>
          <p:spPr bwMode="auto">
            <a:xfrm>
              <a:off x="1449" y="3688"/>
              <a:ext cx="264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89149" name="Rectangle 1053"/>
            <p:cNvSpPr>
              <a:spLocks noChangeArrowheads="1"/>
            </p:cNvSpPr>
            <p:nvPr/>
          </p:nvSpPr>
          <p:spPr bwMode="auto">
            <a:xfrm>
              <a:off x="3956" y="3696"/>
              <a:ext cx="954"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1800">
                  <a:solidFill>
                    <a:schemeClr val="tx1"/>
                  </a:solidFill>
                  <a:latin typeface="Century Gothic" pitchFamily="34" charset="0"/>
                </a:rPr>
                <a:t>Right Shoes</a:t>
              </a:r>
            </a:p>
          </p:txBody>
        </p:sp>
        <p:sp>
          <p:nvSpPr>
            <p:cNvPr id="389150" name="Rectangle 1054"/>
            <p:cNvSpPr>
              <a:spLocks noChangeArrowheads="1"/>
            </p:cNvSpPr>
            <p:nvPr/>
          </p:nvSpPr>
          <p:spPr bwMode="auto">
            <a:xfrm>
              <a:off x="504" y="1196"/>
              <a:ext cx="522" cy="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altLang="tr-TR" sz="1800">
                  <a:solidFill>
                    <a:schemeClr val="tx1"/>
                  </a:solidFill>
                  <a:latin typeface="Century Gothic" pitchFamily="34" charset="0"/>
                </a:rPr>
                <a:t>Left</a:t>
              </a:r>
            </a:p>
            <a:p>
              <a:pPr algn="ctr"/>
              <a:r>
                <a:rPr lang="en-US" altLang="tr-TR" sz="1800">
                  <a:solidFill>
                    <a:schemeClr val="tx1"/>
                  </a:solidFill>
                  <a:latin typeface="Century Gothic" pitchFamily="34" charset="0"/>
                </a:rPr>
                <a:t>Shoes</a:t>
              </a:r>
            </a:p>
          </p:txBody>
        </p:sp>
        <p:sp>
          <p:nvSpPr>
            <p:cNvPr id="389151" name="Rectangle 1055"/>
            <p:cNvSpPr>
              <a:spLocks noChangeArrowheads="1"/>
            </p:cNvSpPr>
            <p:nvPr/>
          </p:nvSpPr>
          <p:spPr bwMode="auto">
            <a:xfrm>
              <a:off x="2301" y="3695"/>
              <a:ext cx="203"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2000">
                  <a:solidFill>
                    <a:schemeClr val="tx1"/>
                  </a:solidFill>
                  <a:latin typeface="Century Gothic" pitchFamily="34" charset="0"/>
                </a:rPr>
                <a:t>2</a:t>
              </a:r>
            </a:p>
          </p:txBody>
        </p:sp>
        <p:sp>
          <p:nvSpPr>
            <p:cNvPr id="389152" name="Rectangle 1056"/>
            <p:cNvSpPr>
              <a:spLocks noChangeArrowheads="1"/>
            </p:cNvSpPr>
            <p:nvPr/>
          </p:nvSpPr>
          <p:spPr bwMode="auto">
            <a:xfrm>
              <a:off x="2901" y="3695"/>
              <a:ext cx="203"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2000">
                  <a:solidFill>
                    <a:schemeClr val="tx1"/>
                  </a:solidFill>
                  <a:latin typeface="Century Gothic" pitchFamily="34" charset="0"/>
                </a:rPr>
                <a:t>3</a:t>
              </a:r>
            </a:p>
          </p:txBody>
        </p:sp>
        <p:sp>
          <p:nvSpPr>
            <p:cNvPr id="389153" name="Rectangle 1057"/>
            <p:cNvSpPr>
              <a:spLocks noChangeArrowheads="1"/>
            </p:cNvSpPr>
            <p:nvPr/>
          </p:nvSpPr>
          <p:spPr bwMode="auto">
            <a:xfrm>
              <a:off x="3465" y="3695"/>
              <a:ext cx="203"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2000">
                  <a:solidFill>
                    <a:schemeClr val="tx1"/>
                  </a:solidFill>
                  <a:latin typeface="Century Gothic" pitchFamily="34" charset="0"/>
                </a:rPr>
                <a:t>4</a:t>
              </a:r>
            </a:p>
          </p:txBody>
        </p:sp>
        <p:sp>
          <p:nvSpPr>
            <p:cNvPr id="389154" name="Rectangle 1058"/>
            <p:cNvSpPr>
              <a:spLocks noChangeArrowheads="1"/>
            </p:cNvSpPr>
            <p:nvPr/>
          </p:nvSpPr>
          <p:spPr bwMode="auto">
            <a:xfrm>
              <a:off x="1749" y="3695"/>
              <a:ext cx="203"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2000">
                  <a:solidFill>
                    <a:schemeClr val="tx1"/>
                  </a:solidFill>
                  <a:latin typeface="Century Gothic" pitchFamily="34" charset="0"/>
                </a:rPr>
                <a:t>1</a:t>
              </a:r>
            </a:p>
          </p:txBody>
        </p:sp>
        <p:sp>
          <p:nvSpPr>
            <p:cNvPr id="389155" name="Rectangle 1059"/>
            <p:cNvSpPr>
              <a:spLocks noChangeArrowheads="1"/>
            </p:cNvSpPr>
            <p:nvPr/>
          </p:nvSpPr>
          <p:spPr bwMode="auto">
            <a:xfrm>
              <a:off x="1197" y="3220"/>
              <a:ext cx="203"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2000">
                  <a:solidFill>
                    <a:schemeClr val="tx1"/>
                  </a:solidFill>
                  <a:latin typeface="Century Gothic" pitchFamily="34" charset="0"/>
                </a:rPr>
                <a:t>1</a:t>
              </a:r>
            </a:p>
          </p:txBody>
        </p:sp>
        <p:sp>
          <p:nvSpPr>
            <p:cNvPr id="389156" name="Rectangle 1060"/>
            <p:cNvSpPr>
              <a:spLocks noChangeArrowheads="1"/>
            </p:cNvSpPr>
            <p:nvPr/>
          </p:nvSpPr>
          <p:spPr bwMode="auto">
            <a:xfrm>
              <a:off x="1197" y="2686"/>
              <a:ext cx="203"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2000">
                  <a:solidFill>
                    <a:schemeClr val="tx1"/>
                  </a:solidFill>
                  <a:latin typeface="Century Gothic" pitchFamily="34" charset="0"/>
                </a:rPr>
                <a:t>2</a:t>
              </a:r>
            </a:p>
          </p:txBody>
        </p:sp>
        <p:sp>
          <p:nvSpPr>
            <p:cNvPr id="389157" name="Rectangle 1061"/>
            <p:cNvSpPr>
              <a:spLocks noChangeArrowheads="1"/>
            </p:cNvSpPr>
            <p:nvPr/>
          </p:nvSpPr>
          <p:spPr bwMode="auto">
            <a:xfrm>
              <a:off x="1197" y="2151"/>
              <a:ext cx="203"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2000">
                  <a:solidFill>
                    <a:schemeClr val="tx1"/>
                  </a:solidFill>
                  <a:latin typeface="Century Gothic" pitchFamily="34" charset="0"/>
                </a:rPr>
                <a:t>3</a:t>
              </a:r>
            </a:p>
          </p:txBody>
        </p:sp>
        <p:sp>
          <p:nvSpPr>
            <p:cNvPr id="389158" name="Rectangle 1062"/>
            <p:cNvSpPr>
              <a:spLocks noChangeArrowheads="1"/>
            </p:cNvSpPr>
            <p:nvPr/>
          </p:nvSpPr>
          <p:spPr bwMode="auto">
            <a:xfrm>
              <a:off x="1197" y="1641"/>
              <a:ext cx="203"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2000">
                  <a:solidFill>
                    <a:schemeClr val="tx1"/>
                  </a:solidFill>
                  <a:latin typeface="Century Gothic" pitchFamily="34" charset="0"/>
                </a:rPr>
                <a:t>4</a:t>
              </a:r>
            </a:p>
          </p:txBody>
        </p:sp>
        <p:sp>
          <p:nvSpPr>
            <p:cNvPr id="389159" name="Rectangle 1063"/>
            <p:cNvSpPr>
              <a:spLocks noChangeArrowheads="1"/>
            </p:cNvSpPr>
            <p:nvPr/>
          </p:nvSpPr>
          <p:spPr bwMode="auto">
            <a:xfrm>
              <a:off x="1281" y="3695"/>
              <a:ext cx="203"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2000">
                  <a:solidFill>
                    <a:schemeClr val="tx1"/>
                  </a:solidFill>
                  <a:latin typeface="Century Gothic" pitchFamily="34" charset="0"/>
                </a:rPr>
                <a:t>0</a:t>
              </a:r>
            </a:p>
          </p:txBody>
        </p:sp>
      </p:grpSp>
      <p:sp>
        <p:nvSpPr>
          <p:cNvPr id="389160" name="Text Box 1064"/>
          <p:cNvSpPr txBox="1">
            <a:spLocks noChangeArrowheads="1"/>
          </p:cNvSpPr>
          <p:nvPr/>
        </p:nvSpPr>
        <p:spPr bwMode="auto">
          <a:xfrm>
            <a:off x="6178550" y="2151063"/>
            <a:ext cx="2622550" cy="958850"/>
          </a:xfrm>
          <a:prstGeom prst="rect">
            <a:avLst/>
          </a:prstGeom>
          <a:solidFill>
            <a:srgbClr val="CCCCFF"/>
          </a:solidFill>
          <a:ln w="12700">
            <a:solidFill>
              <a:srgbClr val="376546"/>
            </a:solidFill>
            <a:miter lim="800000"/>
            <a:headEnd/>
            <a:tailEnd/>
          </a:ln>
          <a:effectLst/>
          <a:extLst>
            <a:ext uri="{AF507438-7753-43E0-B8FC-AC1667EBCBE1}">
              <a14:hiddenEffects xmlns:a14="http://schemas.microsoft.com/office/drawing/2010/main">
                <a:effectLst>
                  <a:outerShdw dist="107763" dir="2700000" algn="ctr" rotWithShape="0">
                    <a:srgbClr val="B2B2B2"/>
                  </a:outerShdw>
                </a:effectLst>
              </a14:hiddenEffects>
            </a:ext>
          </a:extLst>
        </p:spPr>
        <p:txBody>
          <a:bodyPr wrap="none">
            <a:spAutoFit/>
          </a:bodyPr>
          <a:lstStyle/>
          <a:p>
            <a:pPr algn="ctr"/>
            <a:r>
              <a:rPr lang="en-US" altLang="tr-TR" sz="2800">
                <a:solidFill>
                  <a:schemeClr val="tx1"/>
                </a:solidFill>
                <a:latin typeface="Century Gothic" pitchFamily="34" charset="0"/>
              </a:rPr>
              <a:t>Perfect</a:t>
            </a:r>
          </a:p>
          <a:p>
            <a:pPr algn="ctr"/>
            <a:r>
              <a:rPr lang="en-US" altLang="tr-TR" sz="2800">
                <a:solidFill>
                  <a:schemeClr val="tx1"/>
                </a:solidFill>
                <a:latin typeface="Century Gothic" pitchFamily="34" charset="0"/>
              </a:rPr>
              <a:t>Complements</a:t>
            </a:r>
          </a:p>
        </p:txBody>
      </p:sp>
    </p:spTree>
    <p:extLst>
      <p:ext uri="{BB962C8B-B14F-4D97-AF65-F5344CB8AC3E}">
        <p14:creationId xmlns:p14="http://schemas.microsoft.com/office/powerpoint/2010/main" val="151731303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8916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389163"/>
                                        </p:tgtEl>
                                        <p:attrNameLst>
                                          <p:attrName>style.visibility</p:attrName>
                                        </p:attrNameLst>
                                      </p:cBhvr>
                                      <p:to>
                                        <p:strVal val="visible"/>
                                      </p:to>
                                    </p:set>
                                    <p:animEffect transition="in" filter="wipe(left)">
                                      <p:cBhvr>
                                        <p:cTn id="11" dur="500"/>
                                        <p:tgtEl>
                                          <p:spTgt spid="38916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389160"/>
                                        </p:tgtEl>
                                        <p:attrNameLst>
                                          <p:attrName>style.visibility</p:attrName>
                                        </p:attrNameLst>
                                      </p:cBhvr>
                                      <p:to>
                                        <p:strVal val="visible"/>
                                      </p:to>
                                    </p:set>
                                    <p:animEffect transition="in" filter="strips(downRight)">
                                      <p:cBhvr>
                                        <p:cTn id="16" dur="500"/>
                                        <p:tgtEl>
                                          <p:spTgt spid="389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0"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a:t>©2015 McGraw-Hill Education. All Rights Reserved.</a:t>
            </a:r>
          </a:p>
        </p:txBody>
      </p:sp>
      <p:sp>
        <p:nvSpPr>
          <p:cNvPr id="3" name="Slayt Numarası Yer Tutucusu 2"/>
          <p:cNvSpPr>
            <a:spLocks noGrp="1"/>
          </p:cNvSpPr>
          <p:nvPr>
            <p:ph type="sldNum" sz="quarter" idx="12"/>
          </p:nvPr>
        </p:nvSpPr>
        <p:spPr/>
        <p:txBody>
          <a:bodyPr/>
          <a:lstStyle/>
          <a:p>
            <a:fld id="{277EE247-7E3D-4F38-A267-86CBA1DF41EF}" type="slidenum">
              <a:rPr lang="en-US" smtClean="0"/>
              <a:t>6</a:t>
            </a:fld>
            <a:endParaRPr lang="en-US"/>
          </a:p>
        </p:txBody>
      </p:sp>
      <p:sp>
        <p:nvSpPr>
          <p:cNvPr id="4" name="Dikdörtgen 3"/>
          <p:cNvSpPr/>
          <p:nvPr/>
        </p:nvSpPr>
        <p:spPr>
          <a:xfrm>
            <a:off x="304800" y="457200"/>
            <a:ext cx="8610600" cy="2677656"/>
          </a:xfrm>
          <a:prstGeom prst="rect">
            <a:avLst/>
          </a:prstGeom>
        </p:spPr>
        <p:txBody>
          <a:bodyPr wrap="square">
            <a:spAutoFit/>
          </a:bodyPr>
          <a:lstStyle/>
          <a:p>
            <a:pPr algn="just"/>
            <a:r>
              <a:rPr lang="en-US" sz="2400" dirty="0"/>
              <a:t>Note that the units on both axes are </a:t>
            </a:r>
            <a:r>
              <a:rPr lang="en-US" sz="2400" b="1" dirty="0"/>
              <a:t>flows</a:t>
            </a:r>
            <a:r>
              <a:rPr lang="en-US" sz="2400" dirty="0"/>
              <a:t>, which means amounts per unit of</a:t>
            </a:r>
            <a:r>
              <a:rPr lang="tr-TR" sz="2400" dirty="0"/>
              <a:t> </a:t>
            </a:r>
            <a:r>
              <a:rPr lang="en-US" sz="2400" dirty="0"/>
              <a:t>time—pounds per week, square yards per week. </a:t>
            </a:r>
            <a:endParaRPr lang="tr-TR" sz="2400" dirty="0"/>
          </a:p>
          <a:p>
            <a:pPr algn="just"/>
            <a:endParaRPr lang="tr-TR" sz="2400" dirty="0"/>
          </a:p>
          <a:p>
            <a:pPr algn="just"/>
            <a:r>
              <a:rPr lang="en-US" sz="2400" dirty="0"/>
              <a:t>Consumption is always measured</a:t>
            </a:r>
            <a:r>
              <a:rPr lang="tr-TR" sz="2400" dirty="0"/>
              <a:t> </a:t>
            </a:r>
            <a:r>
              <a:rPr lang="en-US" sz="2400" dirty="0"/>
              <a:t>as a </a:t>
            </a:r>
            <a:r>
              <a:rPr lang="en-US" sz="2400" b="1" dirty="0"/>
              <a:t>flow. </a:t>
            </a:r>
            <a:r>
              <a:rPr lang="en-US" sz="2400" dirty="0"/>
              <a:t>It is important to keep track of the time dimension because without it</a:t>
            </a:r>
            <a:r>
              <a:rPr lang="tr-TR" sz="2400" dirty="0"/>
              <a:t> </a:t>
            </a:r>
            <a:r>
              <a:rPr lang="en-US" sz="2400" dirty="0"/>
              <a:t>there would be no way to evaluate whether a given quantity of consumption was</a:t>
            </a:r>
            <a:r>
              <a:rPr lang="tr-TR" sz="2400" dirty="0"/>
              <a:t> </a:t>
            </a:r>
            <a:r>
              <a:rPr lang="en-US" sz="2400" dirty="0"/>
              <a:t>large or small.</a:t>
            </a:r>
            <a:endParaRPr lang="tr-TR" sz="2400" dirty="0"/>
          </a:p>
        </p:txBody>
      </p:sp>
      <p:sp>
        <p:nvSpPr>
          <p:cNvPr id="5" name="Dikdörtgen 4"/>
          <p:cNvSpPr/>
          <p:nvPr/>
        </p:nvSpPr>
        <p:spPr>
          <a:xfrm>
            <a:off x="457200" y="3429000"/>
            <a:ext cx="8458200" cy="830997"/>
          </a:xfrm>
          <a:prstGeom prst="rect">
            <a:avLst/>
          </a:prstGeom>
        </p:spPr>
        <p:txBody>
          <a:bodyPr wrap="square">
            <a:spAutoFit/>
          </a:bodyPr>
          <a:lstStyle/>
          <a:p>
            <a:pPr algn="just"/>
            <a:r>
              <a:rPr lang="en-US" sz="2400" b="1" dirty="0"/>
              <a:t>budget constraint</a:t>
            </a:r>
            <a:r>
              <a:rPr lang="tr-TR" sz="2400" b="1" dirty="0"/>
              <a:t>: </a:t>
            </a:r>
            <a:r>
              <a:rPr lang="en-US" sz="2400" b="1" dirty="0"/>
              <a:t> </a:t>
            </a:r>
            <a:r>
              <a:rPr lang="en-US" sz="2400" dirty="0"/>
              <a:t>the set of all</a:t>
            </a:r>
            <a:r>
              <a:rPr lang="tr-TR" sz="2400" dirty="0"/>
              <a:t> </a:t>
            </a:r>
            <a:r>
              <a:rPr lang="en-US" sz="2400" dirty="0"/>
              <a:t>bundles that exactly exhaust the</a:t>
            </a:r>
          </a:p>
          <a:p>
            <a:pPr algn="just"/>
            <a:r>
              <a:rPr lang="en-US" sz="2400" dirty="0"/>
              <a:t>consumer’s income at given</a:t>
            </a:r>
            <a:r>
              <a:rPr lang="tr-TR" sz="2400" dirty="0"/>
              <a:t> </a:t>
            </a:r>
            <a:r>
              <a:rPr lang="en-US" sz="2400" dirty="0"/>
              <a:t>prices. Also called the </a:t>
            </a:r>
            <a:r>
              <a:rPr lang="en-US" sz="2400" b="1" dirty="0"/>
              <a:t>budget line</a:t>
            </a:r>
            <a:r>
              <a:rPr lang="en-US" sz="2400" dirty="0"/>
              <a:t>.</a:t>
            </a:r>
            <a:endParaRPr lang="tr-TR" sz="2400" dirty="0"/>
          </a:p>
        </p:txBody>
      </p:sp>
    </p:spTree>
    <p:extLst>
      <p:ext uri="{BB962C8B-B14F-4D97-AF65-F5344CB8AC3E}">
        <p14:creationId xmlns:p14="http://schemas.microsoft.com/office/powerpoint/2010/main" val="36166053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tr-TR" dirty="0">
              <a:solidFill>
                <a:srgbClr val="777777"/>
              </a:solidFill>
            </a:endParaRPr>
          </a:p>
        </p:txBody>
      </p:sp>
      <p:sp>
        <p:nvSpPr>
          <p:cNvPr id="21507"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8A4B39B-CFE3-461A-AE8B-CCAE4DB5726E}" type="slidenum">
              <a:rPr lang="en-US" altLang="tr-TR">
                <a:solidFill>
                  <a:srgbClr val="777777"/>
                </a:solidFill>
              </a:rPr>
              <a:pPr eaLnBrk="1" hangingPunct="1"/>
              <a:t>60</a:t>
            </a:fld>
            <a:endParaRPr lang="en-US" altLang="tr-TR">
              <a:solidFill>
                <a:srgbClr val="777777"/>
              </a:solidFill>
            </a:endParaRPr>
          </a:p>
        </p:txBody>
      </p:sp>
      <p:sp>
        <p:nvSpPr>
          <p:cNvPr id="21508" name="Rectangle 2"/>
          <p:cNvSpPr>
            <a:spLocks noGrp="1" noChangeArrowheads="1"/>
          </p:cNvSpPr>
          <p:nvPr>
            <p:ph type="title" idx="4294967295"/>
          </p:nvPr>
        </p:nvSpPr>
        <p:spPr>
          <a:xfrm>
            <a:off x="0" y="252413"/>
            <a:ext cx="9144000" cy="649287"/>
          </a:xfrm>
        </p:spPr>
        <p:txBody>
          <a:bodyPr/>
          <a:lstStyle/>
          <a:p>
            <a:r>
              <a:rPr lang="en-US" altLang="tr-TR" sz="3200" dirty="0"/>
              <a:t>Perfect complements</a:t>
            </a:r>
          </a:p>
        </p:txBody>
      </p:sp>
      <p:pic>
        <p:nvPicPr>
          <p:cNvPr id="21509" name="Picture 3" descr="24729_2105"/>
          <p:cNvPicPr>
            <a:picLocks noChangeAspect="1" noChangeArrowheads="1"/>
          </p:cNvPicPr>
          <p:nvPr/>
        </p:nvPicPr>
        <p:blipFill>
          <a:blip r:embed="rId3">
            <a:extLst>
              <a:ext uri="{28A0092B-C50C-407E-A947-70E740481C1C}">
                <a14:useLocalDpi xmlns:a14="http://schemas.microsoft.com/office/drawing/2010/main" val="0"/>
              </a:ext>
            </a:extLst>
          </a:blip>
          <a:srcRect l="49843" t="10303"/>
          <a:stretch>
            <a:fillRect/>
          </a:stretch>
        </p:blipFill>
        <p:spPr bwMode="auto">
          <a:xfrm>
            <a:off x="0" y="1881188"/>
            <a:ext cx="5916613" cy="437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2" name="Rectangle 4"/>
          <p:cNvSpPr>
            <a:spLocks noChangeArrowheads="1"/>
          </p:cNvSpPr>
          <p:nvPr/>
        </p:nvSpPr>
        <p:spPr bwMode="auto">
          <a:xfrm>
            <a:off x="933450" y="855663"/>
            <a:ext cx="7494588"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05000"/>
              </a:lnSpc>
              <a:spcBef>
                <a:spcPct val="45000"/>
              </a:spcBef>
              <a:buClr>
                <a:srgbClr val="00B85C"/>
              </a:buClr>
              <a:buSzPct val="120000"/>
              <a:buFont typeface="Wingdings" pitchFamily="2" charset="2"/>
              <a:buNone/>
            </a:pPr>
            <a:endParaRPr lang="en-US" altLang="tr-TR" sz="2600" dirty="0">
              <a:cs typeface="Arial" pitchFamily="34" charset="0"/>
            </a:endParaRPr>
          </a:p>
        </p:txBody>
      </p:sp>
      <p:sp>
        <p:nvSpPr>
          <p:cNvPr id="165893" name="Rectangle 5"/>
          <p:cNvSpPr>
            <a:spLocks noChangeArrowheads="1"/>
          </p:cNvSpPr>
          <p:nvPr/>
        </p:nvSpPr>
        <p:spPr bwMode="auto">
          <a:xfrm>
            <a:off x="3505200" y="1790700"/>
            <a:ext cx="5219700"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indent="3175"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05000"/>
              </a:lnSpc>
              <a:spcBef>
                <a:spcPct val="10000"/>
              </a:spcBef>
              <a:buClr>
                <a:srgbClr val="00B85C"/>
              </a:buClr>
              <a:buSzPct val="120000"/>
              <a:buFont typeface="Wingdings" pitchFamily="2" charset="2"/>
              <a:buNone/>
            </a:pPr>
            <a:r>
              <a:rPr lang="en-US" altLang="tr-TR" sz="2600">
                <a:cs typeface="Arial" pitchFamily="34" charset="0"/>
              </a:rPr>
              <a:t>Example:  Left shoes, right shoes</a:t>
            </a:r>
          </a:p>
          <a:p>
            <a:pPr lvl="1" eaLnBrk="1" hangingPunct="1">
              <a:lnSpc>
                <a:spcPct val="105000"/>
              </a:lnSpc>
              <a:spcBef>
                <a:spcPct val="10000"/>
              </a:spcBef>
              <a:buClr>
                <a:srgbClr val="0066CC"/>
              </a:buClr>
              <a:buSzPct val="130000"/>
            </a:pPr>
            <a:r>
              <a:rPr lang="en-US" altLang="tr-TR" sz="2600">
                <a:solidFill>
                  <a:srgbClr val="FF0000"/>
                </a:solidFill>
                <a:cs typeface="Arial" pitchFamily="34" charset="0"/>
              </a:rPr>
              <a:t>{7 left shoes, 5 right shoes}</a:t>
            </a:r>
          </a:p>
          <a:p>
            <a:pPr lvl="1" eaLnBrk="1" hangingPunct="1">
              <a:lnSpc>
                <a:spcPct val="105000"/>
              </a:lnSpc>
              <a:spcBef>
                <a:spcPct val="10000"/>
              </a:spcBef>
              <a:buClr>
                <a:srgbClr val="0066CC"/>
              </a:buClr>
              <a:buSzPct val="130000"/>
            </a:pPr>
            <a:r>
              <a:rPr lang="en-US" altLang="tr-TR" sz="2600">
                <a:cs typeface="Arial" pitchFamily="34" charset="0"/>
              </a:rPr>
              <a:t>is just as good as </a:t>
            </a:r>
          </a:p>
          <a:p>
            <a:pPr lvl="1" eaLnBrk="1" hangingPunct="1">
              <a:lnSpc>
                <a:spcPct val="105000"/>
              </a:lnSpc>
              <a:spcBef>
                <a:spcPct val="10000"/>
              </a:spcBef>
              <a:buClr>
                <a:srgbClr val="0066CC"/>
              </a:buClr>
              <a:buSzPct val="130000"/>
            </a:pPr>
            <a:r>
              <a:rPr lang="en-US" altLang="tr-TR" sz="2600">
                <a:solidFill>
                  <a:srgbClr val="339933"/>
                </a:solidFill>
                <a:cs typeface="Arial" pitchFamily="34" charset="0"/>
              </a:rPr>
              <a:t>{5 left shoes, 5 right shoes}</a:t>
            </a:r>
          </a:p>
        </p:txBody>
      </p:sp>
      <p:sp>
        <p:nvSpPr>
          <p:cNvPr id="165894" name="Oval 6"/>
          <p:cNvSpPr>
            <a:spLocks noChangeArrowheads="1"/>
          </p:cNvSpPr>
          <p:nvPr/>
        </p:nvSpPr>
        <p:spPr bwMode="auto">
          <a:xfrm>
            <a:off x="2203450" y="4044950"/>
            <a:ext cx="139700" cy="138113"/>
          </a:xfrm>
          <a:prstGeom prst="ellipse">
            <a:avLst/>
          </a:prstGeom>
          <a:solidFill>
            <a:srgbClr val="FF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tr-TR" altLang="tr-TR">
              <a:cs typeface="Arial" pitchFamily="34" charset="0"/>
            </a:endParaRPr>
          </a:p>
        </p:txBody>
      </p:sp>
      <p:sp>
        <p:nvSpPr>
          <p:cNvPr id="165895" name="Oval 7"/>
          <p:cNvSpPr>
            <a:spLocks noChangeArrowheads="1"/>
          </p:cNvSpPr>
          <p:nvPr/>
        </p:nvSpPr>
        <p:spPr bwMode="auto">
          <a:xfrm>
            <a:off x="2201863" y="4567238"/>
            <a:ext cx="139700" cy="138112"/>
          </a:xfrm>
          <a:prstGeom prst="ellipse">
            <a:avLst/>
          </a:prstGeom>
          <a:solidFill>
            <a:srgbClr val="339933"/>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tr-TR" altLang="tr-TR">
              <a:cs typeface="Arial" pitchFamily="34" charset="0"/>
            </a:endParaRPr>
          </a:p>
        </p:txBody>
      </p:sp>
    </p:spTree>
    <p:extLst>
      <p:ext uri="{BB962C8B-B14F-4D97-AF65-F5344CB8AC3E}">
        <p14:creationId xmlns:p14="http://schemas.microsoft.com/office/powerpoint/2010/main" val="46911933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165892">
                                            <p:txEl>
                                              <p:pRg st="0" end="0"/>
                                            </p:txEl>
                                          </p:spTgt>
                                        </p:tgtEl>
                                        <p:attrNameLst>
                                          <p:attrName>style.visibility</p:attrName>
                                        </p:attrNameLst>
                                      </p:cBhvr>
                                      <p:to>
                                        <p:strVal val="visible"/>
                                      </p:to>
                                    </p:set>
                                    <p:animEffect transition="in" filter="wipe(left)">
                                      <p:cBhvr>
                                        <p:cTn id="7" dur="500"/>
                                        <p:tgtEl>
                                          <p:spTgt spid="16589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5893">
                                            <p:txEl>
                                              <p:pRg st="0" end="0"/>
                                            </p:txEl>
                                          </p:spTgt>
                                        </p:tgtEl>
                                        <p:attrNameLst>
                                          <p:attrName>style.visibility</p:attrName>
                                        </p:attrNameLst>
                                      </p:cBhvr>
                                      <p:to>
                                        <p:strVal val="visible"/>
                                      </p:to>
                                    </p:set>
                                    <p:animEffect transition="in" filter="wipe(left)">
                                      <p:cBhvr>
                                        <p:cTn id="12" dur="500"/>
                                        <p:tgtEl>
                                          <p:spTgt spid="16589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5893">
                                            <p:txEl>
                                              <p:pRg st="1" end="1"/>
                                            </p:txEl>
                                          </p:spTgt>
                                        </p:tgtEl>
                                        <p:attrNameLst>
                                          <p:attrName>style.visibility</p:attrName>
                                        </p:attrNameLst>
                                      </p:cBhvr>
                                      <p:to>
                                        <p:strVal val="visible"/>
                                      </p:to>
                                    </p:set>
                                    <p:animEffect transition="in" filter="wipe(left)">
                                      <p:cBhvr>
                                        <p:cTn id="17" dur="500"/>
                                        <p:tgtEl>
                                          <p:spTgt spid="165893">
                                            <p:txEl>
                                              <p:pRg st="1" end="1"/>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65894"/>
                                        </p:tgtEl>
                                        <p:attrNameLst>
                                          <p:attrName>style.visibility</p:attrName>
                                        </p:attrNameLst>
                                      </p:cBhvr>
                                      <p:to>
                                        <p:strVal val="visible"/>
                                      </p:to>
                                    </p:set>
                                    <p:animEffect transition="in" filter="dissolve">
                                      <p:cBhvr>
                                        <p:cTn id="20" dur="500"/>
                                        <p:tgtEl>
                                          <p:spTgt spid="16589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65893">
                                            <p:txEl>
                                              <p:pRg st="2" end="2"/>
                                            </p:txEl>
                                          </p:spTgt>
                                        </p:tgtEl>
                                        <p:attrNameLst>
                                          <p:attrName>style.visibility</p:attrName>
                                        </p:attrNameLst>
                                      </p:cBhvr>
                                      <p:to>
                                        <p:strVal val="visible"/>
                                      </p:to>
                                    </p:set>
                                    <p:animEffect transition="in" filter="wipe(left)">
                                      <p:cBhvr>
                                        <p:cTn id="25" dur="500"/>
                                        <p:tgtEl>
                                          <p:spTgt spid="165893">
                                            <p:txEl>
                                              <p:pRg st="2" end="2"/>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65893">
                                            <p:txEl>
                                              <p:pRg st="3" end="3"/>
                                            </p:txEl>
                                          </p:spTgt>
                                        </p:tgtEl>
                                        <p:attrNameLst>
                                          <p:attrName>style.visibility</p:attrName>
                                        </p:attrNameLst>
                                      </p:cBhvr>
                                      <p:to>
                                        <p:strVal val="visible"/>
                                      </p:to>
                                    </p:set>
                                    <p:animEffect transition="in" filter="wipe(left)">
                                      <p:cBhvr>
                                        <p:cTn id="28" dur="500"/>
                                        <p:tgtEl>
                                          <p:spTgt spid="165893">
                                            <p:txEl>
                                              <p:pRg st="3" end="3"/>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65895"/>
                                        </p:tgtEl>
                                        <p:attrNameLst>
                                          <p:attrName>style.visibility</p:attrName>
                                        </p:attrNameLst>
                                      </p:cBhvr>
                                      <p:to>
                                        <p:strVal val="visible"/>
                                      </p:to>
                                    </p:set>
                                    <p:animEffect transition="in" filter="dissolve">
                                      <p:cBhvr>
                                        <p:cTn id="31" dur="500"/>
                                        <p:tgtEl>
                                          <p:spTgt spid="165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2" grpId="0" build="p"/>
      <p:bldP spid="165893" grpId="0" build="p"/>
      <p:bldP spid="165894" grpId="0" animBg="1"/>
      <p:bldP spid="165895"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Altbilgi Yer Tutucusu 3"/>
          <p:cNvSpPr>
            <a:spLocks noGrp="1"/>
          </p:cNvSpPr>
          <p:nvPr>
            <p:ph type="ftr" sz="quarter" idx="10"/>
          </p:nvPr>
        </p:nvSpPr>
        <p:spPr/>
        <p:txBody>
          <a:bodyPr/>
          <a:lstStyle/>
          <a:p>
            <a:r>
              <a:rPr lang="en-US" altLang="tr-TR"/>
              <a:t>Chapter 3</a:t>
            </a:r>
          </a:p>
        </p:txBody>
      </p:sp>
      <p:sp>
        <p:nvSpPr>
          <p:cNvPr id="5" name="Slayt Numarası Yer Tutucusu 4"/>
          <p:cNvSpPr>
            <a:spLocks noGrp="1"/>
          </p:cNvSpPr>
          <p:nvPr>
            <p:ph type="sldNum" sz="quarter" idx="11"/>
          </p:nvPr>
        </p:nvSpPr>
        <p:spPr/>
        <p:txBody>
          <a:bodyPr/>
          <a:lstStyle/>
          <a:p>
            <a:fld id="{EF2096CB-957D-450C-84A5-D0097C70DD83}" type="slidenum">
              <a:rPr lang="en-US" altLang="tr-TR"/>
              <a:pPr/>
              <a:t>61</a:t>
            </a:fld>
            <a:endParaRPr lang="en-US" altLang="tr-TR"/>
          </a:p>
        </p:txBody>
      </p:sp>
      <p:sp>
        <p:nvSpPr>
          <p:cNvPr id="6" name="Veri Yer Tutucusu 5"/>
          <p:cNvSpPr>
            <a:spLocks noGrp="1"/>
          </p:cNvSpPr>
          <p:nvPr>
            <p:ph type="dt" sz="half" idx="12"/>
          </p:nvPr>
        </p:nvSpPr>
        <p:spPr/>
        <p:txBody>
          <a:bodyPr/>
          <a:lstStyle/>
          <a:p>
            <a:r>
              <a:rPr lang="en-US" altLang="tr-TR"/>
              <a:t>©2005 Pearson Education, Inc.</a:t>
            </a:r>
          </a:p>
        </p:txBody>
      </p:sp>
      <p:sp>
        <p:nvSpPr>
          <p:cNvPr id="391174" name="Rectangle 6"/>
          <p:cNvSpPr>
            <a:spLocks noGrp="1" noChangeArrowheads="1"/>
          </p:cNvSpPr>
          <p:nvPr>
            <p:ph type="title"/>
          </p:nvPr>
        </p:nvSpPr>
        <p:spPr/>
        <p:txBody>
          <a:bodyPr/>
          <a:lstStyle/>
          <a:p>
            <a:r>
              <a:rPr lang="en-US" altLang="tr-TR"/>
              <a:t>Consumer Preferences</a:t>
            </a:r>
          </a:p>
        </p:txBody>
      </p:sp>
      <p:sp>
        <p:nvSpPr>
          <p:cNvPr id="391175" name="Rectangle 7"/>
          <p:cNvSpPr>
            <a:spLocks noGrp="1" noChangeArrowheads="1"/>
          </p:cNvSpPr>
          <p:nvPr>
            <p:ph type="body" idx="1"/>
          </p:nvPr>
        </p:nvSpPr>
        <p:spPr/>
        <p:txBody>
          <a:bodyPr/>
          <a:lstStyle/>
          <a:p>
            <a:r>
              <a:rPr lang="en-US" altLang="tr-TR" dirty="0"/>
              <a:t>We have assumed all our commodities are “goods”</a:t>
            </a:r>
          </a:p>
          <a:p>
            <a:r>
              <a:rPr lang="en-US" altLang="tr-TR" dirty="0"/>
              <a:t>There are commodities we don’t want more of - </a:t>
            </a:r>
            <a:r>
              <a:rPr lang="en-US" altLang="tr-TR" dirty="0" err="1"/>
              <a:t>bads</a:t>
            </a:r>
            <a:endParaRPr lang="en-US" altLang="tr-TR" dirty="0"/>
          </a:p>
          <a:p>
            <a:pPr lvl="1"/>
            <a:r>
              <a:rPr lang="en-US" altLang="tr-TR" dirty="0"/>
              <a:t>Things for which less is preferred to more</a:t>
            </a:r>
          </a:p>
          <a:p>
            <a:r>
              <a:rPr lang="en-US" altLang="tr-TR" dirty="0"/>
              <a:t>Example</a:t>
            </a:r>
          </a:p>
          <a:p>
            <a:pPr lvl="1"/>
            <a:r>
              <a:rPr lang="en-US" altLang="tr-TR" dirty="0"/>
              <a:t>Air pollution</a:t>
            </a:r>
          </a:p>
          <a:p>
            <a:pPr marL="457200" lvl="1" indent="0">
              <a:buNone/>
            </a:pPr>
            <a:endParaRPr lang="en-US" altLang="tr-TR" dirty="0"/>
          </a:p>
        </p:txBody>
      </p:sp>
    </p:spTree>
    <p:extLst>
      <p:ext uri="{BB962C8B-B14F-4D97-AF65-F5344CB8AC3E}">
        <p14:creationId xmlns:p14="http://schemas.microsoft.com/office/powerpoint/2010/main" val="139791193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1175">
                                            <p:txEl>
                                              <p:pRg st="0" end="0"/>
                                            </p:txEl>
                                          </p:spTgt>
                                        </p:tgtEl>
                                        <p:attrNameLst>
                                          <p:attrName>style.visibility</p:attrName>
                                        </p:attrNameLst>
                                      </p:cBhvr>
                                      <p:to>
                                        <p:strVal val="visible"/>
                                      </p:to>
                                    </p:set>
                                    <p:animEffect transition="in" filter="wipe(left)">
                                      <p:cBhvr>
                                        <p:cTn id="7" dur="500"/>
                                        <p:tgtEl>
                                          <p:spTgt spid="3911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1175">
                                            <p:txEl>
                                              <p:pRg st="1" end="1"/>
                                            </p:txEl>
                                          </p:spTgt>
                                        </p:tgtEl>
                                        <p:attrNameLst>
                                          <p:attrName>style.visibility</p:attrName>
                                        </p:attrNameLst>
                                      </p:cBhvr>
                                      <p:to>
                                        <p:strVal val="visible"/>
                                      </p:to>
                                    </p:set>
                                    <p:animEffect transition="in" filter="wipe(left)">
                                      <p:cBhvr>
                                        <p:cTn id="12" dur="500"/>
                                        <p:tgtEl>
                                          <p:spTgt spid="391175">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91175">
                                            <p:txEl>
                                              <p:pRg st="2" end="2"/>
                                            </p:txEl>
                                          </p:spTgt>
                                        </p:tgtEl>
                                        <p:attrNameLst>
                                          <p:attrName>style.visibility</p:attrName>
                                        </p:attrNameLst>
                                      </p:cBhvr>
                                      <p:to>
                                        <p:strVal val="visible"/>
                                      </p:to>
                                    </p:set>
                                    <p:animEffect transition="in" filter="wipe(left)">
                                      <p:cBhvr>
                                        <p:cTn id="15" dur="500"/>
                                        <p:tgtEl>
                                          <p:spTgt spid="391175">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91175">
                                            <p:txEl>
                                              <p:pRg st="3" end="3"/>
                                            </p:txEl>
                                          </p:spTgt>
                                        </p:tgtEl>
                                        <p:attrNameLst>
                                          <p:attrName>style.visibility</p:attrName>
                                        </p:attrNameLst>
                                      </p:cBhvr>
                                      <p:to>
                                        <p:strVal val="visible"/>
                                      </p:to>
                                    </p:set>
                                    <p:animEffect transition="in" filter="wipe(left)">
                                      <p:cBhvr>
                                        <p:cTn id="20" dur="500"/>
                                        <p:tgtEl>
                                          <p:spTgt spid="391175">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91175">
                                            <p:txEl>
                                              <p:pRg st="4" end="4"/>
                                            </p:txEl>
                                          </p:spTgt>
                                        </p:tgtEl>
                                        <p:attrNameLst>
                                          <p:attrName>style.visibility</p:attrName>
                                        </p:attrNameLst>
                                      </p:cBhvr>
                                      <p:to>
                                        <p:strVal val="visible"/>
                                      </p:to>
                                    </p:set>
                                    <p:animEffect transition="in" filter="wipe(left)">
                                      <p:cBhvr>
                                        <p:cTn id="23" dur="500"/>
                                        <p:tgtEl>
                                          <p:spTgt spid="3911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5"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sz="4900" dirty="0"/>
              <a:t>The Best Feasible Bundle</a:t>
            </a:r>
            <a:br>
              <a:rPr lang="en-US" dirty="0"/>
            </a:br>
            <a:endParaRPr lang="en-US" dirty="0"/>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62</a:t>
            </a:fld>
            <a:endParaRPr lang="en-US"/>
          </a:p>
        </p:txBody>
      </p:sp>
      <p:sp>
        <p:nvSpPr>
          <p:cNvPr id="8" name="Rectangle 7"/>
          <p:cNvSpPr>
            <a:spLocks noGrp="1" noChangeArrowheads="1"/>
          </p:cNvSpPr>
          <p:nvPr/>
        </p:nvSpPr>
        <p:spPr bwMode="auto">
          <a:xfrm>
            <a:off x="990600" y="1828800"/>
            <a:ext cx="80010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003300"/>
                </a:solidFill>
                <a:latin typeface="+mn-lt"/>
                <a:ea typeface="+mn-ea"/>
                <a:cs typeface="+mn-cs"/>
              </a:defRPr>
            </a:lvl1pPr>
            <a:lvl2pPr marL="742950" indent="-285750" algn="l" rtl="0" fontAlgn="base">
              <a:spcBef>
                <a:spcPct val="20000"/>
              </a:spcBef>
              <a:spcAft>
                <a:spcPct val="0"/>
              </a:spcAft>
              <a:buChar char="–"/>
              <a:defRPr sz="2800">
                <a:solidFill>
                  <a:srgbClr val="003300"/>
                </a:solidFill>
                <a:latin typeface="+mn-lt"/>
                <a:ea typeface="+mn-ea"/>
              </a:defRPr>
            </a:lvl2pPr>
            <a:lvl3pPr marL="1143000" indent="-228600" algn="l" rtl="0" fontAlgn="base">
              <a:spcBef>
                <a:spcPct val="20000"/>
              </a:spcBef>
              <a:spcAft>
                <a:spcPct val="0"/>
              </a:spcAft>
              <a:buChar char="•"/>
              <a:defRPr sz="2400">
                <a:solidFill>
                  <a:srgbClr val="003300"/>
                </a:solidFill>
                <a:latin typeface="+mn-lt"/>
                <a:ea typeface="+mn-ea"/>
              </a:defRPr>
            </a:lvl3pPr>
            <a:lvl4pPr marL="1600200" indent="-228600" algn="l" rtl="0" fontAlgn="base">
              <a:spcBef>
                <a:spcPct val="20000"/>
              </a:spcBef>
              <a:spcAft>
                <a:spcPct val="0"/>
              </a:spcAft>
              <a:buChar char="–"/>
              <a:defRPr sz="2000">
                <a:solidFill>
                  <a:srgbClr val="003300"/>
                </a:solidFill>
                <a:latin typeface="+mn-lt"/>
                <a:ea typeface="+mn-ea"/>
              </a:defRPr>
            </a:lvl4pPr>
            <a:lvl5pPr marL="2057400" indent="-228600" algn="l" rtl="0" fontAlgn="base">
              <a:spcBef>
                <a:spcPct val="20000"/>
              </a:spcBef>
              <a:spcAft>
                <a:spcPct val="0"/>
              </a:spcAft>
              <a:buChar char="»"/>
              <a:defRPr sz="2000">
                <a:solidFill>
                  <a:srgbClr val="003300"/>
                </a:solidFill>
                <a:latin typeface="+mn-lt"/>
                <a:ea typeface="+mn-ea"/>
              </a:defRPr>
            </a:lvl5pPr>
            <a:lvl6pPr marL="2514600" indent="-228600" algn="l" rtl="0" fontAlgn="base">
              <a:spcBef>
                <a:spcPct val="20000"/>
              </a:spcBef>
              <a:spcAft>
                <a:spcPct val="0"/>
              </a:spcAft>
              <a:buChar char="»"/>
              <a:defRPr sz="2000">
                <a:solidFill>
                  <a:srgbClr val="003300"/>
                </a:solidFill>
                <a:latin typeface="+mn-lt"/>
                <a:ea typeface="+mn-ea"/>
              </a:defRPr>
            </a:lvl6pPr>
            <a:lvl7pPr marL="2971800" indent="-228600" algn="l" rtl="0" fontAlgn="base">
              <a:spcBef>
                <a:spcPct val="20000"/>
              </a:spcBef>
              <a:spcAft>
                <a:spcPct val="0"/>
              </a:spcAft>
              <a:buChar char="»"/>
              <a:defRPr sz="2000">
                <a:solidFill>
                  <a:srgbClr val="003300"/>
                </a:solidFill>
                <a:latin typeface="+mn-lt"/>
                <a:ea typeface="+mn-ea"/>
              </a:defRPr>
            </a:lvl7pPr>
            <a:lvl8pPr marL="3429000" indent="-228600" algn="l" rtl="0" fontAlgn="base">
              <a:spcBef>
                <a:spcPct val="20000"/>
              </a:spcBef>
              <a:spcAft>
                <a:spcPct val="0"/>
              </a:spcAft>
              <a:buChar char="»"/>
              <a:defRPr sz="2000">
                <a:solidFill>
                  <a:srgbClr val="003300"/>
                </a:solidFill>
                <a:latin typeface="+mn-lt"/>
                <a:ea typeface="+mn-ea"/>
              </a:defRPr>
            </a:lvl8pPr>
            <a:lvl9pPr marL="3886200" indent="-228600" algn="l" rtl="0" fontAlgn="base">
              <a:spcBef>
                <a:spcPct val="20000"/>
              </a:spcBef>
              <a:spcAft>
                <a:spcPct val="0"/>
              </a:spcAft>
              <a:buChar char="»"/>
              <a:defRPr sz="2000">
                <a:solidFill>
                  <a:srgbClr val="003300"/>
                </a:solidFill>
                <a:latin typeface="+mn-lt"/>
                <a:ea typeface="+mn-ea"/>
              </a:defRPr>
            </a:lvl9pPr>
          </a:lstStyle>
          <a:p>
            <a:r>
              <a:rPr lang="en-US" dirty="0">
                <a:solidFill>
                  <a:schemeClr val="tx1"/>
                </a:solidFill>
              </a:rPr>
              <a:t>Consumer</a:t>
            </a:r>
            <a:r>
              <a:rPr lang="ja-JP" altLang="en-US" dirty="0">
                <a:solidFill>
                  <a:schemeClr val="tx1"/>
                </a:solidFill>
                <a:latin typeface="Arial"/>
              </a:rPr>
              <a:t>’</a:t>
            </a:r>
            <a:r>
              <a:rPr lang="en-US" dirty="0">
                <a:solidFill>
                  <a:schemeClr val="tx1"/>
                </a:solidFill>
              </a:rPr>
              <a:t>s Goal: to choose the </a:t>
            </a:r>
            <a:r>
              <a:rPr lang="en-US" b="1" dirty="0">
                <a:solidFill>
                  <a:schemeClr val="tx1"/>
                </a:solidFill>
              </a:rPr>
              <a:t>best affordable bundle</a:t>
            </a:r>
            <a:r>
              <a:rPr lang="en-US" dirty="0">
                <a:solidFill>
                  <a:schemeClr val="tx1"/>
                </a:solidFill>
              </a:rPr>
              <a:t>.</a:t>
            </a:r>
          </a:p>
          <a:p>
            <a:pPr lvl="1"/>
            <a:r>
              <a:rPr lang="en-US" dirty="0">
                <a:solidFill>
                  <a:schemeClr val="tx1"/>
                </a:solidFill>
              </a:rPr>
              <a:t>The same as reaching the highest indifference curve she can, given her budget constraint.</a:t>
            </a:r>
          </a:p>
          <a:p>
            <a:pPr lvl="1">
              <a:buFontTx/>
              <a:buNone/>
            </a:pPr>
            <a:endParaRPr lang="en-US" dirty="0">
              <a:solidFill>
                <a:schemeClr val="tx1"/>
              </a:solidFill>
            </a:endParaRPr>
          </a:p>
          <a:p>
            <a:pPr lvl="1"/>
            <a:r>
              <a:rPr lang="en-US" dirty="0">
                <a:solidFill>
                  <a:schemeClr val="tx1"/>
                </a:solidFill>
              </a:rPr>
              <a:t>For convex indifference curves..</a:t>
            </a:r>
          </a:p>
          <a:p>
            <a:pPr lvl="2"/>
            <a:r>
              <a:rPr lang="en-US" dirty="0">
                <a:solidFill>
                  <a:schemeClr val="tx1"/>
                </a:solidFill>
              </a:rPr>
              <a:t>the best bundle will always lie at the point of tangency.</a:t>
            </a:r>
          </a:p>
        </p:txBody>
      </p:sp>
    </p:spTree>
    <p:extLst>
      <p:ext uri="{BB962C8B-B14F-4D97-AF65-F5344CB8AC3E}">
        <p14:creationId xmlns:p14="http://schemas.microsoft.com/office/powerpoint/2010/main" val="41278620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143000"/>
          </a:xfrm>
        </p:spPr>
        <p:txBody>
          <a:bodyPr>
            <a:normAutofit fontScale="90000"/>
          </a:bodyPr>
          <a:lstStyle/>
          <a:p>
            <a:r>
              <a:rPr lang="en-US" dirty="0"/>
              <a:t>Figure 3.15: The Best Affordable Bundle </a:t>
            </a:r>
            <a:br>
              <a:rPr lang="en-US" dirty="0"/>
            </a:br>
            <a:endParaRPr lang="en-US" dirty="0"/>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63</a:t>
            </a:fld>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966912"/>
            <a:ext cx="7774354" cy="3671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1562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tr-TR"/>
              <a:t>Utility </a:t>
            </a:r>
          </a:p>
        </p:txBody>
      </p:sp>
      <p:sp>
        <p:nvSpPr>
          <p:cNvPr id="3" name="Content Placeholder 2"/>
          <p:cNvSpPr>
            <a:spLocks noGrp="1"/>
          </p:cNvSpPr>
          <p:nvPr>
            <p:ph idx="1"/>
          </p:nvPr>
        </p:nvSpPr>
        <p:spPr>
          <a:xfrm>
            <a:off x="457200" y="1600200"/>
            <a:ext cx="8229600" cy="5029200"/>
          </a:xfrm>
        </p:spPr>
        <p:txBody>
          <a:bodyPr rtlCol="0">
            <a:normAutofit fontScale="92500" lnSpcReduction="10000"/>
          </a:bodyPr>
          <a:lstStyle/>
          <a:p>
            <a:pPr fontAlgn="auto">
              <a:spcAft>
                <a:spcPts val="0"/>
              </a:spcAft>
              <a:defRPr/>
            </a:pPr>
            <a:r>
              <a:rPr lang="en-US" dirty="0"/>
              <a:t>Recall that under the completeness and transitivity assumptions, the ranking principle is true: </a:t>
            </a:r>
          </a:p>
          <a:p>
            <a:pPr lvl="1" fontAlgn="auto">
              <a:spcAft>
                <a:spcPts val="0"/>
              </a:spcAft>
              <a:defRPr/>
            </a:pPr>
            <a:r>
              <a:rPr lang="en-US" dirty="0"/>
              <a:t>the consumer can rank all bundles according to her preference</a:t>
            </a:r>
          </a:p>
          <a:p>
            <a:pPr fontAlgn="auto">
              <a:spcAft>
                <a:spcPts val="0"/>
              </a:spcAft>
              <a:defRPr/>
            </a:pPr>
            <a:r>
              <a:rPr lang="en-US" dirty="0"/>
              <a:t>Therefore, the consumer can assign a number to each bundle such that the numbers assigned to the bundles represent the consumer’s preferences</a:t>
            </a:r>
          </a:p>
          <a:p>
            <a:pPr fontAlgn="auto">
              <a:spcAft>
                <a:spcPts val="0"/>
              </a:spcAft>
              <a:defRPr/>
            </a:pPr>
            <a:r>
              <a:rPr lang="en-US" dirty="0"/>
              <a:t>The number assigned to a bundle is called its utility</a:t>
            </a:r>
          </a:p>
        </p:txBody>
      </p:sp>
    </p:spTree>
    <p:extLst>
      <p:ext uri="{BB962C8B-B14F-4D97-AF65-F5344CB8AC3E}">
        <p14:creationId xmlns:p14="http://schemas.microsoft.com/office/powerpoint/2010/main" val="31991338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tr-TR"/>
              <a:t>Utility functions</a:t>
            </a:r>
          </a:p>
        </p:txBody>
      </p:sp>
      <p:sp>
        <p:nvSpPr>
          <p:cNvPr id="3" name="Content Placeholder 2"/>
          <p:cNvSpPr>
            <a:spLocks noGrp="1"/>
          </p:cNvSpPr>
          <p:nvPr>
            <p:ph idx="1"/>
          </p:nvPr>
        </p:nvSpPr>
        <p:spPr>
          <a:xfrm>
            <a:off x="457200" y="1600200"/>
            <a:ext cx="8229600" cy="4953000"/>
          </a:xfrm>
        </p:spPr>
        <p:txBody>
          <a:bodyPr rtlCol="0">
            <a:normAutofit fontScale="92500" lnSpcReduction="20000"/>
          </a:bodyPr>
          <a:lstStyle/>
          <a:p>
            <a:pPr fontAlgn="auto">
              <a:spcAft>
                <a:spcPts val="0"/>
              </a:spcAft>
              <a:defRPr/>
            </a:pPr>
            <a:r>
              <a:rPr lang="en-US" dirty="0"/>
              <a:t>If the utility numbers assigned by a consumer to the various consumption bundles can be represented by a mathematical formula, that formula is called a utility function</a:t>
            </a:r>
          </a:p>
          <a:p>
            <a:pPr fontAlgn="auto">
              <a:spcAft>
                <a:spcPts val="0"/>
              </a:spcAft>
              <a:defRPr/>
            </a:pPr>
            <a:r>
              <a:rPr lang="en-US" dirty="0"/>
              <a:t>Example:  </a:t>
            </a:r>
          </a:p>
          <a:p>
            <a:pPr lvl="1" fontAlgn="auto">
              <a:spcAft>
                <a:spcPts val="0"/>
              </a:spcAft>
              <a:defRPr/>
            </a:pPr>
            <a:r>
              <a:rPr lang="en-US" dirty="0"/>
              <a:t>Consider two goods, food and clothing and let the quantities consumed be </a:t>
            </a:r>
            <a:r>
              <a:rPr lang="en-US" i="1" dirty="0"/>
              <a:t>F</a:t>
            </a:r>
            <a:r>
              <a:rPr lang="en-US" dirty="0"/>
              <a:t> and </a:t>
            </a:r>
            <a:r>
              <a:rPr lang="en-US" i="1" dirty="0"/>
              <a:t>C</a:t>
            </a:r>
            <a:r>
              <a:rPr lang="en-US" dirty="0"/>
              <a:t>. </a:t>
            </a:r>
          </a:p>
          <a:p>
            <a:pPr lvl="1" fontAlgn="auto">
              <a:spcAft>
                <a:spcPts val="0"/>
              </a:spcAft>
              <a:defRPr/>
            </a:pPr>
            <a:r>
              <a:rPr lang="en-US" dirty="0"/>
              <a:t>Then, the formula </a:t>
            </a:r>
            <a:r>
              <a:rPr lang="en-US" i="1" dirty="0"/>
              <a:t>U</a:t>
            </a:r>
            <a:r>
              <a:rPr lang="en-US" dirty="0"/>
              <a:t>(</a:t>
            </a:r>
            <a:r>
              <a:rPr lang="en-US" i="1" dirty="0"/>
              <a:t>F</a:t>
            </a:r>
            <a:r>
              <a:rPr lang="en-US" dirty="0"/>
              <a:t>,</a:t>
            </a:r>
            <a:r>
              <a:rPr lang="en-US" i="1" dirty="0"/>
              <a:t>C</a:t>
            </a:r>
            <a:r>
              <a:rPr lang="en-US" dirty="0"/>
              <a:t>) = </a:t>
            </a:r>
            <a:r>
              <a:rPr lang="en-US" i="1" dirty="0"/>
              <a:t>F</a:t>
            </a:r>
            <a:r>
              <a:rPr lang="en-US" dirty="0"/>
              <a:t> </a:t>
            </a:r>
            <a:r>
              <a:rPr lang="en-US" dirty="0">
                <a:sym typeface="Symbol"/>
              </a:rPr>
              <a:t> </a:t>
            </a:r>
            <a:r>
              <a:rPr lang="en-US" i="1" dirty="0"/>
              <a:t>C</a:t>
            </a:r>
            <a:r>
              <a:rPr lang="en-US" dirty="0"/>
              <a:t> can be used to assign a number to any bundle. (For example, if </a:t>
            </a:r>
            <a:r>
              <a:rPr lang="en-US" i="1" dirty="0"/>
              <a:t>F</a:t>
            </a:r>
            <a:r>
              <a:rPr lang="en-US" dirty="0"/>
              <a:t> = 11 and </a:t>
            </a:r>
            <a:r>
              <a:rPr lang="en-US" i="1" dirty="0"/>
              <a:t>C</a:t>
            </a:r>
            <a:r>
              <a:rPr lang="en-US" dirty="0"/>
              <a:t> = 3, then </a:t>
            </a:r>
            <a:r>
              <a:rPr lang="en-US" i="1" dirty="0"/>
              <a:t>U</a:t>
            </a:r>
            <a:r>
              <a:rPr lang="en-US" dirty="0"/>
              <a:t> = 33.) </a:t>
            </a:r>
          </a:p>
          <a:p>
            <a:pPr lvl="1" fontAlgn="auto">
              <a:spcAft>
                <a:spcPts val="0"/>
              </a:spcAft>
              <a:defRPr/>
            </a:pPr>
            <a:r>
              <a:rPr lang="en-US" dirty="0"/>
              <a:t>And if the assigned numbers agree with the consumer’s preference ranking, then the formula is a utility function.</a:t>
            </a:r>
          </a:p>
        </p:txBody>
      </p:sp>
    </p:spTree>
    <p:extLst>
      <p:ext uri="{BB962C8B-B14F-4D97-AF65-F5344CB8AC3E}">
        <p14:creationId xmlns:p14="http://schemas.microsoft.com/office/powerpoint/2010/main" val="5369051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title"/>
          </p:nvPr>
        </p:nvSpPr>
        <p:spPr>
          <a:xfrm>
            <a:off x="1371600" y="381000"/>
            <a:ext cx="7315200" cy="487363"/>
          </a:xfrm>
        </p:spPr>
        <p:txBody>
          <a:bodyPr/>
          <a:lstStyle/>
          <a:p>
            <a:pPr marL="419100" indent="-419100"/>
            <a:r>
              <a:rPr lang="en-US" altLang="tr-TR" sz="2000"/>
              <a:t>CONSUMER PREFERENCES</a:t>
            </a:r>
          </a:p>
        </p:txBody>
      </p:sp>
      <p:sp>
        <p:nvSpPr>
          <p:cNvPr id="597015" name="Rectangle 23"/>
          <p:cNvSpPr>
            <a:spLocks noChangeArrowheads="1"/>
          </p:cNvSpPr>
          <p:nvPr/>
        </p:nvSpPr>
        <p:spPr bwMode="auto">
          <a:xfrm>
            <a:off x="830179" y="3095625"/>
            <a:ext cx="3124200" cy="304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20000"/>
              </a:spcBef>
              <a:spcAft>
                <a:spcPct val="20000"/>
              </a:spcAft>
            </a:pPr>
            <a:r>
              <a:rPr lang="en-US" altLang="tr-TR" sz="2000" dirty="0">
                <a:latin typeface="Arial" pitchFamily="34" charset="0"/>
              </a:rPr>
              <a:t>A utility function can be represented by a set of indifference curves, each with a numerical indicator.</a:t>
            </a:r>
          </a:p>
          <a:p>
            <a:pPr>
              <a:spcBef>
                <a:spcPct val="20000"/>
              </a:spcBef>
              <a:spcAft>
                <a:spcPct val="20000"/>
              </a:spcAft>
            </a:pPr>
            <a:r>
              <a:rPr lang="en-US" altLang="tr-TR" sz="2000" dirty="0">
                <a:latin typeface="Arial" pitchFamily="34" charset="0"/>
              </a:rPr>
              <a:t>This figure shows three indifference curves (with utility levels of 25, 50, and 100, respectively) associated with the utility function:</a:t>
            </a:r>
          </a:p>
        </p:txBody>
      </p:sp>
      <p:sp>
        <p:nvSpPr>
          <p:cNvPr id="34820" name="Rectangle 24"/>
          <p:cNvSpPr>
            <a:spLocks noGrp="1" noChangeArrowheads="1"/>
          </p:cNvSpPr>
          <p:nvPr>
            <p:ph type="body" idx="1"/>
          </p:nvPr>
        </p:nvSpPr>
        <p:spPr>
          <a:xfrm>
            <a:off x="457200" y="990600"/>
            <a:ext cx="6705600" cy="511175"/>
          </a:xfrm>
        </p:spPr>
        <p:txBody>
          <a:bodyPr/>
          <a:lstStyle/>
          <a:p>
            <a:r>
              <a:rPr lang="en-US" altLang="tr-TR" sz="1800" b="1" dirty="0">
                <a:solidFill>
                  <a:srgbClr val="0066B3"/>
                </a:solidFill>
              </a:rPr>
              <a:t>Utility and Utility Functions</a:t>
            </a:r>
          </a:p>
        </p:txBody>
      </p:sp>
      <p:sp>
        <p:nvSpPr>
          <p:cNvPr id="597018" name="Text Box 26"/>
          <p:cNvSpPr txBox="1">
            <a:spLocks noChangeArrowheads="1"/>
          </p:cNvSpPr>
          <p:nvPr/>
        </p:nvSpPr>
        <p:spPr bwMode="auto">
          <a:xfrm>
            <a:off x="1066800" y="1371600"/>
            <a:ext cx="66294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Clr>
                <a:schemeClr val="bg2"/>
              </a:buClr>
            </a:pPr>
            <a:r>
              <a:rPr lang="en-US" altLang="tr-TR" b="1" dirty="0">
                <a:solidFill>
                  <a:schemeClr val="bg2"/>
                </a:solidFill>
                <a:latin typeface="Arial" pitchFamily="34" charset="0"/>
                <a:cs typeface="Arial" pitchFamily="34" charset="0"/>
              </a:rPr>
              <a:t>●</a:t>
            </a:r>
            <a:r>
              <a:rPr lang="en-US" altLang="tr-TR" b="1" dirty="0">
                <a:solidFill>
                  <a:srgbClr val="382344"/>
                </a:solidFill>
              </a:rPr>
              <a:t>	</a:t>
            </a:r>
            <a:r>
              <a:rPr lang="en-US" altLang="tr-TR" sz="1600" b="1" dirty="0">
                <a:solidFill>
                  <a:srgbClr val="382344"/>
                </a:solidFill>
                <a:latin typeface="Arial" pitchFamily="34" charset="0"/>
              </a:rPr>
              <a:t>utility    </a:t>
            </a:r>
            <a:r>
              <a:rPr lang="en-US" altLang="tr-TR" sz="1600" dirty="0">
                <a:latin typeface="Arial" pitchFamily="34" charset="0"/>
              </a:rPr>
              <a:t>Numerical score representing the satisfaction that a consumer gets from a given market basket.</a:t>
            </a:r>
          </a:p>
        </p:txBody>
      </p:sp>
      <p:sp>
        <p:nvSpPr>
          <p:cNvPr id="597019" name="Text Box 27"/>
          <p:cNvSpPr txBox="1">
            <a:spLocks noChangeArrowheads="1"/>
          </p:cNvSpPr>
          <p:nvPr/>
        </p:nvSpPr>
        <p:spPr bwMode="auto">
          <a:xfrm>
            <a:off x="1066800" y="2057400"/>
            <a:ext cx="66294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Clr>
                <a:schemeClr val="bg2"/>
              </a:buClr>
            </a:pPr>
            <a:r>
              <a:rPr lang="en-US" altLang="tr-TR" b="1">
                <a:solidFill>
                  <a:schemeClr val="bg2"/>
                </a:solidFill>
                <a:latin typeface="Arial" pitchFamily="34" charset="0"/>
                <a:cs typeface="Arial" pitchFamily="34" charset="0"/>
              </a:rPr>
              <a:t>●</a:t>
            </a:r>
            <a:r>
              <a:rPr lang="en-US" altLang="tr-TR" b="1">
                <a:solidFill>
                  <a:srgbClr val="382344"/>
                </a:solidFill>
              </a:rPr>
              <a:t>	</a:t>
            </a:r>
            <a:r>
              <a:rPr lang="en-US" altLang="tr-TR" sz="1600" b="1">
                <a:solidFill>
                  <a:srgbClr val="382344"/>
                </a:solidFill>
                <a:latin typeface="Arial" pitchFamily="34" charset="0"/>
              </a:rPr>
              <a:t>utility function    </a:t>
            </a:r>
            <a:r>
              <a:rPr lang="en-US" altLang="tr-TR" sz="1600">
                <a:latin typeface="Arial" pitchFamily="34" charset="0"/>
              </a:rPr>
              <a:t>Formula that assigns a level of utility to individual market baskets.</a:t>
            </a:r>
          </a:p>
        </p:txBody>
      </p:sp>
      <p:sp>
        <p:nvSpPr>
          <p:cNvPr id="597020" name="Rectangle 28"/>
          <p:cNvSpPr>
            <a:spLocks noChangeArrowheads="1"/>
          </p:cNvSpPr>
          <p:nvPr/>
        </p:nvSpPr>
        <p:spPr bwMode="auto">
          <a:xfrm>
            <a:off x="830179" y="2727158"/>
            <a:ext cx="3124200" cy="304800"/>
          </a:xfrm>
          <a:prstGeom prst="rect">
            <a:avLst/>
          </a:prstGeom>
          <a:solidFill>
            <a:srgbClr val="B27CB6">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rIns="4572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20000"/>
              </a:spcBef>
            </a:pPr>
            <a:r>
              <a:rPr lang="en-US" altLang="tr-TR" sz="1200" b="1" dirty="0">
                <a:latin typeface="Arial" pitchFamily="34" charset="0"/>
              </a:rPr>
              <a:t>Utility Functions and Indifference Curves</a:t>
            </a:r>
          </a:p>
        </p:txBody>
      </p:sp>
      <p:sp>
        <p:nvSpPr>
          <p:cNvPr id="597023" name="Rectangle 31"/>
          <p:cNvSpPr>
            <a:spLocks noChangeArrowheads="1"/>
          </p:cNvSpPr>
          <p:nvPr/>
        </p:nvSpPr>
        <p:spPr bwMode="auto">
          <a:xfrm>
            <a:off x="1630279" y="6308725"/>
            <a:ext cx="15789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indent="290513">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tr-TR" sz="2000" i="1" dirty="0"/>
              <a:t>u</a:t>
            </a:r>
            <a:r>
              <a:rPr lang="en-US" altLang="tr-TR" sz="2000" dirty="0"/>
              <a:t>(</a:t>
            </a:r>
            <a:r>
              <a:rPr lang="en-US" altLang="tr-TR" sz="2000" i="1" dirty="0"/>
              <a:t>F</a:t>
            </a:r>
            <a:r>
              <a:rPr lang="en-US" altLang="tr-TR" sz="2000" dirty="0"/>
              <a:t>,</a:t>
            </a:r>
            <a:r>
              <a:rPr lang="en-US" altLang="tr-TR" sz="2000" i="1" dirty="0"/>
              <a:t>C</a:t>
            </a:r>
            <a:r>
              <a:rPr lang="en-US" altLang="tr-TR" sz="2000" dirty="0"/>
              <a:t>) = </a:t>
            </a:r>
            <a:r>
              <a:rPr lang="en-US" altLang="tr-TR" sz="2000" i="1" dirty="0"/>
              <a:t>FC</a:t>
            </a:r>
          </a:p>
        </p:txBody>
      </p:sp>
      <p:pic>
        <p:nvPicPr>
          <p:cNvPr id="597030" name="Picture 38" descr="fig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3850" y="2762250"/>
            <a:ext cx="470535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7032" name="Picture 40" descr="fig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3850" y="2762250"/>
            <a:ext cx="470535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7033" name="Picture 41" descr="fig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3850" y="2762250"/>
            <a:ext cx="470535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7034" name="Picture 42" descr="fig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3850" y="2762250"/>
            <a:ext cx="470535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7035" name="Picture 43" descr="fig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3850" y="2762250"/>
            <a:ext cx="470535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7036" name="Picture 44" descr="fig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3850" y="2762250"/>
            <a:ext cx="470535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7037" name="Picture 45" descr="fig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33850" y="2762250"/>
            <a:ext cx="470535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91055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7018"/>
                                        </p:tgtEl>
                                        <p:attrNameLst>
                                          <p:attrName>style.visibility</p:attrName>
                                        </p:attrNameLst>
                                      </p:cBhvr>
                                      <p:to>
                                        <p:strVal val="visible"/>
                                      </p:to>
                                    </p:set>
                                    <p:animEffect transition="in" filter="wipe(left)">
                                      <p:cBhvr>
                                        <p:cTn id="7" dur="500"/>
                                        <p:tgtEl>
                                          <p:spTgt spid="597018"/>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97019"/>
                                        </p:tgtEl>
                                        <p:attrNameLst>
                                          <p:attrName>style.visibility</p:attrName>
                                        </p:attrNameLst>
                                      </p:cBhvr>
                                      <p:to>
                                        <p:strVal val="visible"/>
                                      </p:to>
                                    </p:set>
                                    <p:animEffect transition="in" filter="wipe(left)">
                                      <p:cBhvr>
                                        <p:cTn id="11" dur="500"/>
                                        <p:tgtEl>
                                          <p:spTgt spid="597019"/>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97020"/>
                                        </p:tgtEl>
                                        <p:attrNameLst>
                                          <p:attrName>style.visibility</p:attrName>
                                        </p:attrNameLst>
                                      </p:cBhvr>
                                      <p:to>
                                        <p:strVal val="visible"/>
                                      </p:to>
                                    </p:set>
                                    <p:animEffect transition="in" filter="wipe(left)">
                                      <p:cBhvr>
                                        <p:cTn id="15" dur="500"/>
                                        <p:tgtEl>
                                          <p:spTgt spid="597020"/>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97015">
                                            <p:bg/>
                                          </p:spTgt>
                                        </p:tgtEl>
                                        <p:attrNameLst>
                                          <p:attrName>style.visibility</p:attrName>
                                        </p:attrNameLst>
                                      </p:cBhvr>
                                      <p:to>
                                        <p:strVal val="visible"/>
                                      </p:to>
                                    </p:set>
                                    <p:animEffect transition="in" filter="wipe(left)">
                                      <p:cBhvr>
                                        <p:cTn id="19" dur="500"/>
                                        <p:tgtEl>
                                          <p:spTgt spid="597015">
                                            <p:bg/>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97015">
                                            <p:txEl>
                                              <p:pRg st="0" end="0"/>
                                            </p:txEl>
                                          </p:spTgt>
                                        </p:tgtEl>
                                        <p:attrNameLst>
                                          <p:attrName>style.visibility</p:attrName>
                                        </p:attrNameLst>
                                      </p:cBhvr>
                                      <p:to>
                                        <p:strVal val="visible"/>
                                      </p:to>
                                    </p:set>
                                    <p:animEffect transition="in" filter="wipe(left)">
                                      <p:cBhvr>
                                        <p:cTn id="23" dur="500"/>
                                        <p:tgtEl>
                                          <p:spTgt spid="597015">
                                            <p:txEl>
                                              <p:pRg st="0" end="0"/>
                                            </p:txEl>
                                          </p:spTgt>
                                        </p:tgtEl>
                                      </p:cBhvr>
                                    </p:animEffect>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597030"/>
                                        </p:tgtEl>
                                        <p:attrNameLst>
                                          <p:attrName>style.visibility</p:attrName>
                                        </p:attrNameLst>
                                      </p:cBhvr>
                                      <p:to>
                                        <p:strVal val="visible"/>
                                      </p:to>
                                    </p:set>
                                    <p:animEffect transition="in" filter="wipe(left)">
                                      <p:cBhvr>
                                        <p:cTn id="27" dur="500"/>
                                        <p:tgtEl>
                                          <p:spTgt spid="597030"/>
                                        </p:tgtEl>
                                      </p:cBhvr>
                                    </p:animEffect>
                                  </p:childTnLst>
                                </p:cTn>
                              </p:par>
                            </p:childTnLst>
                          </p:cTn>
                        </p:par>
                        <p:par>
                          <p:cTn id="28" fill="hold" nodeType="afterGroup">
                            <p:stCondLst>
                              <p:cond delay="3000"/>
                            </p:stCondLst>
                            <p:childTnLst>
                              <p:par>
                                <p:cTn id="29" presetID="22" presetClass="entr" presetSubtype="8" fill="hold" nodeType="afterEffect">
                                  <p:stCondLst>
                                    <p:cond delay="0"/>
                                  </p:stCondLst>
                                  <p:childTnLst>
                                    <p:set>
                                      <p:cBhvr>
                                        <p:cTn id="30" dur="1" fill="hold">
                                          <p:stCondLst>
                                            <p:cond delay="0"/>
                                          </p:stCondLst>
                                        </p:cTn>
                                        <p:tgtEl>
                                          <p:spTgt spid="597032"/>
                                        </p:tgtEl>
                                        <p:attrNameLst>
                                          <p:attrName>style.visibility</p:attrName>
                                        </p:attrNameLst>
                                      </p:cBhvr>
                                      <p:to>
                                        <p:strVal val="visible"/>
                                      </p:to>
                                    </p:set>
                                    <p:animEffect transition="in" filter="wipe(left)">
                                      <p:cBhvr>
                                        <p:cTn id="31" dur="1000"/>
                                        <p:tgtEl>
                                          <p:spTgt spid="597032"/>
                                        </p:tgtEl>
                                      </p:cBhvr>
                                    </p:animEffect>
                                  </p:childTnLst>
                                </p:cTn>
                              </p:par>
                            </p:childTnLst>
                          </p:cTn>
                        </p:par>
                        <p:par>
                          <p:cTn id="32" fill="hold" nodeType="afterGroup">
                            <p:stCondLst>
                              <p:cond delay="4000"/>
                            </p:stCondLst>
                            <p:childTnLst>
                              <p:par>
                                <p:cTn id="33" presetID="22" presetClass="entr" presetSubtype="8" fill="hold" nodeType="afterEffect">
                                  <p:stCondLst>
                                    <p:cond delay="0"/>
                                  </p:stCondLst>
                                  <p:childTnLst>
                                    <p:set>
                                      <p:cBhvr>
                                        <p:cTn id="34" dur="1" fill="hold">
                                          <p:stCondLst>
                                            <p:cond delay="0"/>
                                          </p:stCondLst>
                                        </p:cTn>
                                        <p:tgtEl>
                                          <p:spTgt spid="597033"/>
                                        </p:tgtEl>
                                        <p:attrNameLst>
                                          <p:attrName>style.visibility</p:attrName>
                                        </p:attrNameLst>
                                      </p:cBhvr>
                                      <p:to>
                                        <p:strVal val="visible"/>
                                      </p:to>
                                    </p:set>
                                    <p:animEffect transition="in" filter="wipe(left)">
                                      <p:cBhvr>
                                        <p:cTn id="35" dur="1000"/>
                                        <p:tgtEl>
                                          <p:spTgt spid="597033"/>
                                        </p:tgtEl>
                                      </p:cBhvr>
                                    </p:animEffect>
                                  </p:childTnLst>
                                </p:cTn>
                              </p:par>
                            </p:childTnLst>
                          </p:cTn>
                        </p:par>
                        <p:par>
                          <p:cTn id="36" fill="hold" nodeType="afterGroup">
                            <p:stCondLst>
                              <p:cond delay="5000"/>
                            </p:stCondLst>
                            <p:childTnLst>
                              <p:par>
                                <p:cTn id="37" presetID="22" presetClass="entr" presetSubtype="8" fill="hold" nodeType="afterEffect">
                                  <p:stCondLst>
                                    <p:cond delay="0"/>
                                  </p:stCondLst>
                                  <p:childTnLst>
                                    <p:set>
                                      <p:cBhvr>
                                        <p:cTn id="38" dur="1" fill="hold">
                                          <p:stCondLst>
                                            <p:cond delay="0"/>
                                          </p:stCondLst>
                                        </p:cTn>
                                        <p:tgtEl>
                                          <p:spTgt spid="597034"/>
                                        </p:tgtEl>
                                        <p:attrNameLst>
                                          <p:attrName>style.visibility</p:attrName>
                                        </p:attrNameLst>
                                      </p:cBhvr>
                                      <p:to>
                                        <p:strVal val="visible"/>
                                      </p:to>
                                    </p:set>
                                    <p:animEffect transition="in" filter="wipe(left)">
                                      <p:cBhvr>
                                        <p:cTn id="39" dur="1000"/>
                                        <p:tgtEl>
                                          <p:spTgt spid="597034"/>
                                        </p:tgtEl>
                                      </p:cBhvr>
                                    </p:animEffect>
                                  </p:childTnLst>
                                </p:cTn>
                              </p:par>
                            </p:childTnLst>
                          </p:cTn>
                        </p:par>
                        <p:par>
                          <p:cTn id="40" fill="hold" nodeType="afterGroup">
                            <p:stCondLst>
                              <p:cond delay="6000"/>
                            </p:stCondLst>
                            <p:childTnLst>
                              <p:par>
                                <p:cTn id="41" presetID="22" presetClass="entr" presetSubtype="8" fill="hold" nodeType="afterEffect">
                                  <p:stCondLst>
                                    <p:cond delay="0"/>
                                  </p:stCondLst>
                                  <p:childTnLst>
                                    <p:set>
                                      <p:cBhvr>
                                        <p:cTn id="42" dur="1" fill="hold">
                                          <p:stCondLst>
                                            <p:cond delay="0"/>
                                          </p:stCondLst>
                                        </p:cTn>
                                        <p:tgtEl>
                                          <p:spTgt spid="597035"/>
                                        </p:tgtEl>
                                        <p:attrNameLst>
                                          <p:attrName>style.visibility</p:attrName>
                                        </p:attrNameLst>
                                      </p:cBhvr>
                                      <p:to>
                                        <p:strVal val="visible"/>
                                      </p:to>
                                    </p:set>
                                    <p:animEffect transition="in" filter="wipe(left)">
                                      <p:cBhvr>
                                        <p:cTn id="43" dur="1000"/>
                                        <p:tgtEl>
                                          <p:spTgt spid="597035"/>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597015">
                                            <p:txEl>
                                              <p:pRg st="1" end="1"/>
                                            </p:txEl>
                                          </p:spTgt>
                                        </p:tgtEl>
                                        <p:attrNameLst>
                                          <p:attrName>style.visibility</p:attrName>
                                        </p:attrNameLst>
                                      </p:cBhvr>
                                      <p:to>
                                        <p:strVal val="visible"/>
                                      </p:to>
                                    </p:set>
                                    <p:animEffect transition="in" filter="wipe(left)">
                                      <p:cBhvr>
                                        <p:cTn id="48" dur="500"/>
                                        <p:tgtEl>
                                          <p:spTgt spid="597015">
                                            <p:txEl>
                                              <p:pRg st="1" end="1"/>
                                            </p:txEl>
                                          </p:spTgt>
                                        </p:tgtEl>
                                      </p:cBhvr>
                                    </p:animEffect>
                                  </p:childTnLst>
                                </p:cTn>
                              </p:par>
                            </p:childTnLst>
                          </p:cTn>
                        </p:par>
                        <p:par>
                          <p:cTn id="49" fill="hold" nodeType="afterGroup">
                            <p:stCondLst>
                              <p:cond delay="500"/>
                            </p:stCondLst>
                            <p:childTnLst>
                              <p:par>
                                <p:cTn id="50" presetID="22" presetClass="entr" presetSubtype="8" fill="hold" nodeType="afterEffect">
                                  <p:stCondLst>
                                    <p:cond delay="0"/>
                                  </p:stCondLst>
                                  <p:childTnLst>
                                    <p:set>
                                      <p:cBhvr>
                                        <p:cTn id="51" dur="1" fill="hold">
                                          <p:stCondLst>
                                            <p:cond delay="0"/>
                                          </p:stCondLst>
                                        </p:cTn>
                                        <p:tgtEl>
                                          <p:spTgt spid="597036"/>
                                        </p:tgtEl>
                                        <p:attrNameLst>
                                          <p:attrName>style.visibility</p:attrName>
                                        </p:attrNameLst>
                                      </p:cBhvr>
                                      <p:to>
                                        <p:strVal val="visible"/>
                                      </p:to>
                                    </p:set>
                                    <p:animEffect transition="in" filter="wipe(left)">
                                      <p:cBhvr>
                                        <p:cTn id="52" dur="1000"/>
                                        <p:tgtEl>
                                          <p:spTgt spid="597036"/>
                                        </p:tgtEl>
                                      </p:cBhvr>
                                    </p:animEffect>
                                  </p:childTnLst>
                                </p:cTn>
                              </p:par>
                            </p:childTnLst>
                          </p:cTn>
                        </p:par>
                        <p:par>
                          <p:cTn id="53" fill="hold" nodeType="afterGroup">
                            <p:stCondLst>
                              <p:cond delay="1500"/>
                            </p:stCondLst>
                            <p:childTnLst>
                              <p:par>
                                <p:cTn id="54" presetID="22" presetClass="entr" presetSubtype="8" fill="hold" nodeType="afterEffect">
                                  <p:stCondLst>
                                    <p:cond delay="0"/>
                                  </p:stCondLst>
                                  <p:childTnLst>
                                    <p:set>
                                      <p:cBhvr>
                                        <p:cTn id="55" dur="1" fill="hold">
                                          <p:stCondLst>
                                            <p:cond delay="0"/>
                                          </p:stCondLst>
                                        </p:cTn>
                                        <p:tgtEl>
                                          <p:spTgt spid="597037"/>
                                        </p:tgtEl>
                                        <p:attrNameLst>
                                          <p:attrName>style.visibility</p:attrName>
                                        </p:attrNameLst>
                                      </p:cBhvr>
                                      <p:to>
                                        <p:strVal val="visible"/>
                                      </p:to>
                                    </p:set>
                                    <p:animEffect transition="in" filter="wipe(left)">
                                      <p:cBhvr>
                                        <p:cTn id="56" dur="1000"/>
                                        <p:tgtEl>
                                          <p:spTgt spid="597037"/>
                                        </p:tgtEl>
                                      </p:cBhvr>
                                    </p:animEffect>
                                  </p:childTnLst>
                                </p:cTn>
                              </p:par>
                            </p:childTnLst>
                          </p:cTn>
                        </p:par>
                        <p:par>
                          <p:cTn id="57" fill="hold" nodeType="afterGroup">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597023"/>
                                        </p:tgtEl>
                                        <p:attrNameLst>
                                          <p:attrName>style.visibility</p:attrName>
                                        </p:attrNameLst>
                                      </p:cBhvr>
                                      <p:to>
                                        <p:strVal val="visible"/>
                                      </p:to>
                                    </p:set>
                                    <p:animEffect transition="in" filter="wipe(left)">
                                      <p:cBhvr>
                                        <p:cTn id="60" dur="500"/>
                                        <p:tgtEl>
                                          <p:spTgt spid="5970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7015" grpId="0" build="p" animBg="1"/>
      <p:bldP spid="597018" grpId="0"/>
      <p:bldP spid="597019" grpId="0"/>
      <p:bldP spid="597020" grpId="0" animBg="1"/>
      <p:bldP spid="59702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04800" y="123825"/>
            <a:ext cx="8534400" cy="914400"/>
          </a:xfrm>
        </p:spPr>
        <p:txBody>
          <a:bodyPr>
            <a:normAutofit fontScale="90000"/>
          </a:bodyPr>
          <a:lstStyle/>
          <a:p>
            <a:r>
              <a:rPr lang="en-US" altLang="tr-TR" sz="3600"/>
              <a:t>Indifference Curves for the Utility Function </a:t>
            </a:r>
            <a:br>
              <a:rPr lang="en-US" altLang="tr-TR" sz="3600"/>
            </a:br>
            <a:r>
              <a:rPr lang="en-US" altLang="tr-TR" sz="3600" i="1"/>
              <a:t>U </a:t>
            </a:r>
            <a:r>
              <a:rPr lang="en-US" altLang="tr-TR" sz="3600"/>
              <a:t>= </a:t>
            </a:r>
            <a:r>
              <a:rPr lang="en-US" altLang="tr-TR" sz="3600" i="1"/>
              <a:t>F </a:t>
            </a:r>
            <a:r>
              <a:rPr lang="en-US" altLang="tr-TR" sz="3600">
                <a:sym typeface="Symbol" pitchFamily="18" charset="2"/>
              </a:rPr>
              <a:t> </a:t>
            </a:r>
            <a:r>
              <a:rPr lang="en-US" altLang="tr-TR" sz="3600" i="1"/>
              <a:t>S</a:t>
            </a:r>
            <a:r>
              <a:rPr lang="en-US" altLang="tr-TR" sz="3600"/>
              <a:t> </a:t>
            </a:r>
          </a:p>
        </p:txBody>
      </p:sp>
      <p:pic>
        <p:nvPicPr>
          <p:cNvPr id="35843" name="Picture 5" descr="fra77450_a030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74725" y="1600200"/>
            <a:ext cx="7162800" cy="4767263"/>
          </a:xfrm>
        </p:spPr>
      </p:pic>
    </p:spTree>
    <p:extLst>
      <p:ext uri="{BB962C8B-B14F-4D97-AF65-F5344CB8AC3E}">
        <p14:creationId xmlns:p14="http://schemas.microsoft.com/office/powerpoint/2010/main" val="4143792546"/>
      </p:ext>
    </p:extLst>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r>
              <a:rPr lang="en-US" altLang="tr-TR"/>
              <a:t>Marginal Utility</a:t>
            </a:r>
          </a:p>
        </p:txBody>
      </p:sp>
      <p:sp>
        <p:nvSpPr>
          <p:cNvPr id="2052" name="Rectangle 3"/>
          <p:cNvSpPr>
            <a:spLocks noGrp="1" noChangeArrowheads="1"/>
          </p:cNvSpPr>
          <p:nvPr>
            <p:ph type="body" sz="half" idx="1"/>
          </p:nvPr>
        </p:nvSpPr>
        <p:spPr>
          <a:xfrm>
            <a:off x="685800" y="1828800"/>
            <a:ext cx="7696200" cy="4191000"/>
          </a:xfrm>
        </p:spPr>
        <p:txBody>
          <a:bodyPr/>
          <a:lstStyle/>
          <a:p>
            <a:r>
              <a:rPr lang="en-US" altLang="tr-TR" sz="2800" b="1" i="1"/>
              <a:t>Marginal utility</a:t>
            </a:r>
            <a:r>
              <a:rPr lang="en-US" altLang="tr-TR" sz="2800"/>
              <a:t> is the increase in a consumer’s utility resulting from the addition of a very small amount of some good, per unit of the good</a:t>
            </a:r>
          </a:p>
          <a:p>
            <a:endParaRPr lang="en-US" altLang="tr-TR" sz="2800"/>
          </a:p>
        </p:txBody>
      </p:sp>
      <p:graphicFrame>
        <p:nvGraphicFramePr>
          <p:cNvPr id="2050" name="Object 2"/>
          <p:cNvGraphicFramePr>
            <a:graphicFrameLocks noGrp="1" noChangeAspect="1"/>
          </p:cNvGraphicFramePr>
          <p:nvPr>
            <p:ph sz="half" idx="2"/>
          </p:nvPr>
        </p:nvGraphicFramePr>
        <p:xfrm>
          <a:off x="2819400" y="4800600"/>
          <a:ext cx="3924300" cy="812800"/>
        </p:xfrm>
        <a:graphic>
          <a:graphicData uri="http://schemas.openxmlformats.org/presentationml/2006/ole">
            <mc:AlternateContent xmlns:mc="http://schemas.openxmlformats.org/markup-compatibility/2006">
              <mc:Choice xmlns:v="urn:schemas-microsoft-com:vml" Requires="v">
                <p:oleObj name="Equation" r:id="rId3" imgW="1041120" imgH="215640" progId="Equation.3">
                  <p:embed/>
                </p:oleObj>
              </mc:Choice>
              <mc:Fallback>
                <p:oleObj name="Equation" r:id="rId3" imgW="1041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4800600"/>
                        <a:ext cx="3924300" cy="812800"/>
                      </a:xfrm>
                      <a:prstGeom prst="rect">
                        <a:avLst/>
                      </a:prstGeom>
                    </p:spPr>
                  </p:pic>
                </p:oleObj>
              </mc:Fallback>
            </mc:AlternateContent>
          </a:graphicData>
        </a:graphic>
      </p:graphicFrame>
      <p:sp>
        <p:nvSpPr>
          <p:cNvPr id="2053" name="Text Box 122"/>
          <p:cNvSpPr txBox="1">
            <a:spLocks noChangeArrowheads="1"/>
          </p:cNvSpPr>
          <p:nvPr/>
        </p:nvSpPr>
        <p:spPr bwMode="auto">
          <a:xfrm>
            <a:off x="8181975" y="6400800"/>
            <a:ext cx="8096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tr-TR" sz="1200">
                <a:latin typeface="Arial" pitchFamily="34" charset="0"/>
              </a:rPr>
              <a:t>     4-</a:t>
            </a:r>
            <a:fld id="{230D251C-09E5-49F3-ADB8-264B924B87CB}" type="slidenum">
              <a:rPr lang="en-US" altLang="tr-TR" sz="1200">
                <a:latin typeface="Arial" pitchFamily="34" charset="0"/>
              </a:rPr>
              <a:pPr/>
              <a:t>68</a:t>
            </a:fld>
            <a:endParaRPr lang="en-US" altLang="tr-TR" sz="1200">
              <a:latin typeface="Arial" pitchFamily="34" charset="0"/>
            </a:endParaRPr>
          </a:p>
        </p:txBody>
      </p:sp>
    </p:spTree>
    <p:extLst>
      <p:ext uri="{BB962C8B-B14F-4D97-AF65-F5344CB8AC3E}">
        <p14:creationId xmlns:p14="http://schemas.microsoft.com/office/powerpoint/2010/main" val="3787127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57200" y="76200"/>
            <a:ext cx="8229600" cy="1143000"/>
          </a:xfrm>
        </p:spPr>
        <p:txBody>
          <a:bodyPr/>
          <a:lstStyle/>
          <a:p>
            <a:r>
              <a:rPr lang="en-US" altLang="tr-TR"/>
              <a:t>MU and MRS</a:t>
            </a:r>
          </a:p>
        </p:txBody>
      </p:sp>
      <p:sp>
        <p:nvSpPr>
          <p:cNvPr id="75782" name="Rectangle 6"/>
          <p:cNvSpPr>
            <a:spLocks noGrp="1" noChangeArrowheads="1"/>
          </p:cNvSpPr>
          <p:nvPr>
            <p:ph type="body" idx="1"/>
          </p:nvPr>
        </p:nvSpPr>
        <p:spPr>
          <a:xfrm>
            <a:off x="685800" y="1219200"/>
            <a:ext cx="3962400" cy="5334000"/>
          </a:xfrm>
        </p:spPr>
        <p:txBody>
          <a:bodyPr rtlCol="0">
            <a:normAutofit fontScale="85000" lnSpcReduction="20000"/>
          </a:bodyPr>
          <a:lstStyle/>
          <a:p>
            <a:pPr fontAlgn="auto">
              <a:spcAft>
                <a:spcPts val="0"/>
              </a:spcAft>
              <a:defRPr/>
            </a:pPr>
            <a:r>
              <a:rPr lang="en-US" dirty="0"/>
              <a:t>Consider changes in consumption, </a:t>
            </a:r>
            <a:r>
              <a:rPr lang="en-US" dirty="0">
                <a:latin typeface="Symbol" pitchFamily="18" charset="2"/>
              </a:rPr>
              <a:t>D</a:t>
            </a:r>
            <a:r>
              <a:rPr lang="en-US" dirty="0"/>
              <a:t>X and </a:t>
            </a:r>
            <a:r>
              <a:rPr lang="en-US" dirty="0">
                <a:latin typeface="Symbol" pitchFamily="18" charset="2"/>
              </a:rPr>
              <a:t>D</a:t>
            </a:r>
            <a:r>
              <a:rPr lang="en-US" dirty="0"/>
              <a:t>Y, that </a:t>
            </a:r>
            <a:r>
              <a:rPr lang="en-US" i="1" dirty="0"/>
              <a:t>leave utility unchanged</a:t>
            </a:r>
          </a:p>
          <a:p>
            <a:pPr fontAlgn="auto">
              <a:spcAft>
                <a:spcPts val="0"/>
              </a:spcAft>
              <a:defRPr/>
            </a:pPr>
            <a:r>
              <a:rPr lang="en-US" dirty="0"/>
              <a:t>A small change in X, </a:t>
            </a:r>
            <a:r>
              <a:rPr lang="en-US" dirty="0">
                <a:latin typeface="Symbol" pitchFamily="18" charset="2"/>
              </a:rPr>
              <a:t>D</a:t>
            </a:r>
            <a:r>
              <a:rPr lang="en-US" dirty="0"/>
              <a:t>X, causes utility to change by MU</a:t>
            </a:r>
            <a:r>
              <a:rPr lang="en-US" baseline="-25000" dirty="0"/>
              <a:t>X</a:t>
            </a:r>
            <a:r>
              <a:rPr lang="en-US" dirty="0">
                <a:latin typeface="Symbol" pitchFamily="18" charset="2"/>
              </a:rPr>
              <a:t>D</a:t>
            </a:r>
            <a:r>
              <a:rPr lang="en-US" dirty="0"/>
              <a:t>X</a:t>
            </a:r>
          </a:p>
          <a:p>
            <a:pPr fontAlgn="auto">
              <a:spcAft>
                <a:spcPts val="0"/>
              </a:spcAft>
              <a:defRPr/>
            </a:pPr>
            <a:r>
              <a:rPr lang="en-US" dirty="0"/>
              <a:t>Small change in Y, </a:t>
            </a:r>
            <a:r>
              <a:rPr lang="en-US" dirty="0">
                <a:latin typeface="Symbol" pitchFamily="18" charset="2"/>
              </a:rPr>
              <a:t>D</a:t>
            </a:r>
            <a:r>
              <a:rPr lang="en-US" dirty="0"/>
              <a:t>Y, causes utility to change by MU</a:t>
            </a:r>
            <a:r>
              <a:rPr lang="en-US" baseline="-25000" dirty="0"/>
              <a:t>Y</a:t>
            </a:r>
            <a:r>
              <a:rPr lang="en-US" dirty="0">
                <a:latin typeface="Symbol" pitchFamily="18" charset="2"/>
              </a:rPr>
              <a:t>D</a:t>
            </a:r>
            <a:r>
              <a:rPr lang="en-US" dirty="0"/>
              <a:t>Y</a:t>
            </a:r>
          </a:p>
          <a:p>
            <a:pPr fontAlgn="auto">
              <a:spcAft>
                <a:spcPts val="0"/>
              </a:spcAft>
              <a:defRPr/>
            </a:pPr>
            <a:r>
              <a:rPr lang="en-US" dirty="0"/>
              <a:t>If we stay on same indifference curve, then MU</a:t>
            </a:r>
            <a:r>
              <a:rPr lang="en-US" baseline="-25000" dirty="0"/>
              <a:t>X</a:t>
            </a:r>
            <a:r>
              <a:rPr lang="en-US" dirty="0">
                <a:latin typeface="Symbol" pitchFamily="18" charset="2"/>
              </a:rPr>
              <a:t>D</a:t>
            </a:r>
            <a:r>
              <a:rPr lang="en-US" dirty="0"/>
              <a:t>X + MU</a:t>
            </a:r>
            <a:r>
              <a:rPr lang="en-US" baseline="-25000" dirty="0"/>
              <a:t>Y</a:t>
            </a:r>
            <a:r>
              <a:rPr lang="en-US" dirty="0">
                <a:latin typeface="Symbol" pitchFamily="18" charset="2"/>
              </a:rPr>
              <a:t>D</a:t>
            </a:r>
            <a:r>
              <a:rPr lang="en-US" dirty="0"/>
              <a:t>Y = 0. Therefore,</a:t>
            </a:r>
          </a:p>
        </p:txBody>
      </p:sp>
      <p:sp>
        <p:nvSpPr>
          <p:cNvPr id="3077" name="Text Box 122"/>
          <p:cNvSpPr txBox="1">
            <a:spLocks noChangeArrowheads="1"/>
          </p:cNvSpPr>
          <p:nvPr/>
        </p:nvSpPr>
        <p:spPr bwMode="auto">
          <a:xfrm>
            <a:off x="8181975" y="6400800"/>
            <a:ext cx="8096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tr-TR" sz="1200">
                <a:latin typeface="Arial" pitchFamily="34" charset="0"/>
              </a:rPr>
              <a:t>     4-</a:t>
            </a:r>
            <a:fld id="{F7F7CF11-1916-45F0-8145-2313AFED0160}" type="slidenum">
              <a:rPr lang="en-US" altLang="tr-TR" sz="1200">
                <a:latin typeface="Arial" pitchFamily="34" charset="0"/>
              </a:rPr>
              <a:pPr/>
              <a:t>69</a:t>
            </a:fld>
            <a:endParaRPr lang="en-US" altLang="tr-TR" sz="1200">
              <a:latin typeface="Arial" pitchFamily="34" charset="0"/>
            </a:endParaRPr>
          </a:p>
        </p:txBody>
      </p:sp>
      <p:graphicFrame>
        <p:nvGraphicFramePr>
          <p:cNvPr id="3074" name="Object 3"/>
          <p:cNvGraphicFramePr>
            <a:graphicFrameLocks noChangeAspect="1"/>
          </p:cNvGraphicFramePr>
          <p:nvPr/>
        </p:nvGraphicFramePr>
        <p:xfrm>
          <a:off x="4724400" y="2930525"/>
          <a:ext cx="4089400" cy="3673475"/>
        </p:xfrm>
        <a:graphic>
          <a:graphicData uri="http://schemas.openxmlformats.org/presentationml/2006/ole">
            <mc:AlternateContent xmlns:mc="http://schemas.openxmlformats.org/markup-compatibility/2006">
              <mc:Choice xmlns:v="urn:schemas-microsoft-com:vml" Requires="v">
                <p:oleObj name="Equation" r:id="rId3" imgW="1498320" imgH="1346040" progId="Equation.3">
                  <p:embed/>
                </p:oleObj>
              </mc:Choice>
              <mc:Fallback>
                <p:oleObj name="Equation" r:id="rId3" imgW="1498320" imgH="1346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930525"/>
                        <a:ext cx="4089400" cy="3673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70262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a:t>©2015 McGraw-Hill Education. All Rights Reserved.</a:t>
            </a:r>
          </a:p>
        </p:txBody>
      </p:sp>
      <p:sp>
        <p:nvSpPr>
          <p:cNvPr id="3" name="Slayt Numarası Yer Tutucusu 2"/>
          <p:cNvSpPr>
            <a:spLocks noGrp="1"/>
          </p:cNvSpPr>
          <p:nvPr>
            <p:ph type="sldNum" sz="quarter" idx="12"/>
          </p:nvPr>
        </p:nvSpPr>
        <p:spPr/>
        <p:txBody>
          <a:bodyPr/>
          <a:lstStyle/>
          <a:p>
            <a:fld id="{277EE247-7E3D-4F38-A267-86CBA1DF41EF}" type="slidenum">
              <a:rPr lang="en-US" smtClean="0"/>
              <a:t>7</a:t>
            </a:fld>
            <a:endParaRPr lang="en-US"/>
          </a:p>
        </p:txBody>
      </p:sp>
      <p:sp>
        <p:nvSpPr>
          <p:cNvPr id="4" name="Dikdörtgen 3"/>
          <p:cNvSpPr/>
          <p:nvPr/>
        </p:nvSpPr>
        <p:spPr>
          <a:xfrm>
            <a:off x="381000" y="304800"/>
            <a:ext cx="3200400" cy="6524863"/>
          </a:xfrm>
          <a:prstGeom prst="rect">
            <a:avLst/>
          </a:prstGeom>
        </p:spPr>
        <p:txBody>
          <a:bodyPr wrap="square">
            <a:spAutoFit/>
          </a:bodyPr>
          <a:lstStyle/>
          <a:p>
            <a:r>
              <a:rPr lang="en-US" sz="2200" dirty="0"/>
              <a:t>Line B describes the set of all</a:t>
            </a:r>
            <a:r>
              <a:rPr lang="tr-TR" sz="2200" dirty="0"/>
              <a:t> </a:t>
            </a:r>
            <a:r>
              <a:rPr lang="en-US" sz="2200" dirty="0"/>
              <a:t>bundles the</a:t>
            </a:r>
            <a:r>
              <a:rPr lang="tr-TR" sz="2200" dirty="0"/>
              <a:t> </a:t>
            </a:r>
            <a:r>
              <a:rPr lang="en-US" sz="2200" dirty="0"/>
              <a:t>consumer can</a:t>
            </a:r>
            <a:r>
              <a:rPr lang="tr-TR" sz="2200" dirty="0"/>
              <a:t> </a:t>
            </a:r>
            <a:r>
              <a:rPr lang="en-US" sz="2200" dirty="0"/>
              <a:t>purchase for </a:t>
            </a:r>
            <a:r>
              <a:rPr lang="en-US" sz="2200" b="1" dirty="0"/>
              <a:t>given values of</a:t>
            </a:r>
            <a:r>
              <a:rPr lang="tr-TR" sz="2200" b="1" dirty="0"/>
              <a:t> </a:t>
            </a:r>
            <a:r>
              <a:rPr lang="en-US" sz="2200" b="1" dirty="0"/>
              <a:t>income and prices.</a:t>
            </a:r>
            <a:r>
              <a:rPr lang="en-US" sz="2200" dirty="0"/>
              <a:t> </a:t>
            </a:r>
            <a:endParaRPr lang="tr-TR" sz="2200" dirty="0"/>
          </a:p>
          <a:p>
            <a:endParaRPr lang="tr-TR" sz="2200" dirty="0"/>
          </a:p>
          <a:p>
            <a:r>
              <a:rPr lang="en-US" sz="2200" dirty="0"/>
              <a:t>Its </a:t>
            </a:r>
            <a:r>
              <a:rPr lang="en-US" sz="2200" b="1" dirty="0"/>
              <a:t>slope</a:t>
            </a:r>
            <a:r>
              <a:rPr lang="tr-TR" sz="2200" b="1" dirty="0"/>
              <a:t> </a:t>
            </a:r>
            <a:r>
              <a:rPr lang="en-US" sz="2200" b="1" dirty="0"/>
              <a:t>is the negative </a:t>
            </a:r>
            <a:r>
              <a:rPr lang="en-US" sz="2200" dirty="0"/>
              <a:t>of the price of</a:t>
            </a:r>
            <a:r>
              <a:rPr lang="tr-TR" sz="2200" dirty="0"/>
              <a:t> </a:t>
            </a:r>
            <a:r>
              <a:rPr lang="en-US" sz="2200" dirty="0"/>
              <a:t>shelter divided by the price</a:t>
            </a:r>
            <a:r>
              <a:rPr lang="tr-TR" sz="2200" dirty="0"/>
              <a:t> </a:t>
            </a:r>
            <a:r>
              <a:rPr lang="en-US" sz="2200" dirty="0"/>
              <a:t>of food. In absolute value, this</a:t>
            </a:r>
            <a:r>
              <a:rPr lang="tr-TR" sz="2200" dirty="0"/>
              <a:t> </a:t>
            </a:r>
            <a:r>
              <a:rPr lang="en-US" sz="2200" dirty="0"/>
              <a:t>slope is the opportunity cost</a:t>
            </a:r>
            <a:r>
              <a:rPr lang="tr-TR" sz="2200" dirty="0"/>
              <a:t> </a:t>
            </a:r>
            <a:r>
              <a:rPr lang="en-US" sz="2200" dirty="0"/>
              <a:t>of an additional unit of</a:t>
            </a:r>
            <a:r>
              <a:rPr lang="tr-TR" sz="2200" dirty="0"/>
              <a:t> </a:t>
            </a:r>
            <a:r>
              <a:rPr lang="en-US" sz="2200" dirty="0"/>
              <a:t>shelter—the number of units</a:t>
            </a:r>
            <a:r>
              <a:rPr lang="tr-TR" sz="2200" dirty="0"/>
              <a:t> </a:t>
            </a:r>
            <a:r>
              <a:rPr lang="en-US" sz="2200" dirty="0"/>
              <a:t>of food that must be</a:t>
            </a:r>
            <a:r>
              <a:rPr lang="tr-TR" sz="2200" dirty="0"/>
              <a:t> </a:t>
            </a:r>
            <a:r>
              <a:rPr lang="en-US" sz="2200" dirty="0"/>
              <a:t>sacrificed in order to</a:t>
            </a:r>
          </a:p>
          <a:p>
            <a:r>
              <a:rPr lang="en-US" sz="2200" dirty="0"/>
              <a:t>purchase one additional unit</a:t>
            </a:r>
            <a:r>
              <a:rPr lang="tr-TR" sz="2200" dirty="0"/>
              <a:t> </a:t>
            </a:r>
            <a:r>
              <a:rPr lang="en-US" sz="2200" dirty="0"/>
              <a:t>of shelter at market prices.</a:t>
            </a:r>
            <a:endParaRPr lang="tr-TR" sz="2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046163"/>
            <a:ext cx="5714999" cy="4371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04922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60"/>
          <p:cNvSpPr>
            <a:spLocks noChangeArrowheads="1"/>
          </p:cNvSpPr>
          <p:nvPr/>
        </p:nvSpPr>
        <p:spPr bwMode="auto">
          <a:xfrm>
            <a:off x="4114800" y="1295400"/>
            <a:ext cx="50292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tr-TR" altLang="tr-TR"/>
          </a:p>
        </p:txBody>
      </p:sp>
      <p:sp>
        <p:nvSpPr>
          <p:cNvPr id="265466" name="Line 250"/>
          <p:cNvSpPr>
            <a:spLocks noChangeShapeType="1"/>
          </p:cNvSpPr>
          <p:nvPr/>
        </p:nvSpPr>
        <p:spPr bwMode="auto">
          <a:xfrm>
            <a:off x="6153150" y="1447800"/>
            <a:ext cx="381000" cy="0"/>
          </a:xfrm>
          <a:prstGeom prst="line">
            <a:avLst/>
          </a:prstGeom>
          <a:noFill/>
          <a:ln w="285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sp>
        <p:nvSpPr>
          <p:cNvPr id="265467" name="Line 251"/>
          <p:cNvSpPr>
            <a:spLocks noChangeShapeType="1"/>
          </p:cNvSpPr>
          <p:nvPr/>
        </p:nvSpPr>
        <p:spPr bwMode="auto">
          <a:xfrm flipV="1">
            <a:off x="6534150" y="1295400"/>
            <a:ext cx="0" cy="152400"/>
          </a:xfrm>
          <a:prstGeom prst="line">
            <a:avLst/>
          </a:prstGeom>
          <a:noFill/>
          <a:ln w="285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sp>
        <p:nvSpPr>
          <p:cNvPr id="4104" name="Rectangle 4"/>
          <p:cNvSpPr>
            <a:spLocks noGrp="1" noChangeArrowheads="1"/>
          </p:cNvSpPr>
          <p:nvPr>
            <p:ph type="title"/>
          </p:nvPr>
        </p:nvSpPr>
        <p:spPr>
          <a:xfrm>
            <a:off x="381000" y="152400"/>
            <a:ext cx="2924175" cy="647700"/>
          </a:xfrm>
        </p:spPr>
        <p:txBody>
          <a:bodyPr>
            <a:normAutofit fontScale="90000"/>
          </a:bodyPr>
          <a:lstStyle/>
          <a:p>
            <a:r>
              <a:rPr lang="en-US" altLang="tr-TR" sz="2800" dirty="0"/>
              <a:t>Utility and  Marginal Utility</a:t>
            </a:r>
          </a:p>
        </p:txBody>
      </p:sp>
      <p:sp>
        <p:nvSpPr>
          <p:cNvPr id="265472" name="Rectangle 256"/>
          <p:cNvSpPr>
            <a:spLocks noGrp="1" noChangeArrowheads="1"/>
          </p:cNvSpPr>
          <p:nvPr>
            <p:ph type="body" sz="half" idx="1"/>
          </p:nvPr>
        </p:nvSpPr>
        <p:spPr>
          <a:xfrm>
            <a:off x="381000" y="1017504"/>
            <a:ext cx="3067050" cy="5656346"/>
          </a:xfrm>
        </p:spPr>
        <p:txBody>
          <a:bodyPr>
            <a:noAutofit/>
          </a:bodyPr>
          <a:lstStyle/>
          <a:p>
            <a:pPr>
              <a:lnSpc>
                <a:spcPct val="90000"/>
              </a:lnSpc>
            </a:pPr>
            <a:r>
              <a:rPr lang="en-US" altLang="tr-TR" sz="2200" dirty="0"/>
              <a:t>As Lisa consumes more pizza, holding her consumption of burritos constant at 10, her total utility, </a:t>
            </a:r>
            <a:r>
              <a:rPr lang="en-US" altLang="tr-TR" sz="2200" i="1" dirty="0"/>
              <a:t>U</a:t>
            </a:r>
            <a:r>
              <a:rPr lang="en-US" altLang="tr-TR" sz="2200" dirty="0"/>
              <a:t>, increases…</a:t>
            </a:r>
          </a:p>
          <a:p>
            <a:pPr lvl="1">
              <a:lnSpc>
                <a:spcPct val="90000"/>
              </a:lnSpc>
            </a:pPr>
            <a:r>
              <a:rPr lang="en-US" altLang="tr-TR" sz="2200" dirty="0"/>
              <a:t>and her marginal utility of pizza, </a:t>
            </a:r>
            <a:r>
              <a:rPr lang="en-US" altLang="tr-TR" sz="2200" i="1" dirty="0"/>
              <a:t>MU</a:t>
            </a:r>
            <a:r>
              <a:rPr lang="en-US" altLang="tr-TR" sz="2200" i="1" baseline="-25000" dirty="0"/>
              <a:t>Z</a:t>
            </a:r>
            <a:r>
              <a:rPr lang="en-US" altLang="tr-TR" sz="2200" dirty="0"/>
              <a:t>, decreases (though it remains positive).</a:t>
            </a:r>
          </a:p>
          <a:p>
            <a:pPr>
              <a:lnSpc>
                <a:spcPct val="90000"/>
              </a:lnSpc>
            </a:pPr>
            <a:endParaRPr lang="en-US" altLang="tr-TR" sz="2200" dirty="0"/>
          </a:p>
          <a:p>
            <a:pPr>
              <a:lnSpc>
                <a:spcPct val="90000"/>
              </a:lnSpc>
            </a:pPr>
            <a:r>
              <a:rPr lang="en-US" altLang="tr-TR" sz="2200" dirty="0"/>
              <a:t>Marginal utility is the slope of the utility function as we hold the quantity of the other good constant.</a:t>
            </a:r>
          </a:p>
        </p:txBody>
      </p:sp>
      <p:sp>
        <p:nvSpPr>
          <p:cNvPr id="265225" name="Freeform 9"/>
          <p:cNvSpPr>
            <a:spLocks/>
          </p:cNvSpPr>
          <p:nvPr/>
        </p:nvSpPr>
        <p:spPr bwMode="auto">
          <a:xfrm>
            <a:off x="4548188" y="3765550"/>
            <a:ext cx="3900487" cy="2468563"/>
          </a:xfrm>
          <a:custGeom>
            <a:avLst/>
            <a:gdLst>
              <a:gd name="T0" fmla="*/ 2457 w 2457"/>
              <a:gd name="T1" fmla="*/ 1555 h 1555"/>
              <a:gd name="T2" fmla="*/ 0 w 2457"/>
              <a:gd name="T3" fmla="*/ 1555 h 1555"/>
              <a:gd name="T4" fmla="*/ 0 w 2457"/>
              <a:gd name="T5" fmla="*/ 0 h 1555"/>
              <a:gd name="T6" fmla="*/ 0 60000 65536"/>
              <a:gd name="T7" fmla="*/ 0 60000 65536"/>
              <a:gd name="T8" fmla="*/ 0 60000 65536"/>
              <a:gd name="T9" fmla="*/ 0 w 2457"/>
              <a:gd name="T10" fmla="*/ 0 h 1555"/>
              <a:gd name="T11" fmla="*/ 2457 w 2457"/>
              <a:gd name="T12" fmla="*/ 1555 h 1555"/>
            </a:gdLst>
            <a:ahLst/>
            <a:cxnLst>
              <a:cxn ang="T6">
                <a:pos x="T0" y="T1"/>
              </a:cxn>
              <a:cxn ang="T7">
                <a:pos x="T2" y="T3"/>
              </a:cxn>
              <a:cxn ang="T8">
                <a:pos x="T4" y="T5"/>
              </a:cxn>
            </a:cxnLst>
            <a:rect l="T9" t="T10" r="T11" b="T12"/>
            <a:pathLst>
              <a:path w="2457" h="1555">
                <a:moveTo>
                  <a:pt x="2457" y="1555"/>
                </a:moveTo>
                <a:lnTo>
                  <a:pt x="0" y="1555"/>
                </a:lnTo>
                <a:lnTo>
                  <a:pt x="0" y="0"/>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tr-TR" altLang="tr-TR"/>
          </a:p>
        </p:txBody>
      </p:sp>
      <p:sp>
        <p:nvSpPr>
          <p:cNvPr id="265226" name="Freeform 10"/>
          <p:cNvSpPr>
            <a:spLocks/>
          </p:cNvSpPr>
          <p:nvPr/>
        </p:nvSpPr>
        <p:spPr bwMode="auto">
          <a:xfrm>
            <a:off x="4589463" y="3851275"/>
            <a:ext cx="3863975" cy="2147888"/>
          </a:xfrm>
          <a:custGeom>
            <a:avLst/>
            <a:gdLst>
              <a:gd name="T0" fmla="*/ 0 w 2434"/>
              <a:gd name="T1" fmla="*/ 0 h 1353"/>
              <a:gd name="T2" fmla="*/ 0 w 2434"/>
              <a:gd name="T3" fmla="*/ 0 h 1353"/>
              <a:gd name="T4" fmla="*/ 2 w 2434"/>
              <a:gd name="T5" fmla="*/ 128 h 1353"/>
              <a:gd name="T6" fmla="*/ 5 w 2434"/>
              <a:gd name="T7" fmla="*/ 276 h 1353"/>
              <a:gd name="T8" fmla="*/ 11 w 2434"/>
              <a:gd name="T9" fmla="*/ 355 h 1353"/>
              <a:gd name="T10" fmla="*/ 17 w 2434"/>
              <a:gd name="T11" fmla="*/ 435 h 1353"/>
              <a:gd name="T12" fmla="*/ 22 w 2434"/>
              <a:gd name="T13" fmla="*/ 514 h 1353"/>
              <a:gd name="T14" fmla="*/ 34 w 2434"/>
              <a:gd name="T15" fmla="*/ 594 h 1353"/>
              <a:gd name="T16" fmla="*/ 48 w 2434"/>
              <a:gd name="T17" fmla="*/ 671 h 1353"/>
              <a:gd name="T18" fmla="*/ 68 w 2434"/>
              <a:gd name="T19" fmla="*/ 747 h 1353"/>
              <a:gd name="T20" fmla="*/ 91 w 2434"/>
              <a:gd name="T21" fmla="*/ 819 h 1353"/>
              <a:gd name="T22" fmla="*/ 105 w 2434"/>
              <a:gd name="T23" fmla="*/ 853 h 1353"/>
              <a:gd name="T24" fmla="*/ 119 w 2434"/>
              <a:gd name="T25" fmla="*/ 884 h 1353"/>
              <a:gd name="T26" fmla="*/ 133 w 2434"/>
              <a:gd name="T27" fmla="*/ 915 h 1353"/>
              <a:gd name="T28" fmla="*/ 150 w 2434"/>
              <a:gd name="T29" fmla="*/ 946 h 1353"/>
              <a:gd name="T30" fmla="*/ 170 w 2434"/>
              <a:gd name="T31" fmla="*/ 975 h 1353"/>
              <a:gd name="T32" fmla="*/ 190 w 2434"/>
              <a:gd name="T33" fmla="*/ 1000 h 1353"/>
              <a:gd name="T34" fmla="*/ 213 w 2434"/>
              <a:gd name="T35" fmla="*/ 1023 h 1353"/>
              <a:gd name="T36" fmla="*/ 238 w 2434"/>
              <a:gd name="T37" fmla="*/ 1046 h 1353"/>
              <a:gd name="T38" fmla="*/ 264 w 2434"/>
              <a:gd name="T39" fmla="*/ 1066 h 1353"/>
              <a:gd name="T40" fmla="*/ 290 w 2434"/>
              <a:gd name="T41" fmla="*/ 1083 h 1353"/>
              <a:gd name="T42" fmla="*/ 290 w 2434"/>
              <a:gd name="T43" fmla="*/ 1083 h 1353"/>
              <a:gd name="T44" fmla="*/ 349 w 2434"/>
              <a:gd name="T45" fmla="*/ 1114 h 1353"/>
              <a:gd name="T46" fmla="*/ 409 w 2434"/>
              <a:gd name="T47" fmla="*/ 1140 h 1353"/>
              <a:gd name="T48" fmla="*/ 477 w 2434"/>
              <a:gd name="T49" fmla="*/ 1165 h 1353"/>
              <a:gd name="T50" fmla="*/ 546 w 2434"/>
              <a:gd name="T51" fmla="*/ 1188 h 1353"/>
              <a:gd name="T52" fmla="*/ 622 w 2434"/>
              <a:gd name="T53" fmla="*/ 1208 h 1353"/>
              <a:gd name="T54" fmla="*/ 699 w 2434"/>
              <a:gd name="T55" fmla="*/ 1225 h 1353"/>
              <a:gd name="T56" fmla="*/ 779 w 2434"/>
              <a:gd name="T57" fmla="*/ 1239 h 1353"/>
              <a:gd name="T58" fmla="*/ 861 w 2434"/>
              <a:gd name="T59" fmla="*/ 1253 h 1353"/>
              <a:gd name="T60" fmla="*/ 947 w 2434"/>
              <a:gd name="T61" fmla="*/ 1268 h 1353"/>
              <a:gd name="T62" fmla="*/ 1032 w 2434"/>
              <a:gd name="T63" fmla="*/ 1279 h 1353"/>
              <a:gd name="T64" fmla="*/ 1208 w 2434"/>
              <a:gd name="T65" fmla="*/ 1296 h 1353"/>
              <a:gd name="T66" fmla="*/ 1384 w 2434"/>
              <a:gd name="T67" fmla="*/ 1310 h 1353"/>
              <a:gd name="T68" fmla="*/ 1561 w 2434"/>
              <a:gd name="T69" fmla="*/ 1319 h 1353"/>
              <a:gd name="T70" fmla="*/ 1561 w 2434"/>
              <a:gd name="T71" fmla="*/ 1319 h 1353"/>
              <a:gd name="T72" fmla="*/ 1831 w 2434"/>
              <a:gd name="T73" fmla="*/ 1333 h 1353"/>
              <a:gd name="T74" fmla="*/ 2075 w 2434"/>
              <a:gd name="T75" fmla="*/ 1342 h 1353"/>
              <a:gd name="T76" fmla="*/ 2434 w 2434"/>
              <a:gd name="T77" fmla="*/ 1353 h 135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434"/>
              <a:gd name="T118" fmla="*/ 0 h 1353"/>
              <a:gd name="T119" fmla="*/ 2434 w 2434"/>
              <a:gd name="T120" fmla="*/ 1353 h 135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434" h="1353">
                <a:moveTo>
                  <a:pt x="0" y="0"/>
                </a:moveTo>
                <a:lnTo>
                  <a:pt x="0" y="0"/>
                </a:lnTo>
                <a:lnTo>
                  <a:pt x="2" y="128"/>
                </a:lnTo>
                <a:lnTo>
                  <a:pt x="5" y="276"/>
                </a:lnTo>
                <a:lnTo>
                  <a:pt x="11" y="355"/>
                </a:lnTo>
                <a:lnTo>
                  <a:pt x="17" y="435"/>
                </a:lnTo>
                <a:lnTo>
                  <a:pt x="22" y="514"/>
                </a:lnTo>
                <a:lnTo>
                  <a:pt x="34" y="594"/>
                </a:lnTo>
                <a:lnTo>
                  <a:pt x="48" y="671"/>
                </a:lnTo>
                <a:lnTo>
                  <a:pt x="68" y="747"/>
                </a:lnTo>
                <a:lnTo>
                  <a:pt x="91" y="819"/>
                </a:lnTo>
                <a:lnTo>
                  <a:pt x="105" y="853"/>
                </a:lnTo>
                <a:lnTo>
                  <a:pt x="119" y="884"/>
                </a:lnTo>
                <a:lnTo>
                  <a:pt x="133" y="915"/>
                </a:lnTo>
                <a:lnTo>
                  <a:pt x="150" y="946"/>
                </a:lnTo>
                <a:lnTo>
                  <a:pt x="170" y="975"/>
                </a:lnTo>
                <a:lnTo>
                  <a:pt x="190" y="1000"/>
                </a:lnTo>
                <a:lnTo>
                  <a:pt x="213" y="1023"/>
                </a:lnTo>
                <a:lnTo>
                  <a:pt x="238" y="1046"/>
                </a:lnTo>
                <a:lnTo>
                  <a:pt x="264" y="1066"/>
                </a:lnTo>
                <a:lnTo>
                  <a:pt x="290" y="1083"/>
                </a:lnTo>
                <a:lnTo>
                  <a:pt x="349" y="1114"/>
                </a:lnTo>
                <a:lnTo>
                  <a:pt x="409" y="1140"/>
                </a:lnTo>
                <a:lnTo>
                  <a:pt x="477" y="1165"/>
                </a:lnTo>
                <a:lnTo>
                  <a:pt x="546" y="1188"/>
                </a:lnTo>
                <a:lnTo>
                  <a:pt x="622" y="1208"/>
                </a:lnTo>
                <a:lnTo>
                  <a:pt x="699" y="1225"/>
                </a:lnTo>
                <a:lnTo>
                  <a:pt x="779" y="1239"/>
                </a:lnTo>
                <a:lnTo>
                  <a:pt x="861" y="1253"/>
                </a:lnTo>
                <a:lnTo>
                  <a:pt x="947" y="1268"/>
                </a:lnTo>
                <a:lnTo>
                  <a:pt x="1032" y="1279"/>
                </a:lnTo>
                <a:lnTo>
                  <a:pt x="1208" y="1296"/>
                </a:lnTo>
                <a:lnTo>
                  <a:pt x="1384" y="1310"/>
                </a:lnTo>
                <a:lnTo>
                  <a:pt x="1561" y="1319"/>
                </a:lnTo>
                <a:lnTo>
                  <a:pt x="1831" y="1333"/>
                </a:lnTo>
                <a:lnTo>
                  <a:pt x="2075" y="1342"/>
                </a:lnTo>
                <a:lnTo>
                  <a:pt x="2434" y="1353"/>
                </a:lnTo>
              </a:path>
            </a:pathLst>
          </a:custGeom>
          <a:noFill/>
          <a:ln w="31750">
            <a:solidFill>
              <a:srgbClr val="6DC067"/>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tr-TR" altLang="tr-TR"/>
          </a:p>
        </p:txBody>
      </p:sp>
      <p:sp>
        <p:nvSpPr>
          <p:cNvPr id="265227" name="Line 11"/>
          <p:cNvSpPr>
            <a:spLocks noChangeShapeType="1"/>
          </p:cNvSpPr>
          <p:nvPr/>
        </p:nvSpPr>
        <p:spPr bwMode="auto">
          <a:xfrm>
            <a:off x="6497638" y="590867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65228" name="Line 12"/>
          <p:cNvSpPr>
            <a:spLocks noChangeShapeType="1"/>
          </p:cNvSpPr>
          <p:nvPr/>
        </p:nvSpPr>
        <p:spPr bwMode="auto">
          <a:xfrm>
            <a:off x="6443663" y="590867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65229" name="Line 13"/>
          <p:cNvSpPr>
            <a:spLocks noChangeShapeType="1"/>
          </p:cNvSpPr>
          <p:nvPr/>
        </p:nvSpPr>
        <p:spPr bwMode="auto">
          <a:xfrm>
            <a:off x="6389688" y="590867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65230" name="Line 14"/>
          <p:cNvSpPr>
            <a:spLocks noChangeShapeType="1"/>
          </p:cNvSpPr>
          <p:nvPr/>
        </p:nvSpPr>
        <p:spPr bwMode="auto">
          <a:xfrm>
            <a:off x="6335713" y="590867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65231" name="Line 15"/>
          <p:cNvSpPr>
            <a:spLocks noChangeShapeType="1"/>
          </p:cNvSpPr>
          <p:nvPr/>
        </p:nvSpPr>
        <p:spPr bwMode="auto">
          <a:xfrm>
            <a:off x="6281738" y="590867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65232" name="Line 16"/>
          <p:cNvSpPr>
            <a:spLocks noChangeShapeType="1"/>
          </p:cNvSpPr>
          <p:nvPr/>
        </p:nvSpPr>
        <p:spPr bwMode="auto">
          <a:xfrm>
            <a:off x="6227763" y="590867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65233" name="Line 17"/>
          <p:cNvSpPr>
            <a:spLocks noChangeShapeType="1"/>
          </p:cNvSpPr>
          <p:nvPr/>
        </p:nvSpPr>
        <p:spPr bwMode="auto">
          <a:xfrm>
            <a:off x="6173788" y="590867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65234" name="Line 18"/>
          <p:cNvSpPr>
            <a:spLocks noChangeShapeType="1"/>
          </p:cNvSpPr>
          <p:nvPr/>
        </p:nvSpPr>
        <p:spPr bwMode="auto">
          <a:xfrm>
            <a:off x="6119813" y="590867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65235" name="Line 19"/>
          <p:cNvSpPr>
            <a:spLocks noChangeShapeType="1"/>
          </p:cNvSpPr>
          <p:nvPr/>
        </p:nvSpPr>
        <p:spPr bwMode="auto">
          <a:xfrm>
            <a:off x="6064250" y="590867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65236" name="Line 20"/>
          <p:cNvSpPr>
            <a:spLocks noChangeShapeType="1"/>
          </p:cNvSpPr>
          <p:nvPr/>
        </p:nvSpPr>
        <p:spPr bwMode="auto">
          <a:xfrm>
            <a:off x="6010275" y="590867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65237" name="Line 21"/>
          <p:cNvSpPr>
            <a:spLocks noChangeShapeType="1"/>
          </p:cNvSpPr>
          <p:nvPr/>
        </p:nvSpPr>
        <p:spPr bwMode="auto">
          <a:xfrm>
            <a:off x="5956300" y="590867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65238" name="Line 22"/>
          <p:cNvSpPr>
            <a:spLocks noChangeShapeType="1"/>
          </p:cNvSpPr>
          <p:nvPr/>
        </p:nvSpPr>
        <p:spPr bwMode="auto">
          <a:xfrm>
            <a:off x="5902325" y="590867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65239" name="Line 23"/>
          <p:cNvSpPr>
            <a:spLocks noChangeShapeType="1"/>
          </p:cNvSpPr>
          <p:nvPr/>
        </p:nvSpPr>
        <p:spPr bwMode="auto">
          <a:xfrm>
            <a:off x="5848350" y="590867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65240" name="Line 24"/>
          <p:cNvSpPr>
            <a:spLocks noChangeShapeType="1"/>
          </p:cNvSpPr>
          <p:nvPr/>
        </p:nvSpPr>
        <p:spPr bwMode="auto">
          <a:xfrm>
            <a:off x="5794375" y="590867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65241" name="Line 25"/>
          <p:cNvSpPr>
            <a:spLocks noChangeShapeType="1"/>
          </p:cNvSpPr>
          <p:nvPr/>
        </p:nvSpPr>
        <p:spPr bwMode="auto">
          <a:xfrm>
            <a:off x="5740400" y="590867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65242" name="Line 26"/>
          <p:cNvSpPr>
            <a:spLocks noChangeShapeType="1"/>
          </p:cNvSpPr>
          <p:nvPr/>
        </p:nvSpPr>
        <p:spPr bwMode="auto">
          <a:xfrm>
            <a:off x="5686425" y="590867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65243" name="Line 27"/>
          <p:cNvSpPr>
            <a:spLocks noChangeShapeType="1"/>
          </p:cNvSpPr>
          <p:nvPr/>
        </p:nvSpPr>
        <p:spPr bwMode="auto">
          <a:xfrm>
            <a:off x="5630863" y="590867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65244" name="Line 28"/>
          <p:cNvSpPr>
            <a:spLocks noChangeShapeType="1"/>
          </p:cNvSpPr>
          <p:nvPr/>
        </p:nvSpPr>
        <p:spPr bwMode="auto">
          <a:xfrm>
            <a:off x="5576888" y="590867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65245" name="Line 29"/>
          <p:cNvSpPr>
            <a:spLocks noChangeShapeType="1"/>
          </p:cNvSpPr>
          <p:nvPr/>
        </p:nvSpPr>
        <p:spPr bwMode="auto">
          <a:xfrm>
            <a:off x="5522913" y="590867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65246" name="Line 30"/>
          <p:cNvSpPr>
            <a:spLocks noChangeShapeType="1"/>
          </p:cNvSpPr>
          <p:nvPr/>
        </p:nvSpPr>
        <p:spPr bwMode="auto">
          <a:xfrm>
            <a:off x="5468938" y="590867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65247" name="Line 31"/>
          <p:cNvSpPr>
            <a:spLocks noChangeShapeType="1"/>
          </p:cNvSpPr>
          <p:nvPr/>
        </p:nvSpPr>
        <p:spPr bwMode="auto">
          <a:xfrm>
            <a:off x="5414963" y="590867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65248" name="Line 32"/>
          <p:cNvSpPr>
            <a:spLocks noChangeShapeType="1"/>
          </p:cNvSpPr>
          <p:nvPr/>
        </p:nvSpPr>
        <p:spPr bwMode="auto">
          <a:xfrm>
            <a:off x="5360988" y="590867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65249" name="Line 33"/>
          <p:cNvSpPr>
            <a:spLocks noChangeShapeType="1"/>
          </p:cNvSpPr>
          <p:nvPr/>
        </p:nvSpPr>
        <p:spPr bwMode="auto">
          <a:xfrm>
            <a:off x="5307013" y="590867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65250" name="Line 34"/>
          <p:cNvSpPr>
            <a:spLocks noChangeShapeType="1"/>
          </p:cNvSpPr>
          <p:nvPr/>
        </p:nvSpPr>
        <p:spPr bwMode="auto">
          <a:xfrm>
            <a:off x="5253038" y="590867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65251" name="Line 35"/>
          <p:cNvSpPr>
            <a:spLocks noChangeShapeType="1"/>
          </p:cNvSpPr>
          <p:nvPr/>
        </p:nvSpPr>
        <p:spPr bwMode="auto">
          <a:xfrm>
            <a:off x="5199063" y="590867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65252" name="Line 36"/>
          <p:cNvSpPr>
            <a:spLocks noChangeShapeType="1"/>
          </p:cNvSpPr>
          <p:nvPr/>
        </p:nvSpPr>
        <p:spPr bwMode="auto">
          <a:xfrm>
            <a:off x="5143500" y="590867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65253" name="Line 37"/>
          <p:cNvSpPr>
            <a:spLocks noChangeShapeType="1"/>
          </p:cNvSpPr>
          <p:nvPr/>
        </p:nvSpPr>
        <p:spPr bwMode="auto">
          <a:xfrm>
            <a:off x="5089525" y="590867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65254" name="Line 38"/>
          <p:cNvSpPr>
            <a:spLocks noChangeShapeType="1"/>
          </p:cNvSpPr>
          <p:nvPr/>
        </p:nvSpPr>
        <p:spPr bwMode="auto">
          <a:xfrm>
            <a:off x="5035550" y="590867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65255" name="Line 39"/>
          <p:cNvSpPr>
            <a:spLocks noChangeShapeType="1"/>
          </p:cNvSpPr>
          <p:nvPr/>
        </p:nvSpPr>
        <p:spPr bwMode="auto">
          <a:xfrm>
            <a:off x="4981575" y="590867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65256" name="Line 40"/>
          <p:cNvSpPr>
            <a:spLocks noChangeShapeType="1"/>
          </p:cNvSpPr>
          <p:nvPr/>
        </p:nvSpPr>
        <p:spPr bwMode="auto">
          <a:xfrm>
            <a:off x="4927600" y="590867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65257" name="Line 41"/>
          <p:cNvSpPr>
            <a:spLocks noChangeShapeType="1"/>
          </p:cNvSpPr>
          <p:nvPr/>
        </p:nvSpPr>
        <p:spPr bwMode="auto">
          <a:xfrm>
            <a:off x="4873625" y="590867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65258" name="Line 42"/>
          <p:cNvSpPr>
            <a:spLocks noChangeShapeType="1"/>
          </p:cNvSpPr>
          <p:nvPr/>
        </p:nvSpPr>
        <p:spPr bwMode="auto">
          <a:xfrm>
            <a:off x="4819650" y="590867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65259" name="Line 43"/>
          <p:cNvSpPr>
            <a:spLocks noChangeShapeType="1"/>
          </p:cNvSpPr>
          <p:nvPr/>
        </p:nvSpPr>
        <p:spPr bwMode="auto">
          <a:xfrm>
            <a:off x="4765675" y="590867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65260" name="Line 44"/>
          <p:cNvSpPr>
            <a:spLocks noChangeShapeType="1"/>
          </p:cNvSpPr>
          <p:nvPr/>
        </p:nvSpPr>
        <p:spPr bwMode="auto">
          <a:xfrm>
            <a:off x="4710113" y="590867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65261" name="Line 45"/>
          <p:cNvSpPr>
            <a:spLocks noChangeShapeType="1"/>
          </p:cNvSpPr>
          <p:nvPr/>
        </p:nvSpPr>
        <p:spPr bwMode="auto">
          <a:xfrm>
            <a:off x="4656138" y="590867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65262" name="Line 46"/>
          <p:cNvSpPr>
            <a:spLocks noChangeShapeType="1"/>
          </p:cNvSpPr>
          <p:nvPr/>
        </p:nvSpPr>
        <p:spPr bwMode="auto">
          <a:xfrm>
            <a:off x="4602163" y="590867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65263" name="Line 47"/>
          <p:cNvSpPr>
            <a:spLocks noChangeShapeType="1"/>
          </p:cNvSpPr>
          <p:nvPr/>
        </p:nvSpPr>
        <p:spPr bwMode="auto">
          <a:xfrm>
            <a:off x="6502400" y="5957888"/>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65264" name="Line 48"/>
          <p:cNvSpPr>
            <a:spLocks noChangeShapeType="1"/>
          </p:cNvSpPr>
          <p:nvPr/>
        </p:nvSpPr>
        <p:spPr bwMode="auto">
          <a:xfrm>
            <a:off x="6502400" y="6011863"/>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65265" name="Line 49"/>
          <p:cNvSpPr>
            <a:spLocks noChangeShapeType="1"/>
          </p:cNvSpPr>
          <p:nvPr/>
        </p:nvSpPr>
        <p:spPr bwMode="auto">
          <a:xfrm>
            <a:off x="6502400" y="606742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65266" name="Line 50"/>
          <p:cNvSpPr>
            <a:spLocks noChangeShapeType="1"/>
          </p:cNvSpPr>
          <p:nvPr/>
        </p:nvSpPr>
        <p:spPr bwMode="auto">
          <a:xfrm>
            <a:off x="6502400" y="6121400"/>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65267" name="Line 51"/>
          <p:cNvSpPr>
            <a:spLocks noChangeShapeType="1"/>
          </p:cNvSpPr>
          <p:nvPr/>
        </p:nvSpPr>
        <p:spPr bwMode="auto">
          <a:xfrm>
            <a:off x="6502400" y="617537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65268" name="Line 52"/>
          <p:cNvSpPr>
            <a:spLocks noChangeShapeType="1"/>
          </p:cNvSpPr>
          <p:nvPr/>
        </p:nvSpPr>
        <p:spPr bwMode="auto">
          <a:xfrm>
            <a:off x="6502400" y="6229350"/>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150" name="Line 53"/>
          <p:cNvSpPr>
            <a:spLocks noChangeShapeType="1"/>
          </p:cNvSpPr>
          <p:nvPr/>
        </p:nvSpPr>
        <p:spPr bwMode="auto">
          <a:xfrm>
            <a:off x="6497638" y="132397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151" name="Line 54"/>
          <p:cNvSpPr>
            <a:spLocks noChangeShapeType="1"/>
          </p:cNvSpPr>
          <p:nvPr/>
        </p:nvSpPr>
        <p:spPr bwMode="auto">
          <a:xfrm>
            <a:off x="6443663" y="132397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152" name="Line 55"/>
          <p:cNvSpPr>
            <a:spLocks noChangeShapeType="1"/>
          </p:cNvSpPr>
          <p:nvPr/>
        </p:nvSpPr>
        <p:spPr bwMode="auto">
          <a:xfrm>
            <a:off x="6389688" y="132397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153" name="Line 56"/>
          <p:cNvSpPr>
            <a:spLocks noChangeShapeType="1"/>
          </p:cNvSpPr>
          <p:nvPr/>
        </p:nvSpPr>
        <p:spPr bwMode="auto">
          <a:xfrm>
            <a:off x="6335713" y="132397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154" name="Line 57"/>
          <p:cNvSpPr>
            <a:spLocks noChangeShapeType="1"/>
          </p:cNvSpPr>
          <p:nvPr/>
        </p:nvSpPr>
        <p:spPr bwMode="auto">
          <a:xfrm>
            <a:off x="6281738" y="132397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155" name="Line 64"/>
          <p:cNvSpPr>
            <a:spLocks noChangeShapeType="1"/>
          </p:cNvSpPr>
          <p:nvPr/>
        </p:nvSpPr>
        <p:spPr bwMode="auto">
          <a:xfrm>
            <a:off x="5902325" y="132397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156" name="Line 65"/>
          <p:cNvSpPr>
            <a:spLocks noChangeShapeType="1"/>
          </p:cNvSpPr>
          <p:nvPr/>
        </p:nvSpPr>
        <p:spPr bwMode="auto">
          <a:xfrm>
            <a:off x="5848350" y="132397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157" name="Line 66"/>
          <p:cNvSpPr>
            <a:spLocks noChangeShapeType="1"/>
          </p:cNvSpPr>
          <p:nvPr/>
        </p:nvSpPr>
        <p:spPr bwMode="auto">
          <a:xfrm>
            <a:off x="5794375" y="132397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158" name="Line 67"/>
          <p:cNvSpPr>
            <a:spLocks noChangeShapeType="1"/>
          </p:cNvSpPr>
          <p:nvPr/>
        </p:nvSpPr>
        <p:spPr bwMode="auto">
          <a:xfrm>
            <a:off x="5740400" y="132397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159" name="Line 68"/>
          <p:cNvSpPr>
            <a:spLocks noChangeShapeType="1"/>
          </p:cNvSpPr>
          <p:nvPr/>
        </p:nvSpPr>
        <p:spPr bwMode="auto">
          <a:xfrm>
            <a:off x="5686425" y="132397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160" name="Line 69"/>
          <p:cNvSpPr>
            <a:spLocks noChangeShapeType="1"/>
          </p:cNvSpPr>
          <p:nvPr/>
        </p:nvSpPr>
        <p:spPr bwMode="auto">
          <a:xfrm>
            <a:off x="5630863" y="132397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161" name="Line 70"/>
          <p:cNvSpPr>
            <a:spLocks noChangeShapeType="1"/>
          </p:cNvSpPr>
          <p:nvPr/>
        </p:nvSpPr>
        <p:spPr bwMode="auto">
          <a:xfrm>
            <a:off x="5576888" y="132397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162" name="Line 71"/>
          <p:cNvSpPr>
            <a:spLocks noChangeShapeType="1"/>
          </p:cNvSpPr>
          <p:nvPr/>
        </p:nvSpPr>
        <p:spPr bwMode="auto">
          <a:xfrm>
            <a:off x="5522913" y="132397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163" name="Line 72"/>
          <p:cNvSpPr>
            <a:spLocks noChangeShapeType="1"/>
          </p:cNvSpPr>
          <p:nvPr/>
        </p:nvSpPr>
        <p:spPr bwMode="auto">
          <a:xfrm>
            <a:off x="5468938" y="132397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164" name="Line 73"/>
          <p:cNvSpPr>
            <a:spLocks noChangeShapeType="1"/>
          </p:cNvSpPr>
          <p:nvPr/>
        </p:nvSpPr>
        <p:spPr bwMode="auto">
          <a:xfrm>
            <a:off x="5414963" y="132397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165" name="Line 74"/>
          <p:cNvSpPr>
            <a:spLocks noChangeShapeType="1"/>
          </p:cNvSpPr>
          <p:nvPr/>
        </p:nvSpPr>
        <p:spPr bwMode="auto">
          <a:xfrm>
            <a:off x="5360988" y="132397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166" name="Line 75"/>
          <p:cNvSpPr>
            <a:spLocks noChangeShapeType="1"/>
          </p:cNvSpPr>
          <p:nvPr/>
        </p:nvSpPr>
        <p:spPr bwMode="auto">
          <a:xfrm>
            <a:off x="5307013" y="132397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167" name="Line 76"/>
          <p:cNvSpPr>
            <a:spLocks noChangeShapeType="1"/>
          </p:cNvSpPr>
          <p:nvPr/>
        </p:nvSpPr>
        <p:spPr bwMode="auto">
          <a:xfrm>
            <a:off x="5253038" y="132397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168" name="Line 77"/>
          <p:cNvSpPr>
            <a:spLocks noChangeShapeType="1"/>
          </p:cNvSpPr>
          <p:nvPr/>
        </p:nvSpPr>
        <p:spPr bwMode="auto">
          <a:xfrm>
            <a:off x="5199063" y="132397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169" name="Line 78"/>
          <p:cNvSpPr>
            <a:spLocks noChangeShapeType="1"/>
          </p:cNvSpPr>
          <p:nvPr/>
        </p:nvSpPr>
        <p:spPr bwMode="auto">
          <a:xfrm>
            <a:off x="5143500" y="132397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170" name="Line 79"/>
          <p:cNvSpPr>
            <a:spLocks noChangeShapeType="1"/>
          </p:cNvSpPr>
          <p:nvPr/>
        </p:nvSpPr>
        <p:spPr bwMode="auto">
          <a:xfrm>
            <a:off x="5089525" y="132397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171" name="Line 80"/>
          <p:cNvSpPr>
            <a:spLocks noChangeShapeType="1"/>
          </p:cNvSpPr>
          <p:nvPr/>
        </p:nvSpPr>
        <p:spPr bwMode="auto">
          <a:xfrm>
            <a:off x="5035550" y="132397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172" name="Line 81"/>
          <p:cNvSpPr>
            <a:spLocks noChangeShapeType="1"/>
          </p:cNvSpPr>
          <p:nvPr/>
        </p:nvSpPr>
        <p:spPr bwMode="auto">
          <a:xfrm>
            <a:off x="4981575" y="132397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173" name="Line 82"/>
          <p:cNvSpPr>
            <a:spLocks noChangeShapeType="1"/>
          </p:cNvSpPr>
          <p:nvPr/>
        </p:nvSpPr>
        <p:spPr bwMode="auto">
          <a:xfrm>
            <a:off x="4927600" y="132397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174" name="Line 83"/>
          <p:cNvSpPr>
            <a:spLocks noChangeShapeType="1"/>
          </p:cNvSpPr>
          <p:nvPr/>
        </p:nvSpPr>
        <p:spPr bwMode="auto">
          <a:xfrm>
            <a:off x="4873625" y="132397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175" name="Line 84"/>
          <p:cNvSpPr>
            <a:spLocks noChangeShapeType="1"/>
          </p:cNvSpPr>
          <p:nvPr/>
        </p:nvSpPr>
        <p:spPr bwMode="auto">
          <a:xfrm>
            <a:off x="4819650" y="132397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176" name="Line 85"/>
          <p:cNvSpPr>
            <a:spLocks noChangeShapeType="1"/>
          </p:cNvSpPr>
          <p:nvPr/>
        </p:nvSpPr>
        <p:spPr bwMode="auto">
          <a:xfrm>
            <a:off x="4765675" y="132397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177" name="Line 86"/>
          <p:cNvSpPr>
            <a:spLocks noChangeShapeType="1"/>
          </p:cNvSpPr>
          <p:nvPr/>
        </p:nvSpPr>
        <p:spPr bwMode="auto">
          <a:xfrm>
            <a:off x="4710113" y="132397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178" name="Line 87"/>
          <p:cNvSpPr>
            <a:spLocks noChangeShapeType="1"/>
          </p:cNvSpPr>
          <p:nvPr/>
        </p:nvSpPr>
        <p:spPr bwMode="auto">
          <a:xfrm>
            <a:off x="4656138" y="132397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179" name="Line 88"/>
          <p:cNvSpPr>
            <a:spLocks noChangeShapeType="1"/>
          </p:cNvSpPr>
          <p:nvPr/>
        </p:nvSpPr>
        <p:spPr bwMode="auto">
          <a:xfrm>
            <a:off x="4602163" y="132397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180" name="Line 89"/>
          <p:cNvSpPr>
            <a:spLocks noChangeShapeType="1"/>
          </p:cNvSpPr>
          <p:nvPr/>
        </p:nvSpPr>
        <p:spPr bwMode="auto">
          <a:xfrm>
            <a:off x="6526213" y="1473200"/>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181" name="Line 90"/>
          <p:cNvSpPr>
            <a:spLocks noChangeShapeType="1"/>
          </p:cNvSpPr>
          <p:nvPr/>
        </p:nvSpPr>
        <p:spPr bwMode="auto">
          <a:xfrm>
            <a:off x="6526213" y="152717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182" name="Line 91"/>
          <p:cNvSpPr>
            <a:spLocks noChangeShapeType="1"/>
          </p:cNvSpPr>
          <p:nvPr/>
        </p:nvSpPr>
        <p:spPr bwMode="auto">
          <a:xfrm>
            <a:off x="6526213" y="1581150"/>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183" name="Line 92"/>
          <p:cNvSpPr>
            <a:spLocks noChangeShapeType="1"/>
          </p:cNvSpPr>
          <p:nvPr/>
        </p:nvSpPr>
        <p:spPr bwMode="auto">
          <a:xfrm>
            <a:off x="6526213" y="163512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184" name="Line 93"/>
          <p:cNvSpPr>
            <a:spLocks noChangeShapeType="1"/>
          </p:cNvSpPr>
          <p:nvPr/>
        </p:nvSpPr>
        <p:spPr bwMode="auto">
          <a:xfrm>
            <a:off x="6526213" y="1689100"/>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185" name="Line 94"/>
          <p:cNvSpPr>
            <a:spLocks noChangeShapeType="1"/>
          </p:cNvSpPr>
          <p:nvPr/>
        </p:nvSpPr>
        <p:spPr bwMode="auto">
          <a:xfrm>
            <a:off x="6526213" y="174307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186" name="Line 95"/>
          <p:cNvSpPr>
            <a:spLocks noChangeShapeType="1"/>
          </p:cNvSpPr>
          <p:nvPr/>
        </p:nvSpPr>
        <p:spPr bwMode="auto">
          <a:xfrm>
            <a:off x="6526213" y="1797050"/>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187" name="Line 96"/>
          <p:cNvSpPr>
            <a:spLocks noChangeShapeType="1"/>
          </p:cNvSpPr>
          <p:nvPr/>
        </p:nvSpPr>
        <p:spPr bwMode="auto">
          <a:xfrm>
            <a:off x="6526213" y="185102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188" name="Line 97"/>
          <p:cNvSpPr>
            <a:spLocks noChangeShapeType="1"/>
          </p:cNvSpPr>
          <p:nvPr/>
        </p:nvSpPr>
        <p:spPr bwMode="auto">
          <a:xfrm>
            <a:off x="6526213" y="1906588"/>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189" name="Line 98"/>
          <p:cNvSpPr>
            <a:spLocks noChangeShapeType="1"/>
          </p:cNvSpPr>
          <p:nvPr/>
        </p:nvSpPr>
        <p:spPr bwMode="auto">
          <a:xfrm>
            <a:off x="6526213" y="1960563"/>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190" name="Line 99"/>
          <p:cNvSpPr>
            <a:spLocks noChangeShapeType="1"/>
          </p:cNvSpPr>
          <p:nvPr/>
        </p:nvSpPr>
        <p:spPr bwMode="auto">
          <a:xfrm>
            <a:off x="6526213" y="2014538"/>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191" name="Line 100"/>
          <p:cNvSpPr>
            <a:spLocks noChangeShapeType="1"/>
          </p:cNvSpPr>
          <p:nvPr/>
        </p:nvSpPr>
        <p:spPr bwMode="auto">
          <a:xfrm>
            <a:off x="6526213" y="2068513"/>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192" name="Line 101"/>
          <p:cNvSpPr>
            <a:spLocks noChangeShapeType="1"/>
          </p:cNvSpPr>
          <p:nvPr/>
        </p:nvSpPr>
        <p:spPr bwMode="auto">
          <a:xfrm>
            <a:off x="6526213" y="2122488"/>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193" name="Line 102"/>
          <p:cNvSpPr>
            <a:spLocks noChangeShapeType="1"/>
          </p:cNvSpPr>
          <p:nvPr/>
        </p:nvSpPr>
        <p:spPr bwMode="auto">
          <a:xfrm>
            <a:off x="6526213" y="2176463"/>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194" name="Line 103"/>
          <p:cNvSpPr>
            <a:spLocks noChangeShapeType="1"/>
          </p:cNvSpPr>
          <p:nvPr/>
        </p:nvSpPr>
        <p:spPr bwMode="auto">
          <a:xfrm>
            <a:off x="6526213" y="2230438"/>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195" name="Line 104"/>
          <p:cNvSpPr>
            <a:spLocks noChangeShapeType="1"/>
          </p:cNvSpPr>
          <p:nvPr/>
        </p:nvSpPr>
        <p:spPr bwMode="auto">
          <a:xfrm>
            <a:off x="6526213" y="2284413"/>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196" name="Line 105"/>
          <p:cNvSpPr>
            <a:spLocks noChangeShapeType="1"/>
          </p:cNvSpPr>
          <p:nvPr/>
        </p:nvSpPr>
        <p:spPr bwMode="auto">
          <a:xfrm>
            <a:off x="6526213" y="2338388"/>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197" name="Line 106"/>
          <p:cNvSpPr>
            <a:spLocks noChangeShapeType="1"/>
          </p:cNvSpPr>
          <p:nvPr/>
        </p:nvSpPr>
        <p:spPr bwMode="auto">
          <a:xfrm>
            <a:off x="6526213" y="2393950"/>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198" name="Line 107"/>
          <p:cNvSpPr>
            <a:spLocks noChangeShapeType="1"/>
          </p:cNvSpPr>
          <p:nvPr/>
        </p:nvSpPr>
        <p:spPr bwMode="auto">
          <a:xfrm>
            <a:off x="6526213" y="244792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199" name="Line 108"/>
          <p:cNvSpPr>
            <a:spLocks noChangeShapeType="1"/>
          </p:cNvSpPr>
          <p:nvPr/>
        </p:nvSpPr>
        <p:spPr bwMode="auto">
          <a:xfrm>
            <a:off x="6526213" y="2501900"/>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200" name="Line 109"/>
          <p:cNvSpPr>
            <a:spLocks noChangeShapeType="1"/>
          </p:cNvSpPr>
          <p:nvPr/>
        </p:nvSpPr>
        <p:spPr bwMode="auto">
          <a:xfrm>
            <a:off x="6526213" y="255587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201" name="Line 110"/>
          <p:cNvSpPr>
            <a:spLocks noChangeShapeType="1"/>
          </p:cNvSpPr>
          <p:nvPr/>
        </p:nvSpPr>
        <p:spPr bwMode="auto">
          <a:xfrm>
            <a:off x="6526213" y="2609850"/>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202" name="Line 111"/>
          <p:cNvSpPr>
            <a:spLocks noChangeShapeType="1"/>
          </p:cNvSpPr>
          <p:nvPr/>
        </p:nvSpPr>
        <p:spPr bwMode="auto">
          <a:xfrm>
            <a:off x="6526213" y="266382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203" name="Line 112"/>
          <p:cNvSpPr>
            <a:spLocks noChangeShapeType="1"/>
          </p:cNvSpPr>
          <p:nvPr/>
        </p:nvSpPr>
        <p:spPr bwMode="auto">
          <a:xfrm>
            <a:off x="6526213" y="2717800"/>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204" name="Line 113"/>
          <p:cNvSpPr>
            <a:spLocks noChangeShapeType="1"/>
          </p:cNvSpPr>
          <p:nvPr/>
        </p:nvSpPr>
        <p:spPr bwMode="auto">
          <a:xfrm>
            <a:off x="6526213" y="277177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205" name="Line 114"/>
          <p:cNvSpPr>
            <a:spLocks noChangeShapeType="1"/>
          </p:cNvSpPr>
          <p:nvPr/>
        </p:nvSpPr>
        <p:spPr bwMode="auto">
          <a:xfrm>
            <a:off x="6526213" y="2825750"/>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206" name="Line 115"/>
          <p:cNvSpPr>
            <a:spLocks noChangeShapeType="1"/>
          </p:cNvSpPr>
          <p:nvPr/>
        </p:nvSpPr>
        <p:spPr bwMode="auto">
          <a:xfrm>
            <a:off x="6526213" y="2881313"/>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207" name="Line 116"/>
          <p:cNvSpPr>
            <a:spLocks noChangeShapeType="1"/>
          </p:cNvSpPr>
          <p:nvPr/>
        </p:nvSpPr>
        <p:spPr bwMode="auto">
          <a:xfrm>
            <a:off x="6526213" y="2935288"/>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208" name="Line 117"/>
          <p:cNvSpPr>
            <a:spLocks noChangeShapeType="1"/>
          </p:cNvSpPr>
          <p:nvPr/>
        </p:nvSpPr>
        <p:spPr bwMode="auto">
          <a:xfrm>
            <a:off x="6526213" y="2989263"/>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209" name="Line 120"/>
          <p:cNvSpPr>
            <a:spLocks noChangeShapeType="1"/>
          </p:cNvSpPr>
          <p:nvPr/>
        </p:nvSpPr>
        <p:spPr bwMode="auto">
          <a:xfrm>
            <a:off x="6069013" y="1581150"/>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210" name="Line 121"/>
          <p:cNvSpPr>
            <a:spLocks noChangeShapeType="1"/>
          </p:cNvSpPr>
          <p:nvPr/>
        </p:nvSpPr>
        <p:spPr bwMode="auto">
          <a:xfrm>
            <a:off x="6069013" y="163512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211" name="Line 122"/>
          <p:cNvSpPr>
            <a:spLocks noChangeShapeType="1"/>
          </p:cNvSpPr>
          <p:nvPr/>
        </p:nvSpPr>
        <p:spPr bwMode="auto">
          <a:xfrm>
            <a:off x="6069013" y="1689100"/>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212" name="Line 123"/>
          <p:cNvSpPr>
            <a:spLocks noChangeShapeType="1"/>
          </p:cNvSpPr>
          <p:nvPr/>
        </p:nvSpPr>
        <p:spPr bwMode="auto">
          <a:xfrm>
            <a:off x="6069013" y="174307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213" name="Line 124"/>
          <p:cNvSpPr>
            <a:spLocks noChangeShapeType="1"/>
          </p:cNvSpPr>
          <p:nvPr/>
        </p:nvSpPr>
        <p:spPr bwMode="auto">
          <a:xfrm>
            <a:off x="6069013" y="1797050"/>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214" name="Line 125"/>
          <p:cNvSpPr>
            <a:spLocks noChangeShapeType="1"/>
          </p:cNvSpPr>
          <p:nvPr/>
        </p:nvSpPr>
        <p:spPr bwMode="auto">
          <a:xfrm>
            <a:off x="6069013" y="185102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215" name="Line 126"/>
          <p:cNvSpPr>
            <a:spLocks noChangeShapeType="1"/>
          </p:cNvSpPr>
          <p:nvPr/>
        </p:nvSpPr>
        <p:spPr bwMode="auto">
          <a:xfrm>
            <a:off x="6069013" y="1906588"/>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216" name="Line 127"/>
          <p:cNvSpPr>
            <a:spLocks noChangeShapeType="1"/>
          </p:cNvSpPr>
          <p:nvPr/>
        </p:nvSpPr>
        <p:spPr bwMode="auto">
          <a:xfrm>
            <a:off x="6069013" y="1960563"/>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217" name="Line 128"/>
          <p:cNvSpPr>
            <a:spLocks noChangeShapeType="1"/>
          </p:cNvSpPr>
          <p:nvPr/>
        </p:nvSpPr>
        <p:spPr bwMode="auto">
          <a:xfrm>
            <a:off x="6069013" y="2014538"/>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218" name="Line 129"/>
          <p:cNvSpPr>
            <a:spLocks noChangeShapeType="1"/>
          </p:cNvSpPr>
          <p:nvPr/>
        </p:nvSpPr>
        <p:spPr bwMode="auto">
          <a:xfrm>
            <a:off x="6069013" y="2068513"/>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219" name="Line 130"/>
          <p:cNvSpPr>
            <a:spLocks noChangeShapeType="1"/>
          </p:cNvSpPr>
          <p:nvPr/>
        </p:nvSpPr>
        <p:spPr bwMode="auto">
          <a:xfrm>
            <a:off x="6069013" y="2122488"/>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220" name="Line 131"/>
          <p:cNvSpPr>
            <a:spLocks noChangeShapeType="1"/>
          </p:cNvSpPr>
          <p:nvPr/>
        </p:nvSpPr>
        <p:spPr bwMode="auto">
          <a:xfrm>
            <a:off x="6069013" y="2176463"/>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221" name="Line 132"/>
          <p:cNvSpPr>
            <a:spLocks noChangeShapeType="1"/>
          </p:cNvSpPr>
          <p:nvPr/>
        </p:nvSpPr>
        <p:spPr bwMode="auto">
          <a:xfrm>
            <a:off x="6069013" y="2230438"/>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222" name="Line 133"/>
          <p:cNvSpPr>
            <a:spLocks noChangeShapeType="1"/>
          </p:cNvSpPr>
          <p:nvPr/>
        </p:nvSpPr>
        <p:spPr bwMode="auto">
          <a:xfrm>
            <a:off x="6069013" y="2284413"/>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223" name="Line 134"/>
          <p:cNvSpPr>
            <a:spLocks noChangeShapeType="1"/>
          </p:cNvSpPr>
          <p:nvPr/>
        </p:nvSpPr>
        <p:spPr bwMode="auto">
          <a:xfrm>
            <a:off x="6069013" y="2338388"/>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224" name="Line 135"/>
          <p:cNvSpPr>
            <a:spLocks noChangeShapeType="1"/>
          </p:cNvSpPr>
          <p:nvPr/>
        </p:nvSpPr>
        <p:spPr bwMode="auto">
          <a:xfrm>
            <a:off x="6069013" y="2393950"/>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225" name="Line 136"/>
          <p:cNvSpPr>
            <a:spLocks noChangeShapeType="1"/>
          </p:cNvSpPr>
          <p:nvPr/>
        </p:nvSpPr>
        <p:spPr bwMode="auto">
          <a:xfrm>
            <a:off x="6069013" y="244792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226" name="Line 137"/>
          <p:cNvSpPr>
            <a:spLocks noChangeShapeType="1"/>
          </p:cNvSpPr>
          <p:nvPr/>
        </p:nvSpPr>
        <p:spPr bwMode="auto">
          <a:xfrm>
            <a:off x="6069013" y="2501900"/>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227" name="Line 138"/>
          <p:cNvSpPr>
            <a:spLocks noChangeShapeType="1"/>
          </p:cNvSpPr>
          <p:nvPr/>
        </p:nvSpPr>
        <p:spPr bwMode="auto">
          <a:xfrm>
            <a:off x="6069013" y="255587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228" name="Line 139"/>
          <p:cNvSpPr>
            <a:spLocks noChangeShapeType="1"/>
          </p:cNvSpPr>
          <p:nvPr/>
        </p:nvSpPr>
        <p:spPr bwMode="auto">
          <a:xfrm>
            <a:off x="6069013" y="2609850"/>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229" name="Line 140"/>
          <p:cNvSpPr>
            <a:spLocks noChangeShapeType="1"/>
          </p:cNvSpPr>
          <p:nvPr/>
        </p:nvSpPr>
        <p:spPr bwMode="auto">
          <a:xfrm>
            <a:off x="6069013" y="266382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230" name="Line 141"/>
          <p:cNvSpPr>
            <a:spLocks noChangeShapeType="1"/>
          </p:cNvSpPr>
          <p:nvPr/>
        </p:nvSpPr>
        <p:spPr bwMode="auto">
          <a:xfrm>
            <a:off x="6069013" y="2717800"/>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231" name="Line 142"/>
          <p:cNvSpPr>
            <a:spLocks noChangeShapeType="1"/>
          </p:cNvSpPr>
          <p:nvPr/>
        </p:nvSpPr>
        <p:spPr bwMode="auto">
          <a:xfrm>
            <a:off x="6069013" y="2771775"/>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232" name="Line 143"/>
          <p:cNvSpPr>
            <a:spLocks noChangeShapeType="1"/>
          </p:cNvSpPr>
          <p:nvPr/>
        </p:nvSpPr>
        <p:spPr bwMode="auto">
          <a:xfrm>
            <a:off x="6069013" y="2825750"/>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233" name="Line 144"/>
          <p:cNvSpPr>
            <a:spLocks noChangeShapeType="1"/>
          </p:cNvSpPr>
          <p:nvPr/>
        </p:nvSpPr>
        <p:spPr bwMode="auto">
          <a:xfrm>
            <a:off x="6069013" y="2881313"/>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234" name="Line 145"/>
          <p:cNvSpPr>
            <a:spLocks noChangeShapeType="1"/>
          </p:cNvSpPr>
          <p:nvPr/>
        </p:nvSpPr>
        <p:spPr bwMode="auto">
          <a:xfrm>
            <a:off x="6069013" y="2935288"/>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235" name="Line 146"/>
          <p:cNvSpPr>
            <a:spLocks noChangeShapeType="1"/>
          </p:cNvSpPr>
          <p:nvPr/>
        </p:nvSpPr>
        <p:spPr bwMode="auto">
          <a:xfrm>
            <a:off x="6069013" y="2989263"/>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236" name="Freeform 147"/>
          <p:cNvSpPr>
            <a:spLocks/>
          </p:cNvSpPr>
          <p:nvPr/>
        </p:nvSpPr>
        <p:spPr bwMode="auto">
          <a:xfrm>
            <a:off x="4557713" y="800100"/>
            <a:ext cx="3927475" cy="1792288"/>
          </a:xfrm>
          <a:custGeom>
            <a:avLst/>
            <a:gdLst>
              <a:gd name="T0" fmla="*/ 0 w 2474"/>
              <a:gd name="T1" fmla="*/ 1129 h 1129"/>
              <a:gd name="T2" fmla="*/ 0 w 2474"/>
              <a:gd name="T3" fmla="*/ 1129 h 1129"/>
              <a:gd name="T4" fmla="*/ 3 w 2474"/>
              <a:gd name="T5" fmla="*/ 1100 h 1129"/>
              <a:gd name="T6" fmla="*/ 8 w 2474"/>
              <a:gd name="T7" fmla="*/ 1075 h 1129"/>
              <a:gd name="T8" fmla="*/ 17 w 2474"/>
              <a:gd name="T9" fmla="*/ 1049 h 1129"/>
              <a:gd name="T10" fmla="*/ 28 w 2474"/>
              <a:gd name="T11" fmla="*/ 1023 h 1129"/>
              <a:gd name="T12" fmla="*/ 40 w 2474"/>
              <a:gd name="T13" fmla="*/ 1001 h 1129"/>
              <a:gd name="T14" fmla="*/ 54 w 2474"/>
              <a:gd name="T15" fmla="*/ 975 h 1129"/>
              <a:gd name="T16" fmla="*/ 74 w 2474"/>
              <a:gd name="T17" fmla="*/ 950 h 1129"/>
              <a:gd name="T18" fmla="*/ 94 w 2474"/>
              <a:gd name="T19" fmla="*/ 924 h 1129"/>
              <a:gd name="T20" fmla="*/ 139 w 2474"/>
              <a:gd name="T21" fmla="*/ 876 h 1129"/>
              <a:gd name="T22" fmla="*/ 190 w 2474"/>
              <a:gd name="T23" fmla="*/ 827 h 1129"/>
              <a:gd name="T24" fmla="*/ 253 w 2474"/>
              <a:gd name="T25" fmla="*/ 782 h 1129"/>
              <a:gd name="T26" fmla="*/ 321 w 2474"/>
              <a:gd name="T27" fmla="*/ 736 h 1129"/>
              <a:gd name="T28" fmla="*/ 395 w 2474"/>
              <a:gd name="T29" fmla="*/ 691 h 1129"/>
              <a:gd name="T30" fmla="*/ 475 w 2474"/>
              <a:gd name="T31" fmla="*/ 645 h 1129"/>
              <a:gd name="T32" fmla="*/ 557 w 2474"/>
              <a:gd name="T33" fmla="*/ 603 h 1129"/>
              <a:gd name="T34" fmla="*/ 648 w 2474"/>
              <a:gd name="T35" fmla="*/ 560 h 1129"/>
              <a:gd name="T36" fmla="*/ 739 w 2474"/>
              <a:gd name="T37" fmla="*/ 520 h 1129"/>
              <a:gd name="T38" fmla="*/ 836 w 2474"/>
              <a:gd name="T39" fmla="*/ 481 h 1129"/>
              <a:gd name="T40" fmla="*/ 935 w 2474"/>
              <a:gd name="T41" fmla="*/ 441 h 1129"/>
              <a:gd name="T42" fmla="*/ 1035 w 2474"/>
              <a:gd name="T43" fmla="*/ 404 h 1129"/>
              <a:gd name="T44" fmla="*/ 1242 w 2474"/>
              <a:gd name="T45" fmla="*/ 333 h 1129"/>
              <a:gd name="T46" fmla="*/ 1450 w 2474"/>
              <a:gd name="T47" fmla="*/ 267 h 1129"/>
              <a:gd name="T48" fmla="*/ 1655 w 2474"/>
              <a:gd name="T49" fmla="*/ 205 h 1129"/>
              <a:gd name="T50" fmla="*/ 1854 w 2474"/>
              <a:gd name="T51" fmla="*/ 151 h 1129"/>
              <a:gd name="T52" fmla="*/ 2039 w 2474"/>
              <a:gd name="T53" fmla="*/ 102 h 1129"/>
              <a:gd name="T54" fmla="*/ 2206 w 2474"/>
              <a:gd name="T55" fmla="*/ 63 h 1129"/>
              <a:gd name="T56" fmla="*/ 2474 w 2474"/>
              <a:gd name="T57" fmla="*/ 0 h 11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74"/>
              <a:gd name="T88" fmla="*/ 0 h 1129"/>
              <a:gd name="T89" fmla="*/ 2474 w 2474"/>
              <a:gd name="T90" fmla="*/ 1129 h 11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74" h="1129">
                <a:moveTo>
                  <a:pt x="0" y="1129"/>
                </a:moveTo>
                <a:lnTo>
                  <a:pt x="0" y="1129"/>
                </a:lnTo>
                <a:lnTo>
                  <a:pt x="3" y="1100"/>
                </a:lnTo>
                <a:lnTo>
                  <a:pt x="8" y="1075"/>
                </a:lnTo>
                <a:lnTo>
                  <a:pt x="17" y="1049"/>
                </a:lnTo>
                <a:lnTo>
                  <a:pt x="28" y="1023"/>
                </a:lnTo>
                <a:lnTo>
                  <a:pt x="40" y="1001"/>
                </a:lnTo>
                <a:lnTo>
                  <a:pt x="54" y="975"/>
                </a:lnTo>
                <a:lnTo>
                  <a:pt x="74" y="950"/>
                </a:lnTo>
                <a:lnTo>
                  <a:pt x="94" y="924"/>
                </a:lnTo>
                <a:lnTo>
                  <a:pt x="139" y="876"/>
                </a:lnTo>
                <a:lnTo>
                  <a:pt x="190" y="827"/>
                </a:lnTo>
                <a:lnTo>
                  <a:pt x="253" y="782"/>
                </a:lnTo>
                <a:lnTo>
                  <a:pt x="321" y="736"/>
                </a:lnTo>
                <a:lnTo>
                  <a:pt x="395" y="691"/>
                </a:lnTo>
                <a:lnTo>
                  <a:pt x="475" y="645"/>
                </a:lnTo>
                <a:lnTo>
                  <a:pt x="557" y="603"/>
                </a:lnTo>
                <a:lnTo>
                  <a:pt x="648" y="560"/>
                </a:lnTo>
                <a:lnTo>
                  <a:pt x="739" y="520"/>
                </a:lnTo>
                <a:lnTo>
                  <a:pt x="836" y="481"/>
                </a:lnTo>
                <a:lnTo>
                  <a:pt x="935" y="441"/>
                </a:lnTo>
                <a:lnTo>
                  <a:pt x="1035" y="404"/>
                </a:lnTo>
                <a:lnTo>
                  <a:pt x="1242" y="333"/>
                </a:lnTo>
                <a:lnTo>
                  <a:pt x="1450" y="267"/>
                </a:lnTo>
                <a:lnTo>
                  <a:pt x="1655" y="205"/>
                </a:lnTo>
                <a:lnTo>
                  <a:pt x="1854" y="151"/>
                </a:lnTo>
                <a:lnTo>
                  <a:pt x="2039" y="102"/>
                </a:lnTo>
                <a:lnTo>
                  <a:pt x="2206" y="63"/>
                </a:lnTo>
                <a:lnTo>
                  <a:pt x="2474" y="0"/>
                </a:lnTo>
              </a:path>
            </a:pathLst>
          </a:custGeom>
          <a:noFill/>
          <a:ln w="31750">
            <a:solidFill>
              <a:srgbClr val="6DC067"/>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tr-TR" altLang="tr-TR"/>
          </a:p>
        </p:txBody>
      </p:sp>
      <p:sp>
        <p:nvSpPr>
          <p:cNvPr id="265364" name="Line 148"/>
          <p:cNvSpPr>
            <a:spLocks noChangeShapeType="1"/>
          </p:cNvSpPr>
          <p:nvPr/>
        </p:nvSpPr>
        <p:spPr bwMode="auto">
          <a:xfrm flipV="1">
            <a:off x="5645150" y="1052513"/>
            <a:ext cx="1647825" cy="56515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238" name="Line 160"/>
          <p:cNvSpPr>
            <a:spLocks noChangeShapeType="1"/>
          </p:cNvSpPr>
          <p:nvPr/>
        </p:nvSpPr>
        <p:spPr bwMode="auto">
          <a:xfrm>
            <a:off x="5902325" y="1473200"/>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239" name="Line 161"/>
          <p:cNvSpPr>
            <a:spLocks noChangeShapeType="1"/>
          </p:cNvSpPr>
          <p:nvPr/>
        </p:nvSpPr>
        <p:spPr bwMode="auto">
          <a:xfrm>
            <a:off x="5848350" y="1473200"/>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240" name="Line 162"/>
          <p:cNvSpPr>
            <a:spLocks noChangeShapeType="1"/>
          </p:cNvSpPr>
          <p:nvPr/>
        </p:nvSpPr>
        <p:spPr bwMode="auto">
          <a:xfrm>
            <a:off x="5794375" y="1473200"/>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241" name="Line 163"/>
          <p:cNvSpPr>
            <a:spLocks noChangeShapeType="1"/>
          </p:cNvSpPr>
          <p:nvPr/>
        </p:nvSpPr>
        <p:spPr bwMode="auto">
          <a:xfrm>
            <a:off x="5740400" y="1473200"/>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242" name="Line 164"/>
          <p:cNvSpPr>
            <a:spLocks noChangeShapeType="1"/>
          </p:cNvSpPr>
          <p:nvPr/>
        </p:nvSpPr>
        <p:spPr bwMode="auto">
          <a:xfrm>
            <a:off x="5686425" y="1473200"/>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243" name="Line 165"/>
          <p:cNvSpPr>
            <a:spLocks noChangeShapeType="1"/>
          </p:cNvSpPr>
          <p:nvPr/>
        </p:nvSpPr>
        <p:spPr bwMode="auto">
          <a:xfrm>
            <a:off x="5630863" y="1473200"/>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244" name="Line 166"/>
          <p:cNvSpPr>
            <a:spLocks noChangeShapeType="1"/>
          </p:cNvSpPr>
          <p:nvPr/>
        </p:nvSpPr>
        <p:spPr bwMode="auto">
          <a:xfrm>
            <a:off x="5576888" y="1473200"/>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245" name="Line 167"/>
          <p:cNvSpPr>
            <a:spLocks noChangeShapeType="1"/>
          </p:cNvSpPr>
          <p:nvPr/>
        </p:nvSpPr>
        <p:spPr bwMode="auto">
          <a:xfrm>
            <a:off x="5522913" y="1473200"/>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246" name="Line 168"/>
          <p:cNvSpPr>
            <a:spLocks noChangeShapeType="1"/>
          </p:cNvSpPr>
          <p:nvPr/>
        </p:nvSpPr>
        <p:spPr bwMode="auto">
          <a:xfrm>
            <a:off x="5468938" y="1473200"/>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247" name="Line 169"/>
          <p:cNvSpPr>
            <a:spLocks noChangeShapeType="1"/>
          </p:cNvSpPr>
          <p:nvPr/>
        </p:nvSpPr>
        <p:spPr bwMode="auto">
          <a:xfrm>
            <a:off x="5414963" y="1473200"/>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248" name="Line 170"/>
          <p:cNvSpPr>
            <a:spLocks noChangeShapeType="1"/>
          </p:cNvSpPr>
          <p:nvPr/>
        </p:nvSpPr>
        <p:spPr bwMode="auto">
          <a:xfrm>
            <a:off x="5360988" y="1473200"/>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249" name="Line 171"/>
          <p:cNvSpPr>
            <a:spLocks noChangeShapeType="1"/>
          </p:cNvSpPr>
          <p:nvPr/>
        </p:nvSpPr>
        <p:spPr bwMode="auto">
          <a:xfrm>
            <a:off x="5307013" y="1473200"/>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250" name="Line 172"/>
          <p:cNvSpPr>
            <a:spLocks noChangeShapeType="1"/>
          </p:cNvSpPr>
          <p:nvPr/>
        </p:nvSpPr>
        <p:spPr bwMode="auto">
          <a:xfrm>
            <a:off x="5253038" y="1473200"/>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251" name="Line 173"/>
          <p:cNvSpPr>
            <a:spLocks noChangeShapeType="1"/>
          </p:cNvSpPr>
          <p:nvPr/>
        </p:nvSpPr>
        <p:spPr bwMode="auto">
          <a:xfrm>
            <a:off x="5199063" y="1473200"/>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252" name="Line 174"/>
          <p:cNvSpPr>
            <a:spLocks noChangeShapeType="1"/>
          </p:cNvSpPr>
          <p:nvPr/>
        </p:nvSpPr>
        <p:spPr bwMode="auto">
          <a:xfrm>
            <a:off x="5143500" y="1473200"/>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253" name="Line 175"/>
          <p:cNvSpPr>
            <a:spLocks noChangeShapeType="1"/>
          </p:cNvSpPr>
          <p:nvPr/>
        </p:nvSpPr>
        <p:spPr bwMode="auto">
          <a:xfrm>
            <a:off x="5089525" y="1473200"/>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254" name="Line 176"/>
          <p:cNvSpPr>
            <a:spLocks noChangeShapeType="1"/>
          </p:cNvSpPr>
          <p:nvPr/>
        </p:nvSpPr>
        <p:spPr bwMode="auto">
          <a:xfrm>
            <a:off x="5035550" y="1473200"/>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255" name="Line 177"/>
          <p:cNvSpPr>
            <a:spLocks noChangeShapeType="1"/>
          </p:cNvSpPr>
          <p:nvPr/>
        </p:nvSpPr>
        <p:spPr bwMode="auto">
          <a:xfrm>
            <a:off x="4981575" y="1473200"/>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256" name="Line 178"/>
          <p:cNvSpPr>
            <a:spLocks noChangeShapeType="1"/>
          </p:cNvSpPr>
          <p:nvPr/>
        </p:nvSpPr>
        <p:spPr bwMode="auto">
          <a:xfrm>
            <a:off x="4927600" y="1473200"/>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257" name="Line 179"/>
          <p:cNvSpPr>
            <a:spLocks noChangeShapeType="1"/>
          </p:cNvSpPr>
          <p:nvPr/>
        </p:nvSpPr>
        <p:spPr bwMode="auto">
          <a:xfrm>
            <a:off x="4873625" y="1473200"/>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258" name="Line 180"/>
          <p:cNvSpPr>
            <a:spLocks noChangeShapeType="1"/>
          </p:cNvSpPr>
          <p:nvPr/>
        </p:nvSpPr>
        <p:spPr bwMode="auto">
          <a:xfrm>
            <a:off x="4819650" y="1473200"/>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259" name="Line 181"/>
          <p:cNvSpPr>
            <a:spLocks noChangeShapeType="1"/>
          </p:cNvSpPr>
          <p:nvPr/>
        </p:nvSpPr>
        <p:spPr bwMode="auto">
          <a:xfrm>
            <a:off x="4765675" y="1473200"/>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260" name="Line 182"/>
          <p:cNvSpPr>
            <a:spLocks noChangeShapeType="1"/>
          </p:cNvSpPr>
          <p:nvPr/>
        </p:nvSpPr>
        <p:spPr bwMode="auto">
          <a:xfrm>
            <a:off x="4710113" y="1473200"/>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261" name="Line 183"/>
          <p:cNvSpPr>
            <a:spLocks noChangeShapeType="1"/>
          </p:cNvSpPr>
          <p:nvPr/>
        </p:nvSpPr>
        <p:spPr bwMode="auto">
          <a:xfrm>
            <a:off x="4656138" y="1473200"/>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262" name="Line 184"/>
          <p:cNvSpPr>
            <a:spLocks noChangeShapeType="1"/>
          </p:cNvSpPr>
          <p:nvPr/>
        </p:nvSpPr>
        <p:spPr bwMode="auto">
          <a:xfrm>
            <a:off x="4602163" y="1473200"/>
            <a:ext cx="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263" name="Freeform 185"/>
          <p:cNvSpPr>
            <a:spLocks/>
          </p:cNvSpPr>
          <p:nvPr/>
        </p:nvSpPr>
        <p:spPr bwMode="auto">
          <a:xfrm>
            <a:off x="4548188" y="552450"/>
            <a:ext cx="3900487" cy="2473325"/>
          </a:xfrm>
          <a:custGeom>
            <a:avLst/>
            <a:gdLst>
              <a:gd name="T0" fmla="*/ 2457 w 2457"/>
              <a:gd name="T1" fmla="*/ 1558 h 1558"/>
              <a:gd name="T2" fmla="*/ 0 w 2457"/>
              <a:gd name="T3" fmla="*/ 1558 h 1558"/>
              <a:gd name="T4" fmla="*/ 0 w 2457"/>
              <a:gd name="T5" fmla="*/ 0 h 1558"/>
              <a:gd name="T6" fmla="*/ 0 60000 65536"/>
              <a:gd name="T7" fmla="*/ 0 60000 65536"/>
              <a:gd name="T8" fmla="*/ 0 60000 65536"/>
              <a:gd name="T9" fmla="*/ 0 w 2457"/>
              <a:gd name="T10" fmla="*/ 0 h 1558"/>
              <a:gd name="T11" fmla="*/ 2457 w 2457"/>
              <a:gd name="T12" fmla="*/ 1558 h 1558"/>
            </a:gdLst>
            <a:ahLst/>
            <a:cxnLst>
              <a:cxn ang="T6">
                <a:pos x="T0" y="T1"/>
              </a:cxn>
              <a:cxn ang="T7">
                <a:pos x="T2" y="T3"/>
              </a:cxn>
              <a:cxn ang="T8">
                <a:pos x="T4" y="T5"/>
              </a:cxn>
            </a:cxnLst>
            <a:rect l="T9" t="T10" r="T11" b="T12"/>
            <a:pathLst>
              <a:path w="2457" h="1558">
                <a:moveTo>
                  <a:pt x="2457" y="1558"/>
                </a:moveTo>
                <a:lnTo>
                  <a:pt x="0" y="1558"/>
                </a:lnTo>
                <a:lnTo>
                  <a:pt x="0" y="0"/>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tr-TR" altLang="tr-TR"/>
          </a:p>
        </p:txBody>
      </p:sp>
      <p:sp>
        <p:nvSpPr>
          <p:cNvPr id="265402" name="Rectangle 186"/>
          <p:cNvSpPr>
            <a:spLocks noChangeArrowheads="1"/>
          </p:cNvSpPr>
          <p:nvPr/>
        </p:nvSpPr>
        <p:spPr bwMode="auto">
          <a:xfrm rot="-5400000">
            <a:off x="3979069" y="5406231"/>
            <a:ext cx="2174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tr-TR" sz="1100">
                <a:solidFill>
                  <a:srgbClr val="000000"/>
                </a:solidFill>
                <a:latin typeface="I Helvetica Oblique"/>
              </a:rPr>
              <a:t>MU</a:t>
            </a:r>
            <a:endParaRPr lang="en-US" altLang="tr-TR"/>
          </a:p>
        </p:txBody>
      </p:sp>
      <p:sp>
        <p:nvSpPr>
          <p:cNvPr id="265403" name="Rectangle 187"/>
          <p:cNvSpPr>
            <a:spLocks noChangeArrowheads="1"/>
          </p:cNvSpPr>
          <p:nvPr/>
        </p:nvSpPr>
        <p:spPr bwMode="auto">
          <a:xfrm rot="-5400000">
            <a:off x="4121151" y="5270500"/>
            <a:ext cx="698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tr-TR" sz="900">
                <a:solidFill>
                  <a:srgbClr val="000000"/>
                </a:solidFill>
                <a:latin typeface="I Helvetica Oblique"/>
              </a:rPr>
              <a:t>Z</a:t>
            </a:r>
            <a:endParaRPr lang="en-US" altLang="tr-TR"/>
          </a:p>
        </p:txBody>
      </p:sp>
      <p:sp>
        <p:nvSpPr>
          <p:cNvPr id="265404" name="Rectangle 188"/>
          <p:cNvSpPr>
            <a:spLocks noChangeArrowheads="1"/>
          </p:cNvSpPr>
          <p:nvPr/>
        </p:nvSpPr>
        <p:spPr bwMode="auto">
          <a:xfrm rot="-5400000">
            <a:off x="3343275" y="4476750"/>
            <a:ext cx="14890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tr-TR" sz="1100">
                <a:solidFill>
                  <a:srgbClr val="000000"/>
                </a:solidFill>
                <a:latin typeface="Helvetica" pitchFamily="34" charset="0"/>
              </a:rPr>
              <a:t>, Marginal utility of pizza</a:t>
            </a:r>
            <a:endParaRPr lang="en-US" altLang="tr-TR"/>
          </a:p>
        </p:txBody>
      </p:sp>
      <p:sp>
        <p:nvSpPr>
          <p:cNvPr id="265405" name="Rectangle 189"/>
          <p:cNvSpPr>
            <a:spLocks noChangeArrowheads="1"/>
          </p:cNvSpPr>
          <p:nvPr/>
        </p:nvSpPr>
        <p:spPr bwMode="auto">
          <a:xfrm>
            <a:off x="8466138" y="5927725"/>
            <a:ext cx="21748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tr-TR" sz="1100">
                <a:solidFill>
                  <a:srgbClr val="000000"/>
                </a:solidFill>
                <a:latin typeface="I Helvetica Oblique"/>
              </a:rPr>
              <a:t>MU</a:t>
            </a:r>
            <a:endParaRPr lang="en-US" altLang="tr-TR"/>
          </a:p>
        </p:txBody>
      </p:sp>
      <p:sp>
        <p:nvSpPr>
          <p:cNvPr id="265406" name="Rectangle 190"/>
          <p:cNvSpPr>
            <a:spLocks noChangeArrowheads="1"/>
          </p:cNvSpPr>
          <p:nvPr/>
        </p:nvSpPr>
        <p:spPr bwMode="auto">
          <a:xfrm>
            <a:off x="8691563" y="6016625"/>
            <a:ext cx="698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tr-TR" sz="900">
                <a:solidFill>
                  <a:srgbClr val="000000"/>
                </a:solidFill>
                <a:latin typeface="I Helvetica Oblique"/>
              </a:rPr>
              <a:t>Z</a:t>
            </a:r>
            <a:endParaRPr lang="en-US" altLang="tr-TR"/>
          </a:p>
        </p:txBody>
      </p:sp>
      <p:sp>
        <p:nvSpPr>
          <p:cNvPr id="265407" name="Rectangle 191"/>
          <p:cNvSpPr>
            <a:spLocks noChangeArrowheads="1"/>
          </p:cNvSpPr>
          <p:nvPr/>
        </p:nvSpPr>
        <p:spPr bwMode="auto">
          <a:xfrm>
            <a:off x="8372475" y="6292850"/>
            <a:ext cx="1555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tr-TR" sz="1100">
                <a:solidFill>
                  <a:srgbClr val="000000"/>
                </a:solidFill>
                <a:latin typeface="Helvetica" pitchFamily="34" charset="0"/>
              </a:rPr>
              <a:t>10</a:t>
            </a:r>
            <a:endParaRPr lang="en-US" altLang="tr-TR"/>
          </a:p>
        </p:txBody>
      </p:sp>
      <p:sp>
        <p:nvSpPr>
          <p:cNvPr id="265408" name="Rectangle 192"/>
          <p:cNvSpPr>
            <a:spLocks noChangeArrowheads="1"/>
          </p:cNvSpPr>
          <p:nvPr/>
        </p:nvSpPr>
        <p:spPr bwMode="auto">
          <a:xfrm>
            <a:off x="8024813" y="6292850"/>
            <a:ext cx="7778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tr-TR" sz="1100">
                <a:solidFill>
                  <a:srgbClr val="000000"/>
                </a:solidFill>
                <a:latin typeface="Helvetica" pitchFamily="34" charset="0"/>
              </a:rPr>
              <a:t>9</a:t>
            </a:r>
            <a:endParaRPr lang="en-US" altLang="tr-TR"/>
          </a:p>
        </p:txBody>
      </p:sp>
      <p:sp>
        <p:nvSpPr>
          <p:cNvPr id="265409" name="Rectangle 193"/>
          <p:cNvSpPr>
            <a:spLocks noChangeArrowheads="1"/>
          </p:cNvSpPr>
          <p:nvPr/>
        </p:nvSpPr>
        <p:spPr bwMode="auto">
          <a:xfrm>
            <a:off x="7631113" y="6292850"/>
            <a:ext cx="7778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tr-TR" sz="1100">
                <a:solidFill>
                  <a:srgbClr val="000000"/>
                </a:solidFill>
                <a:latin typeface="Helvetica" pitchFamily="34" charset="0"/>
              </a:rPr>
              <a:t>8</a:t>
            </a:r>
            <a:endParaRPr lang="en-US" altLang="tr-TR"/>
          </a:p>
        </p:txBody>
      </p:sp>
      <p:sp>
        <p:nvSpPr>
          <p:cNvPr id="265410" name="Rectangle 194"/>
          <p:cNvSpPr>
            <a:spLocks noChangeArrowheads="1"/>
          </p:cNvSpPr>
          <p:nvPr/>
        </p:nvSpPr>
        <p:spPr bwMode="auto">
          <a:xfrm>
            <a:off x="7243763" y="6292850"/>
            <a:ext cx="7778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tr-TR" sz="1100">
                <a:solidFill>
                  <a:srgbClr val="000000"/>
                </a:solidFill>
                <a:latin typeface="Helvetica" pitchFamily="34" charset="0"/>
              </a:rPr>
              <a:t>7</a:t>
            </a:r>
            <a:endParaRPr lang="en-US" altLang="tr-TR"/>
          </a:p>
        </p:txBody>
      </p:sp>
      <p:sp>
        <p:nvSpPr>
          <p:cNvPr id="265411" name="Rectangle 195"/>
          <p:cNvSpPr>
            <a:spLocks noChangeArrowheads="1"/>
          </p:cNvSpPr>
          <p:nvPr/>
        </p:nvSpPr>
        <p:spPr bwMode="auto">
          <a:xfrm>
            <a:off x="6850063" y="6292850"/>
            <a:ext cx="7778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tr-TR" sz="1100">
                <a:solidFill>
                  <a:srgbClr val="000000"/>
                </a:solidFill>
                <a:latin typeface="Helvetica" pitchFamily="34" charset="0"/>
              </a:rPr>
              <a:t>6</a:t>
            </a:r>
            <a:endParaRPr lang="en-US" altLang="tr-TR"/>
          </a:p>
        </p:txBody>
      </p:sp>
      <p:sp>
        <p:nvSpPr>
          <p:cNvPr id="265412" name="Rectangle 196"/>
          <p:cNvSpPr>
            <a:spLocks noChangeArrowheads="1"/>
          </p:cNvSpPr>
          <p:nvPr/>
        </p:nvSpPr>
        <p:spPr bwMode="auto">
          <a:xfrm>
            <a:off x="6462713" y="6292850"/>
            <a:ext cx="7778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tr-TR" sz="1100">
                <a:solidFill>
                  <a:srgbClr val="000000"/>
                </a:solidFill>
                <a:latin typeface="Helvetica" pitchFamily="34" charset="0"/>
              </a:rPr>
              <a:t>5</a:t>
            </a:r>
            <a:endParaRPr lang="en-US" altLang="tr-TR"/>
          </a:p>
        </p:txBody>
      </p:sp>
      <p:sp>
        <p:nvSpPr>
          <p:cNvPr id="265413" name="Rectangle 197"/>
          <p:cNvSpPr>
            <a:spLocks noChangeArrowheads="1"/>
          </p:cNvSpPr>
          <p:nvPr/>
        </p:nvSpPr>
        <p:spPr bwMode="auto">
          <a:xfrm>
            <a:off x="6069013" y="6292850"/>
            <a:ext cx="7778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tr-TR" sz="1100">
                <a:solidFill>
                  <a:srgbClr val="000000"/>
                </a:solidFill>
                <a:latin typeface="Helvetica" pitchFamily="34" charset="0"/>
              </a:rPr>
              <a:t>4</a:t>
            </a:r>
            <a:endParaRPr lang="en-US" altLang="tr-TR"/>
          </a:p>
        </p:txBody>
      </p:sp>
      <p:sp>
        <p:nvSpPr>
          <p:cNvPr id="265414" name="Rectangle 198"/>
          <p:cNvSpPr>
            <a:spLocks noChangeArrowheads="1"/>
          </p:cNvSpPr>
          <p:nvPr/>
        </p:nvSpPr>
        <p:spPr bwMode="auto">
          <a:xfrm>
            <a:off x="5681663" y="6292850"/>
            <a:ext cx="7778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tr-TR" sz="1100">
                <a:solidFill>
                  <a:srgbClr val="000000"/>
                </a:solidFill>
                <a:latin typeface="Helvetica" pitchFamily="34" charset="0"/>
              </a:rPr>
              <a:t>3</a:t>
            </a:r>
            <a:endParaRPr lang="en-US" altLang="tr-TR"/>
          </a:p>
        </p:txBody>
      </p:sp>
      <p:sp>
        <p:nvSpPr>
          <p:cNvPr id="265415" name="Rectangle 199"/>
          <p:cNvSpPr>
            <a:spLocks noChangeArrowheads="1"/>
          </p:cNvSpPr>
          <p:nvPr/>
        </p:nvSpPr>
        <p:spPr bwMode="auto">
          <a:xfrm>
            <a:off x="5287963" y="6292850"/>
            <a:ext cx="7778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tr-TR" sz="1100">
                <a:solidFill>
                  <a:srgbClr val="000000"/>
                </a:solidFill>
                <a:latin typeface="Helvetica" pitchFamily="34" charset="0"/>
              </a:rPr>
              <a:t>2</a:t>
            </a:r>
            <a:endParaRPr lang="en-US" altLang="tr-TR"/>
          </a:p>
        </p:txBody>
      </p:sp>
      <p:sp>
        <p:nvSpPr>
          <p:cNvPr id="265416" name="Rectangle 200"/>
          <p:cNvSpPr>
            <a:spLocks noChangeArrowheads="1"/>
          </p:cNvSpPr>
          <p:nvPr/>
        </p:nvSpPr>
        <p:spPr bwMode="auto">
          <a:xfrm>
            <a:off x="4900613" y="6292850"/>
            <a:ext cx="7778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tr-TR" sz="1100">
                <a:solidFill>
                  <a:srgbClr val="000000"/>
                </a:solidFill>
                <a:latin typeface="Helvetica" pitchFamily="34" charset="0"/>
              </a:rPr>
              <a:t>1</a:t>
            </a:r>
            <a:endParaRPr lang="en-US" altLang="tr-TR"/>
          </a:p>
        </p:txBody>
      </p:sp>
      <p:sp>
        <p:nvSpPr>
          <p:cNvPr id="265417" name="Rectangle 201"/>
          <p:cNvSpPr>
            <a:spLocks noChangeArrowheads="1"/>
          </p:cNvSpPr>
          <p:nvPr/>
        </p:nvSpPr>
        <p:spPr bwMode="auto">
          <a:xfrm>
            <a:off x="6972300" y="6505575"/>
            <a:ext cx="857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tr-TR" sz="1100">
                <a:solidFill>
                  <a:srgbClr val="000000"/>
                </a:solidFill>
                <a:latin typeface="I Helvetica Oblique"/>
              </a:rPr>
              <a:t>Z</a:t>
            </a:r>
            <a:endParaRPr lang="en-US" altLang="tr-TR"/>
          </a:p>
        </p:txBody>
      </p:sp>
      <p:sp>
        <p:nvSpPr>
          <p:cNvPr id="265418" name="Rectangle 202"/>
          <p:cNvSpPr>
            <a:spLocks noChangeArrowheads="1"/>
          </p:cNvSpPr>
          <p:nvPr/>
        </p:nvSpPr>
        <p:spPr bwMode="auto">
          <a:xfrm>
            <a:off x="7062788" y="6505575"/>
            <a:ext cx="133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tr-TR" sz="1100">
                <a:solidFill>
                  <a:srgbClr val="000000"/>
                </a:solidFill>
                <a:latin typeface="Helvetica" pitchFamily="34" charset="0"/>
              </a:rPr>
              <a:t>, Pizzas per semester</a:t>
            </a:r>
            <a:endParaRPr lang="en-US" altLang="tr-TR"/>
          </a:p>
        </p:txBody>
      </p:sp>
      <p:sp>
        <p:nvSpPr>
          <p:cNvPr id="265419" name="Rectangle 203"/>
          <p:cNvSpPr>
            <a:spLocks noChangeArrowheads="1"/>
          </p:cNvSpPr>
          <p:nvPr/>
        </p:nvSpPr>
        <p:spPr bwMode="auto">
          <a:xfrm>
            <a:off x="4394200" y="6292850"/>
            <a:ext cx="777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tr-TR" sz="1100">
                <a:solidFill>
                  <a:srgbClr val="000000"/>
                </a:solidFill>
                <a:latin typeface="Helvetica" pitchFamily="34" charset="0"/>
              </a:rPr>
              <a:t>0</a:t>
            </a:r>
            <a:endParaRPr lang="en-US" altLang="tr-TR"/>
          </a:p>
        </p:txBody>
      </p:sp>
      <p:sp>
        <p:nvSpPr>
          <p:cNvPr id="265420" name="Rectangle 204"/>
          <p:cNvSpPr>
            <a:spLocks noChangeArrowheads="1"/>
          </p:cNvSpPr>
          <p:nvPr/>
        </p:nvSpPr>
        <p:spPr bwMode="auto">
          <a:xfrm>
            <a:off x="4232275" y="3797300"/>
            <a:ext cx="23336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tr-TR" sz="1100">
                <a:solidFill>
                  <a:srgbClr val="000000"/>
                </a:solidFill>
                <a:latin typeface="Helvetica" pitchFamily="34" charset="0"/>
              </a:rPr>
              <a:t>130</a:t>
            </a:r>
            <a:endParaRPr lang="en-US" altLang="tr-TR"/>
          </a:p>
        </p:txBody>
      </p:sp>
      <p:sp>
        <p:nvSpPr>
          <p:cNvPr id="265421" name="Rectangle 205"/>
          <p:cNvSpPr>
            <a:spLocks noChangeArrowheads="1"/>
          </p:cNvSpPr>
          <p:nvPr/>
        </p:nvSpPr>
        <p:spPr bwMode="auto">
          <a:xfrm>
            <a:off x="4046538" y="3413125"/>
            <a:ext cx="112553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tr-TR" sz="1100">
                <a:solidFill>
                  <a:srgbClr val="000000"/>
                </a:solidFill>
                <a:latin typeface="Helvetica" pitchFamily="34" charset="0"/>
              </a:rPr>
              <a:t>(b) Marginal Utility</a:t>
            </a:r>
            <a:endParaRPr lang="en-US" altLang="tr-TR"/>
          </a:p>
        </p:txBody>
      </p:sp>
      <p:sp>
        <p:nvSpPr>
          <p:cNvPr id="265422" name="Rectangle 206"/>
          <p:cNvSpPr>
            <a:spLocks noChangeArrowheads="1"/>
          </p:cNvSpPr>
          <p:nvPr/>
        </p:nvSpPr>
        <p:spPr bwMode="auto">
          <a:xfrm>
            <a:off x="4313238" y="5815013"/>
            <a:ext cx="1555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tr-TR" sz="1100">
                <a:solidFill>
                  <a:srgbClr val="000000"/>
                </a:solidFill>
                <a:latin typeface="Helvetica" pitchFamily="34" charset="0"/>
              </a:rPr>
              <a:t>20</a:t>
            </a:r>
            <a:endParaRPr lang="en-US" altLang="tr-TR"/>
          </a:p>
        </p:txBody>
      </p:sp>
      <p:sp>
        <p:nvSpPr>
          <p:cNvPr id="4285" name="Rectangle 207"/>
          <p:cNvSpPr>
            <a:spLocks noChangeArrowheads="1"/>
          </p:cNvSpPr>
          <p:nvPr/>
        </p:nvSpPr>
        <p:spPr bwMode="auto">
          <a:xfrm rot="-5400000">
            <a:off x="4056063" y="882650"/>
            <a:ext cx="1016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tr-TR" sz="1100">
                <a:solidFill>
                  <a:srgbClr val="000000"/>
                </a:solidFill>
                <a:latin typeface="I Helvetica Oblique"/>
              </a:rPr>
              <a:t>U</a:t>
            </a:r>
            <a:endParaRPr lang="en-US" altLang="tr-TR"/>
          </a:p>
        </p:txBody>
      </p:sp>
      <p:sp>
        <p:nvSpPr>
          <p:cNvPr id="4286" name="Rectangle 208"/>
          <p:cNvSpPr>
            <a:spLocks noChangeArrowheads="1"/>
          </p:cNvSpPr>
          <p:nvPr/>
        </p:nvSpPr>
        <p:spPr bwMode="auto">
          <a:xfrm rot="-5400000">
            <a:off x="3932238" y="654050"/>
            <a:ext cx="3492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tr-TR" sz="1100">
                <a:solidFill>
                  <a:srgbClr val="000000"/>
                </a:solidFill>
                <a:latin typeface="Helvetica" pitchFamily="34" charset="0"/>
              </a:rPr>
              <a:t>, Utils</a:t>
            </a:r>
            <a:endParaRPr lang="en-US" altLang="tr-TR"/>
          </a:p>
        </p:txBody>
      </p:sp>
      <p:sp>
        <p:nvSpPr>
          <p:cNvPr id="265429" name="Rectangle 213"/>
          <p:cNvSpPr>
            <a:spLocks noChangeArrowheads="1"/>
          </p:cNvSpPr>
          <p:nvPr/>
        </p:nvSpPr>
        <p:spPr bwMode="auto">
          <a:xfrm>
            <a:off x="6553200" y="1295400"/>
            <a:ext cx="50006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tr-TR" sz="1100">
                <a:solidFill>
                  <a:srgbClr val="FF0000"/>
                </a:solidFill>
                <a:latin typeface="Symbol" pitchFamily="18" charset="2"/>
              </a:rPr>
              <a:t>D</a:t>
            </a:r>
            <a:r>
              <a:rPr lang="en-US" altLang="tr-TR" sz="1100">
                <a:solidFill>
                  <a:srgbClr val="FF0000"/>
                </a:solidFill>
                <a:latin typeface="Helvetica" pitchFamily="34" charset="0"/>
              </a:rPr>
              <a:t>U = 20</a:t>
            </a:r>
            <a:endParaRPr lang="en-US" altLang="tr-TR">
              <a:solidFill>
                <a:srgbClr val="FF0000"/>
              </a:solidFill>
            </a:endParaRPr>
          </a:p>
        </p:txBody>
      </p:sp>
      <p:sp>
        <p:nvSpPr>
          <p:cNvPr id="4288" name="Rectangle 214"/>
          <p:cNvSpPr>
            <a:spLocks noChangeArrowheads="1"/>
          </p:cNvSpPr>
          <p:nvPr/>
        </p:nvSpPr>
        <p:spPr bwMode="auto">
          <a:xfrm>
            <a:off x="7207250" y="620713"/>
            <a:ext cx="9080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tr-TR" sz="1100">
                <a:solidFill>
                  <a:srgbClr val="000000"/>
                </a:solidFill>
                <a:latin typeface="Helvetica" pitchFamily="34" charset="0"/>
              </a:rPr>
              <a:t>Utility function,</a:t>
            </a:r>
            <a:endParaRPr lang="en-US" altLang="tr-TR"/>
          </a:p>
        </p:txBody>
      </p:sp>
      <p:sp>
        <p:nvSpPr>
          <p:cNvPr id="4289" name="Rectangle 215"/>
          <p:cNvSpPr>
            <a:spLocks noChangeArrowheads="1"/>
          </p:cNvSpPr>
          <p:nvPr/>
        </p:nvSpPr>
        <p:spPr bwMode="auto">
          <a:xfrm>
            <a:off x="8186738" y="620713"/>
            <a:ext cx="1016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tr-TR" sz="1100">
                <a:solidFill>
                  <a:srgbClr val="000000"/>
                </a:solidFill>
                <a:latin typeface="I Helvetica Oblique"/>
              </a:rPr>
              <a:t>U</a:t>
            </a:r>
            <a:endParaRPr lang="en-US" altLang="tr-TR"/>
          </a:p>
        </p:txBody>
      </p:sp>
      <p:sp>
        <p:nvSpPr>
          <p:cNvPr id="4290" name="Rectangle 216"/>
          <p:cNvSpPr>
            <a:spLocks noChangeArrowheads="1"/>
          </p:cNvSpPr>
          <p:nvPr/>
        </p:nvSpPr>
        <p:spPr bwMode="auto">
          <a:xfrm>
            <a:off x="8289925" y="620713"/>
            <a:ext cx="27781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tr-TR" sz="1100">
                <a:solidFill>
                  <a:srgbClr val="000000"/>
                </a:solidFill>
                <a:latin typeface="Helvetica" pitchFamily="34" charset="0"/>
              </a:rPr>
              <a:t> (10,</a:t>
            </a:r>
            <a:endParaRPr lang="en-US" altLang="tr-TR"/>
          </a:p>
        </p:txBody>
      </p:sp>
      <p:sp>
        <p:nvSpPr>
          <p:cNvPr id="4291" name="Rectangle 217"/>
          <p:cNvSpPr>
            <a:spLocks noChangeArrowheads="1"/>
          </p:cNvSpPr>
          <p:nvPr/>
        </p:nvSpPr>
        <p:spPr bwMode="auto">
          <a:xfrm>
            <a:off x="8620125" y="620713"/>
            <a:ext cx="857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tr-TR" sz="1100">
                <a:solidFill>
                  <a:srgbClr val="000000"/>
                </a:solidFill>
                <a:latin typeface="I Helvetica Oblique"/>
              </a:rPr>
              <a:t>Z</a:t>
            </a:r>
            <a:endParaRPr lang="en-US" altLang="tr-TR"/>
          </a:p>
        </p:txBody>
      </p:sp>
      <p:sp>
        <p:nvSpPr>
          <p:cNvPr id="4292" name="Rectangle 218"/>
          <p:cNvSpPr>
            <a:spLocks noChangeArrowheads="1"/>
          </p:cNvSpPr>
          <p:nvPr/>
        </p:nvSpPr>
        <p:spPr bwMode="auto">
          <a:xfrm>
            <a:off x="8723313" y="620713"/>
            <a:ext cx="4603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tr-TR" sz="1100">
                <a:solidFill>
                  <a:srgbClr val="000000"/>
                </a:solidFill>
                <a:latin typeface="Helvetica" pitchFamily="34" charset="0"/>
              </a:rPr>
              <a:t>)</a:t>
            </a:r>
            <a:endParaRPr lang="en-US" altLang="tr-TR"/>
          </a:p>
        </p:txBody>
      </p:sp>
      <p:sp>
        <p:nvSpPr>
          <p:cNvPr id="265436" name="Rectangle 220"/>
          <p:cNvSpPr>
            <a:spLocks noChangeArrowheads="1"/>
          </p:cNvSpPr>
          <p:nvPr/>
        </p:nvSpPr>
        <p:spPr bwMode="auto">
          <a:xfrm>
            <a:off x="6200775" y="1524000"/>
            <a:ext cx="4064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tr-TR" sz="1100">
                <a:solidFill>
                  <a:srgbClr val="FF0000"/>
                </a:solidFill>
                <a:latin typeface="Symbol" pitchFamily="18" charset="2"/>
              </a:rPr>
              <a:t>D</a:t>
            </a:r>
            <a:r>
              <a:rPr lang="en-US" altLang="tr-TR" sz="1100">
                <a:solidFill>
                  <a:srgbClr val="FF0000"/>
                </a:solidFill>
                <a:latin typeface="I Helvetica Oblique"/>
              </a:rPr>
              <a:t>Z = 1</a:t>
            </a:r>
            <a:endParaRPr lang="en-US" altLang="tr-TR">
              <a:solidFill>
                <a:srgbClr val="FF0000"/>
              </a:solidFill>
            </a:endParaRPr>
          </a:p>
        </p:txBody>
      </p:sp>
      <p:sp>
        <p:nvSpPr>
          <p:cNvPr id="4294" name="Rectangle 223"/>
          <p:cNvSpPr>
            <a:spLocks noChangeArrowheads="1"/>
          </p:cNvSpPr>
          <p:nvPr/>
        </p:nvSpPr>
        <p:spPr bwMode="auto">
          <a:xfrm>
            <a:off x="8372475" y="3079750"/>
            <a:ext cx="1555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tr-TR" sz="1100">
                <a:solidFill>
                  <a:srgbClr val="000000"/>
                </a:solidFill>
                <a:latin typeface="Helvetica" pitchFamily="34" charset="0"/>
              </a:rPr>
              <a:t>10</a:t>
            </a:r>
            <a:endParaRPr lang="en-US" altLang="tr-TR"/>
          </a:p>
        </p:txBody>
      </p:sp>
      <p:sp>
        <p:nvSpPr>
          <p:cNvPr id="4295" name="Rectangle 224"/>
          <p:cNvSpPr>
            <a:spLocks noChangeArrowheads="1"/>
          </p:cNvSpPr>
          <p:nvPr/>
        </p:nvSpPr>
        <p:spPr bwMode="auto">
          <a:xfrm>
            <a:off x="8024813" y="3079750"/>
            <a:ext cx="7778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tr-TR" sz="1100">
                <a:solidFill>
                  <a:srgbClr val="000000"/>
                </a:solidFill>
                <a:latin typeface="Helvetica" pitchFamily="34" charset="0"/>
              </a:rPr>
              <a:t>9</a:t>
            </a:r>
            <a:endParaRPr lang="en-US" altLang="tr-TR"/>
          </a:p>
        </p:txBody>
      </p:sp>
      <p:sp>
        <p:nvSpPr>
          <p:cNvPr id="4296" name="Rectangle 225"/>
          <p:cNvSpPr>
            <a:spLocks noChangeArrowheads="1"/>
          </p:cNvSpPr>
          <p:nvPr/>
        </p:nvSpPr>
        <p:spPr bwMode="auto">
          <a:xfrm>
            <a:off x="7631113" y="3079750"/>
            <a:ext cx="7778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tr-TR" sz="1100">
                <a:solidFill>
                  <a:srgbClr val="000000"/>
                </a:solidFill>
                <a:latin typeface="Helvetica" pitchFamily="34" charset="0"/>
              </a:rPr>
              <a:t>8</a:t>
            </a:r>
            <a:endParaRPr lang="en-US" altLang="tr-TR"/>
          </a:p>
        </p:txBody>
      </p:sp>
      <p:sp>
        <p:nvSpPr>
          <p:cNvPr id="4297" name="Rectangle 226"/>
          <p:cNvSpPr>
            <a:spLocks noChangeArrowheads="1"/>
          </p:cNvSpPr>
          <p:nvPr/>
        </p:nvSpPr>
        <p:spPr bwMode="auto">
          <a:xfrm>
            <a:off x="7243763" y="3079750"/>
            <a:ext cx="7778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tr-TR" sz="1100">
                <a:solidFill>
                  <a:srgbClr val="000000"/>
                </a:solidFill>
                <a:latin typeface="Helvetica" pitchFamily="34" charset="0"/>
              </a:rPr>
              <a:t>7</a:t>
            </a:r>
            <a:endParaRPr lang="en-US" altLang="tr-TR"/>
          </a:p>
        </p:txBody>
      </p:sp>
      <p:sp>
        <p:nvSpPr>
          <p:cNvPr id="4298" name="Rectangle 227"/>
          <p:cNvSpPr>
            <a:spLocks noChangeArrowheads="1"/>
          </p:cNvSpPr>
          <p:nvPr/>
        </p:nvSpPr>
        <p:spPr bwMode="auto">
          <a:xfrm>
            <a:off x="6850063" y="3079750"/>
            <a:ext cx="7778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tr-TR" sz="1100">
                <a:solidFill>
                  <a:srgbClr val="000000"/>
                </a:solidFill>
                <a:latin typeface="Helvetica" pitchFamily="34" charset="0"/>
              </a:rPr>
              <a:t>6</a:t>
            </a:r>
            <a:endParaRPr lang="en-US" altLang="tr-TR"/>
          </a:p>
        </p:txBody>
      </p:sp>
      <p:sp>
        <p:nvSpPr>
          <p:cNvPr id="4299" name="Rectangle 228"/>
          <p:cNvSpPr>
            <a:spLocks noChangeArrowheads="1"/>
          </p:cNvSpPr>
          <p:nvPr/>
        </p:nvSpPr>
        <p:spPr bwMode="auto">
          <a:xfrm>
            <a:off x="6462713" y="3079750"/>
            <a:ext cx="7778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tr-TR" sz="1100">
                <a:solidFill>
                  <a:srgbClr val="000000"/>
                </a:solidFill>
                <a:latin typeface="Helvetica" pitchFamily="34" charset="0"/>
              </a:rPr>
              <a:t>5</a:t>
            </a:r>
            <a:endParaRPr lang="en-US" altLang="tr-TR"/>
          </a:p>
        </p:txBody>
      </p:sp>
      <p:sp>
        <p:nvSpPr>
          <p:cNvPr id="4300" name="Rectangle 229"/>
          <p:cNvSpPr>
            <a:spLocks noChangeArrowheads="1"/>
          </p:cNvSpPr>
          <p:nvPr/>
        </p:nvSpPr>
        <p:spPr bwMode="auto">
          <a:xfrm>
            <a:off x="6069013" y="3079750"/>
            <a:ext cx="7778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tr-TR" sz="1100">
                <a:solidFill>
                  <a:srgbClr val="000000"/>
                </a:solidFill>
                <a:latin typeface="Helvetica" pitchFamily="34" charset="0"/>
              </a:rPr>
              <a:t>4</a:t>
            </a:r>
            <a:endParaRPr lang="en-US" altLang="tr-TR"/>
          </a:p>
        </p:txBody>
      </p:sp>
      <p:sp>
        <p:nvSpPr>
          <p:cNvPr id="4301" name="Rectangle 230"/>
          <p:cNvSpPr>
            <a:spLocks noChangeArrowheads="1"/>
          </p:cNvSpPr>
          <p:nvPr/>
        </p:nvSpPr>
        <p:spPr bwMode="auto">
          <a:xfrm>
            <a:off x="5681663" y="3079750"/>
            <a:ext cx="7778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tr-TR" sz="1100">
                <a:solidFill>
                  <a:srgbClr val="000000"/>
                </a:solidFill>
                <a:latin typeface="Helvetica" pitchFamily="34" charset="0"/>
              </a:rPr>
              <a:t>3</a:t>
            </a:r>
            <a:endParaRPr lang="en-US" altLang="tr-TR"/>
          </a:p>
        </p:txBody>
      </p:sp>
      <p:sp>
        <p:nvSpPr>
          <p:cNvPr id="4302" name="Rectangle 231"/>
          <p:cNvSpPr>
            <a:spLocks noChangeArrowheads="1"/>
          </p:cNvSpPr>
          <p:nvPr/>
        </p:nvSpPr>
        <p:spPr bwMode="auto">
          <a:xfrm>
            <a:off x="5287963" y="3079750"/>
            <a:ext cx="7778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tr-TR" sz="1100">
                <a:solidFill>
                  <a:srgbClr val="000000"/>
                </a:solidFill>
                <a:latin typeface="Helvetica" pitchFamily="34" charset="0"/>
              </a:rPr>
              <a:t>2</a:t>
            </a:r>
            <a:endParaRPr lang="en-US" altLang="tr-TR"/>
          </a:p>
        </p:txBody>
      </p:sp>
      <p:sp>
        <p:nvSpPr>
          <p:cNvPr id="4303" name="Rectangle 232"/>
          <p:cNvSpPr>
            <a:spLocks noChangeArrowheads="1"/>
          </p:cNvSpPr>
          <p:nvPr/>
        </p:nvSpPr>
        <p:spPr bwMode="auto">
          <a:xfrm>
            <a:off x="4900613" y="3079750"/>
            <a:ext cx="7778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tr-TR" sz="1100">
                <a:solidFill>
                  <a:srgbClr val="000000"/>
                </a:solidFill>
                <a:latin typeface="Helvetica" pitchFamily="34" charset="0"/>
              </a:rPr>
              <a:t>1</a:t>
            </a:r>
            <a:endParaRPr lang="en-US" altLang="tr-TR"/>
          </a:p>
        </p:txBody>
      </p:sp>
      <p:sp>
        <p:nvSpPr>
          <p:cNvPr id="4304" name="Rectangle 233"/>
          <p:cNvSpPr>
            <a:spLocks noChangeArrowheads="1"/>
          </p:cNvSpPr>
          <p:nvPr/>
        </p:nvSpPr>
        <p:spPr bwMode="auto">
          <a:xfrm>
            <a:off x="6972300" y="3297238"/>
            <a:ext cx="857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tr-TR" sz="1100">
                <a:solidFill>
                  <a:srgbClr val="000000"/>
                </a:solidFill>
                <a:latin typeface="I Helvetica Oblique"/>
              </a:rPr>
              <a:t>Z</a:t>
            </a:r>
            <a:endParaRPr lang="en-US" altLang="tr-TR"/>
          </a:p>
        </p:txBody>
      </p:sp>
      <p:sp>
        <p:nvSpPr>
          <p:cNvPr id="4305" name="Rectangle 234"/>
          <p:cNvSpPr>
            <a:spLocks noChangeArrowheads="1"/>
          </p:cNvSpPr>
          <p:nvPr/>
        </p:nvSpPr>
        <p:spPr bwMode="auto">
          <a:xfrm>
            <a:off x="7062788" y="3297238"/>
            <a:ext cx="133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tr-TR" sz="1100">
                <a:solidFill>
                  <a:srgbClr val="000000"/>
                </a:solidFill>
                <a:latin typeface="Helvetica" pitchFamily="34" charset="0"/>
              </a:rPr>
              <a:t>, Pizzas per semester</a:t>
            </a:r>
            <a:endParaRPr lang="en-US" altLang="tr-TR"/>
          </a:p>
        </p:txBody>
      </p:sp>
      <p:sp>
        <p:nvSpPr>
          <p:cNvPr id="4306" name="Rectangle 235"/>
          <p:cNvSpPr>
            <a:spLocks noChangeArrowheads="1"/>
          </p:cNvSpPr>
          <p:nvPr/>
        </p:nvSpPr>
        <p:spPr bwMode="auto">
          <a:xfrm>
            <a:off x="4394200" y="3079750"/>
            <a:ext cx="777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tr-TR" sz="1100">
                <a:solidFill>
                  <a:srgbClr val="000000"/>
                </a:solidFill>
                <a:latin typeface="Helvetica" pitchFamily="34" charset="0"/>
              </a:rPr>
              <a:t>0</a:t>
            </a:r>
            <a:endParaRPr lang="en-US" altLang="tr-TR"/>
          </a:p>
        </p:txBody>
      </p:sp>
      <p:sp>
        <p:nvSpPr>
          <p:cNvPr id="4307" name="Rectangle 236"/>
          <p:cNvSpPr>
            <a:spLocks noChangeArrowheads="1"/>
          </p:cNvSpPr>
          <p:nvPr/>
        </p:nvSpPr>
        <p:spPr bwMode="auto">
          <a:xfrm>
            <a:off x="4232275" y="584200"/>
            <a:ext cx="23336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tr-TR" sz="1100">
                <a:solidFill>
                  <a:srgbClr val="000000"/>
                </a:solidFill>
                <a:latin typeface="Helvetica" pitchFamily="34" charset="0"/>
              </a:rPr>
              <a:t>350</a:t>
            </a:r>
            <a:endParaRPr lang="en-US" altLang="tr-TR"/>
          </a:p>
        </p:txBody>
      </p:sp>
      <p:sp>
        <p:nvSpPr>
          <p:cNvPr id="265453" name="Rectangle 237"/>
          <p:cNvSpPr>
            <a:spLocks noChangeArrowheads="1"/>
          </p:cNvSpPr>
          <p:nvPr/>
        </p:nvSpPr>
        <p:spPr bwMode="auto">
          <a:xfrm>
            <a:off x="4232275" y="1247775"/>
            <a:ext cx="23336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tr-TR" sz="1100">
                <a:solidFill>
                  <a:srgbClr val="000000"/>
                </a:solidFill>
                <a:latin typeface="Helvetica" pitchFamily="34" charset="0"/>
              </a:rPr>
              <a:t>250</a:t>
            </a:r>
            <a:endParaRPr lang="en-US" altLang="tr-TR"/>
          </a:p>
        </p:txBody>
      </p:sp>
      <p:sp>
        <p:nvSpPr>
          <p:cNvPr id="4309" name="Rectangle 238"/>
          <p:cNvSpPr>
            <a:spLocks noChangeArrowheads="1"/>
          </p:cNvSpPr>
          <p:nvPr/>
        </p:nvSpPr>
        <p:spPr bwMode="auto">
          <a:xfrm>
            <a:off x="4046538" y="200025"/>
            <a:ext cx="55086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tr-TR" sz="1100">
                <a:solidFill>
                  <a:srgbClr val="000000"/>
                </a:solidFill>
                <a:latin typeface="Helvetica" pitchFamily="34" charset="0"/>
              </a:rPr>
              <a:t>(a) Utility</a:t>
            </a:r>
            <a:endParaRPr lang="en-US" altLang="tr-TR"/>
          </a:p>
        </p:txBody>
      </p:sp>
      <p:sp>
        <p:nvSpPr>
          <p:cNvPr id="4310" name="Rectangle 239"/>
          <p:cNvSpPr>
            <a:spLocks noChangeArrowheads="1"/>
          </p:cNvSpPr>
          <p:nvPr/>
        </p:nvSpPr>
        <p:spPr bwMode="auto">
          <a:xfrm>
            <a:off x="4232275" y="1397000"/>
            <a:ext cx="23336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tr-TR" sz="1100">
                <a:solidFill>
                  <a:srgbClr val="000000"/>
                </a:solidFill>
                <a:latin typeface="Helvetica" pitchFamily="34" charset="0"/>
              </a:rPr>
              <a:t>230</a:t>
            </a:r>
            <a:endParaRPr lang="en-US" altLang="tr-TR"/>
          </a:p>
        </p:txBody>
      </p:sp>
      <p:sp>
        <p:nvSpPr>
          <p:cNvPr id="4311" name="Line 241"/>
          <p:cNvSpPr>
            <a:spLocks noChangeShapeType="1"/>
          </p:cNvSpPr>
          <p:nvPr/>
        </p:nvSpPr>
        <p:spPr bwMode="auto">
          <a:xfrm>
            <a:off x="6134100" y="1447800"/>
            <a:ext cx="0" cy="160020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sp>
        <p:nvSpPr>
          <p:cNvPr id="4312" name="Line 243"/>
          <p:cNvSpPr>
            <a:spLocks noChangeShapeType="1"/>
          </p:cNvSpPr>
          <p:nvPr/>
        </p:nvSpPr>
        <p:spPr bwMode="auto">
          <a:xfrm>
            <a:off x="4572000" y="1447800"/>
            <a:ext cx="1600200"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sp>
        <p:nvSpPr>
          <p:cNvPr id="265461" name="Line 245"/>
          <p:cNvSpPr>
            <a:spLocks noChangeShapeType="1"/>
          </p:cNvSpPr>
          <p:nvPr/>
        </p:nvSpPr>
        <p:spPr bwMode="auto">
          <a:xfrm flipV="1">
            <a:off x="6515100" y="1295400"/>
            <a:ext cx="0" cy="175260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sp>
        <p:nvSpPr>
          <p:cNvPr id="4314" name="Freeform 247"/>
          <p:cNvSpPr>
            <a:spLocks/>
          </p:cNvSpPr>
          <p:nvPr/>
        </p:nvSpPr>
        <p:spPr bwMode="auto">
          <a:xfrm>
            <a:off x="6086475" y="1390650"/>
            <a:ext cx="92075" cy="92075"/>
          </a:xfrm>
          <a:custGeom>
            <a:avLst/>
            <a:gdLst>
              <a:gd name="T0" fmla="*/ 47 w 93"/>
              <a:gd name="T1" fmla="*/ 93 h 93"/>
              <a:gd name="T2" fmla="*/ 47 w 93"/>
              <a:gd name="T3" fmla="*/ 93 h 93"/>
              <a:gd name="T4" fmla="*/ 65 w 93"/>
              <a:gd name="T5" fmla="*/ 93 h 93"/>
              <a:gd name="T6" fmla="*/ 79 w 93"/>
              <a:gd name="T7" fmla="*/ 79 h 93"/>
              <a:gd name="T8" fmla="*/ 89 w 93"/>
              <a:gd name="T9" fmla="*/ 65 h 93"/>
              <a:gd name="T10" fmla="*/ 93 w 93"/>
              <a:gd name="T11" fmla="*/ 47 h 93"/>
              <a:gd name="T12" fmla="*/ 93 w 93"/>
              <a:gd name="T13" fmla="*/ 47 h 93"/>
              <a:gd name="T14" fmla="*/ 89 w 93"/>
              <a:gd name="T15" fmla="*/ 28 h 93"/>
              <a:gd name="T16" fmla="*/ 79 w 93"/>
              <a:gd name="T17" fmla="*/ 14 h 93"/>
              <a:gd name="T18" fmla="*/ 65 w 93"/>
              <a:gd name="T19" fmla="*/ 5 h 93"/>
              <a:gd name="T20" fmla="*/ 47 w 93"/>
              <a:gd name="T21" fmla="*/ 0 h 93"/>
              <a:gd name="T22" fmla="*/ 47 w 93"/>
              <a:gd name="T23" fmla="*/ 0 h 93"/>
              <a:gd name="T24" fmla="*/ 28 w 93"/>
              <a:gd name="T25" fmla="*/ 5 h 93"/>
              <a:gd name="T26" fmla="*/ 14 w 93"/>
              <a:gd name="T27" fmla="*/ 14 h 93"/>
              <a:gd name="T28" fmla="*/ 5 w 93"/>
              <a:gd name="T29" fmla="*/ 28 h 93"/>
              <a:gd name="T30" fmla="*/ 0 w 93"/>
              <a:gd name="T31" fmla="*/ 47 h 93"/>
              <a:gd name="T32" fmla="*/ 0 w 93"/>
              <a:gd name="T33" fmla="*/ 47 h 93"/>
              <a:gd name="T34" fmla="*/ 5 w 93"/>
              <a:gd name="T35" fmla="*/ 65 h 93"/>
              <a:gd name="T36" fmla="*/ 14 w 93"/>
              <a:gd name="T37" fmla="*/ 79 h 93"/>
              <a:gd name="T38" fmla="*/ 28 w 93"/>
              <a:gd name="T39" fmla="*/ 93 h 93"/>
              <a:gd name="T40" fmla="*/ 47 w 93"/>
              <a:gd name="T41" fmla="*/ 93 h 93"/>
              <a:gd name="T42" fmla="*/ 47 w 93"/>
              <a:gd name="T43" fmla="*/ 93 h 9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3"/>
              <a:gd name="T67" fmla="*/ 0 h 93"/>
              <a:gd name="T68" fmla="*/ 93 w 93"/>
              <a:gd name="T69" fmla="*/ 93 h 9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3" h="93">
                <a:moveTo>
                  <a:pt x="47" y="93"/>
                </a:moveTo>
                <a:lnTo>
                  <a:pt x="47" y="93"/>
                </a:lnTo>
                <a:lnTo>
                  <a:pt x="65" y="93"/>
                </a:lnTo>
                <a:lnTo>
                  <a:pt x="79" y="79"/>
                </a:lnTo>
                <a:lnTo>
                  <a:pt x="89" y="65"/>
                </a:lnTo>
                <a:lnTo>
                  <a:pt x="93" y="47"/>
                </a:lnTo>
                <a:lnTo>
                  <a:pt x="89" y="28"/>
                </a:lnTo>
                <a:lnTo>
                  <a:pt x="79" y="14"/>
                </a:lnTo>
                <a:lnTo>
                  <a:pt x="65" y="5"/>
                </a:lnTo>
                <a:lnTo>
                  <a:pt x="47" y="0"/>
                </a:lnTo>
                <a:lnTo>
                  <a:pt x="28" y="5"/>
                </a:lnTo>
                <a:lnTo>
                  <a:pt x="14" y="14"/>
                </a:lnTo>
                <a:lnTo>
                  <a:pt x="5" y="28"/>
                </a:lnTo>
                <a:lnTo>
                  <a:pt x="0" y="47"/>
                </a:lnTo>
                <a:lnTo>
                  <a:pt x="5" y="65"/>
                </a:lnTo>
                <a:lnTo>
                  <a:pt x="14" y="79"/>
                </a:lnTo>
                <a:lnTo>
                  <a:pt x="28" y="93"/>
                </a:lnTo>
                <a:lnTo>
                  <a:pt x="47" y="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tr-TR" altLang="tr-TR"/>
          </a:p>
        </p:txBody>
      </p:sp>
      <p:sp>
        <p:nvSpPr>
          <p:cNvPr id="265464" name="Freeform 248"/>
          <p:cNvSpPr>
            <a:spLocks/>
          </p:cNvSpPr>
          <p:nvPr/>
        </p:nvSpPr>
        <p:spPr bwMode="auto">
          <a:xfrm>
            <a:off x="6477000" y="1266825"/>
            <a:ext cx="92075" cy="92075"/>
          </a:xfrm>
          <a:custGeom>
            <a:avLst/>
            <a:gdLst>
              <a:gd name="T0" fmla="*/ 47 w 93"/>
              <a:gd name="T1" fmla="*/ 93 h 93"/>
              <a:gd name="T2" fmla="*/ 47 w 93"/>
              <a:gd name="T3" fmla="*/ 93 h 93"/>
              <a:gd name="T4" fmla="*/ 65 w 93"/>
              <a:gd name="T5" fmla="*/ 93 h 93"/>
              <a:gd name="T6" fmla="*/ 79 w 93"/>
              <a:gd name="T7" fmla="*/ 79 h 93"/>
              <a:gd name="T8" fmla="*/ 89 w 93"/>
              <a:gd name="T9" fmla="*/ 65 h 93"/>
              <a:gd name="T10" fmla="*/ 93 w 93"/>
              <a:gd name="T11" fmla="*/ 47 h 93"/>
              <a:gd name="T12" fmla="*/ 93 w 93"/>
              <a:gd name="T13" fmla="*/ 47 h 93"/>
              <a:gd name="T14" fmla="*/ 89 w 93"/>
              <a:gd name="T15" fmla="*/ 28 h 93"/>
              <a:gd name="T16" fmla="*/ 79 w 93"/>
              <a:gd name="T17" fmla="*/ 14 h 93"/>
              <a:gd name="T18" fmla="*/ 65 w 93"/>
              <a:gd name="T19" fmla="*/ 5 h 93"/>
              <a:gd name="T20" fmla="*/ 47 w 93"/>
              <a:gd name="T21" fmla="*/ 0 h 93"/>
              <a:gd name="T22" fmla="*/ 47 w 93"/>
              <a:gd name="T23" fmla="*/ 0 h 93"/>
              <a:gd name="T24" fmla="*/ 28 w 93"/>
              <a:gd name="T25" fmla="*/ 5 h 93"/>
              <a:gd name="T26" fmla="*/ 14 w 93"/>
              <a:gd name="T27" fmla="*/ 14 h 93"/>
              <a:gd name="T28" fmla="*/ 5 w 93"/>
              <a:gd name="T29" fmla="*/ 28 h 93"/>
              <a:gd name="T30" fmla="*/ 0 w 93"/>
              <a:gd name="T31" fmla="*/ 47 h 93"/>
              <a:gd name="T32" fmla="*/ 0 w 93"/>
              <a:gd name="T33" fmla="*/ 47 h 93"/>
              <a:gd name="T34" fmla="*/ 5 w 93"/>
              <a:gd name="T35" fmla="*/ 65 h 93"/>
              <a:gd name="T36" fmla="*/ 14 w 93"/>
              <a:gd name="T37" fmla="*/ 79 h 93"/>
              <a:gd name="T38" fmla="*/ 28 w 93"/>
              <a:gd name="T39" fmla="*/ 93 h 93"/>
              <a:gd name="T40" fmla="*/ 47 w 93"/>
              <a:gd name="T41" fmla="*/ 93 h 93"/>
              <a:gd name="T42" fmla="*/ 47 w 93"/>
              <a:gd name="T43" fmla="*/ 93 h 9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3"/>
              <a:gd name="T67" fmla="*/ 0 h 93"/>
              <a:gd name="T68" fmla="*/ 93 w 93"/>
              <a:gd name="T69" fmla="*/ 93 h 9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3" h="93">
                <a:moveTo>
                  <a:pt x="47" y="93"/>
                </a:moveTo>
                <a:lnTo>
                  <a:pt x="47" y="93"/>
                </a:lnTo>
                <a:lnTo>
                  <a:pt x="65" y="93"/>
                </a:lnTo>
                <a:lnTo>
                  <a:pt x="79" y="79"/>
                </a:lnTo>
                <a:lnTo>
                  <a:pt x="89" y="65"/>
                </a:lnTo>
                <a:lnTo>
                  <a:pt x="93" y="47"/>
                </a:lnTo>
                <a:lnTo>
                  <a:pt x="89" y="28"/>
                </a:lnTo>
                <a:lnTo>
                  <a:pt x="79" y="14"/>
                </a:lnTo>
                <a:lnTo>
                  <a:pt x="65" y="5"/>
                </a:lnTo>
                <a:lnTo>
                  <a:pt x="47" y="0"/>
                </a:lnTo>
                <a:lnTo>
                  <a:pt x="28" y="5"/>
                </a:lnTo>
                <a:lnTo>
                  <a:pt x="14" y="14"/>
                </a:lnTo>
                <a:lnTo>
                  <a:pt x="5" y="28"/>
                </a:lnTo>
                <a:lnTo>
                  <a:pt x="0" y="47"/>
                </a:lnTo>
                <a:lnTo>
                  <a:pt x="5" y="65"/>
                </a:lnTo>
                <a:lnTo>
                  <a:pt x="14" y="79"/>
                </a:lnTo>
                <a:lnTo>
                  <a:pt x="28" y="93"/>
                </a:lnTo>
                <a:lnTo>
                  <a:pt x="47" y="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tr-TR" altLang="tr-TR"/>
          </a:p>
        </p:txBody>
      </p:sp>
      <p:sp>
        <p:nvSpPr>
          <p:cNvPr id="265465" name="Line 249"/>
          <p:cNvSpPr>
            <a:spLocks noChangeShapeType="1"/>
          </p:cNvSpPr>
          <p:nvPr/>
        </p:nvSpPr>
        <p:spPr bwMode="auto">
          <a:xfrm flipH="1">
            <a:off x="4572000" y="1295400"/>
            <a:ext cx="1905000"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sp>
        <p:nvSpPr>
          <p:cNvPr id="265468" name="Freeform 252"/>
          <p:cNvSpPr>
            <a:spLocks/>
          </p:cNvSpPr>
          <p:nvPr/>
        </p:nvSpPr>
        <p:spPr bwMode="auto">
          <a:xfrm>
            <a:off x="6438900" y="5848350"/>
            <a:ext cx="92075" cy="92075"/>
          </a:xfrm>
          <a:custGeom>
            <a:avLst/>
            <a:gdLst>
              <a:gd name="T0" fmla="*/ 47 w 93"/>
              <a:gd name="T1" fmla="*/ 93 h 93"/>
              <a:gd name="T2" fmla="*/ 47 w 93"/>
              <a:gd name="T3" fmla="*/ 93 h 93"/>
              <a:gd name="T4" fmla="*/ 65 w 93"/>
              <a:gd name="T5" fmla="*/ 93 h 93"/>
              <a:gd name="T6" fmla="*/ 79 w 93"/>
              <a:gd name="T7" fmla="*/ 79 h 93"/>
              <a:gd name="T8" fmla="*/ 89 w 93"/>
              <a:gd name="T9" fmla="*/ 65 h 93"/>
              <a:gd name="T10" fmla="*/ 93 w 93"/>
              <a:gd name="T11" fmla="*/ 47 h 93"/>
              <a:gd name="T12" fmla="*/ 93 w 93"/>
              <a:gd name="T13" fmla="*/ 47 h 93"/>
              <a:gd name="T14" fmla="*/ 89 w 93"/>
              <a:gd name="T15" fmla="*/ 28 h 93"/>
              <a:gd name="T16" fmla="*/ 79 w 93"/>
              <a:gd name="T17" fmla="*/ 14 h 93"/>
              <a:gd name="T18" fmla="*/ 65 w 93"/>
              <a:gd name="T19" fmla="*/ 5 h 93"/>
              <a:gd name="T20" fmla="*/ 47 w 93"/>
              <a:gd name="T21" fmla="*/ 0 h 93"/>
              <a:gd name="T22" fmla="*/ 47 w 93"/>
              <a:gd name="T23" fmla="*/ 0 h 93"/>
              <a:gd name="T24" fmla="*/ 28 w 93"/>
              <a:gd name="T25" fmla="*/ 5 h 93"/>
              <a:gd name="T26" fmla="*/ 14 w 93"/>
              <a:gd name="T27" fmla="*/ 14 h 93"/>
              <a:gd name="T28" fmla="*/ 5 w 93"/>
              <a:gd name="T29" fmla="*/ 28 h 93"/>
              <a:gd name="T30" fmla="*/ 0 w 93"/>
              <a:gd name="T31" fmla="*/ 47 h 93"/>
              <a:gd name="T32" fmla="*/ 0 w 93"/>
              <a:gd name="T33" fmla="*/ 47 h 93"/>
              <a:gd name="T34" fmla="*/ 5 w 93"/>
              <a:gd name="T35" fmla="*/ 65 h 93"/>
              <a:gd name="T36" fmla="*/ 14 w 93"/>
              <a:gd name="T37" fmla="*/ 79 h 93"/>
              <a:gd name="T38" fmla="*/ 28 w 93"/>
              <a:gd name="T39" fmla="*/ 93 h 93"/>
              <a:gd name="T40" fmla="*/ 47 w 93"/>
              <a:gd name="T41" fmla="*/ 93 h 93"/>
              <a:gd name="T42" fmla="*/ 47 w 93"/>
              <a:gd name="T43" fmla="*/ 93 h 9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3"/>
              <a:gd name="T67" fmla="*/ 0 h 93"/>
              <a:gd name="T68" fmla="*/ 93 w 93"/>
              <a:gd name="T69" fmla="*/ 93 h 9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3" h="93">
                <a:moveTo>
                  <a:pt x="47" y="93"/>
                </a:moveTo>
                <a:lnTo>
                  <a:pt x="47" y="93"/>
                </a:lnTo>
                <a:lnTo>
                  <a:pt x="65" y="93"/>
                </a:lnTo>
                <a:lnTo>
                  <a:pt x="79" y="79"/>
                </a:lnTo>
                <a:lnTo>
                  <a:pt x="89" y="65"/>
                </a:lnTo>
                <a:lnTo>
                  <a:pt x="93" y="47"/>
                </a:lnTo>
                <a:lnTo>
                  <a:pt x="89" y="28"/>
                </a:lnTo>
                <a:lnTo>
                  <a:pt x="79" y="14"/>
                </a:lnTo>
                <a:lnTo>
                  <a:pt x="65" y="5"/>
                </a:lnTo>
                <a:lnTo>
                  <a:pt x="47" y="0"/>
                </a:lnTo>
                <a:lnTo>
                  <a:pt x="28" y="5"/>
                </a:lnTo>
                <a:lnTo>
                  <a:pt x="14" y="14"/>
                </a:lnTo>
                <a:lnTo>
                  <a:pt x="5" y="28"/>
                </a:lnTo>
                <a:lnTo>
                  <a:pt x="0" y="47"/>
                </a:lnTo>
                <a:lnTo>
                  <a:pt x="5" y="65"/>
                </a:lnTo>
                <a:lnTo>
                  <a:pt x="14" y="79"/>
                </a:lnTo>
                <a:lnTo>
                  <a:pt x="28" y="93"/>
                </a:lnTo>
                <a:lnTo>
                  <a:pt x="47" y="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tr-TR" altLang="tr-TR"/>
          </a:p>
        </p:txBody>
      </p:sp>
      <p:sp>
        <p:nvSpPr>
          <p:cNvPr id="265470" name="Line 254"/>
          <p:cNvSpPr>
            <a:spLocks noChangeShapeType="1"/>
          </p:cNvSpPr>
          <p:nvPr/>
        </p:nvSpPr>
        <p:spPr bwMode="auto">
          <a:xfrm flipV="1">
            <a:off x="6477000" y="5934075"/>
            <a:ext cx="0" cy="30480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sp>
        <p:nvSpPr>
          <p:cNvPr id="265471" name="Line 255"/>
          <p:cNvSpPr>
            <a:spLocks noChangeShapeType="1"/>
          </p:cNvSpPr>
          <p:nvPr/>
        </p:nvSpPr>
        <p:spPr bwMode="auto">
          <a:xfrm flipH="1">
            <a:off x="4572000" y="5905500"/>
            <a:ext cx="1905000"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graphicFrame>
        <p:nvGraphicFramePr>
          <p:cNvPr id="265473" name="Object 2"/>
          <p:cNvGraphicFramePr>
            <a:graphicFrameLocks noGrp="1" noChangeAspect="1"/>
          </p:cNvGraphicFramePr>
          <p:nvPr>
            <p:ph sz="half" idx="2"/>
          </p:nvPr>
        </p:nvGraphicFramePr>
        <p:xfrm>
          <a:off x="7696200" y="1371600"/>
          <a:ext cx="774700" cy="393700"/>
        </p:xfrm>
        <a:graphic>
          <a:graphicData uri="http://schemas.openxmlformats.org/presentationml/2006/ole">
            <mc:AlternateContent xmlns:mc="http://schemas.openxmlformats.org/markup-compatibility/2006">
              <mc:Choice xmlns:v="urn:schemas-microsoft-com:vml" Requires="v">
                <p:oleObj name="Equation" r:id="rId2" imgW="774360" imgH="393480" progId="Equation.3">
                  <p:embed/>
                </p:oleObj>
              </mc:Choice>
              <mc:Fallback>
                <p:oleObj name="Equation" r:id="rId2" imgW="774360" imgH="39348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1371600"/>
                        <a:ext cx="774700" cy="393700"/>
                      </a:xfrm>
                      <a:prstGeom prst="rect">
                        <a:avLst/>
                      </a:prstGeom>
                      <a:solidFill>
                        <a:srgbClr val="CC9900"/>
                      </a:solidFill>
                      <a:ln w="38100" cmpd="dbl">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5475" name="Line 259"/>
          <p:cNvSpPr>
            <a:spLocks noChangeShapeType="1"/>
          </p:cNvSpPr>
          <p:nvPr/>
        </p:nvSpPr>
        <p:spPr bwMode="auto">
          <a:xfrm flipH="1">
            <a:off x="6934200" y="15240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Tree>
    <p:extLst>
      <p:ext uri="{BB962C8B-B14F-4D97-AF65-F5344CB8AC3E}">
        <p14:creationId xmlns:p14="http://schemas.microsoft.com/office/powerpoint/2010/main" val="3091323558"/>
      </p:ext>
    </p:extLst>
  </p:cSld>
  <p:clrMapOvr>
    <a:masterClrMapping/>
  </p:clrMapOvr>
  <p:transition spd="med">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65464"/>
                                        </p:tgtEl>
                                        <p:attrNameLst>
                                          <p:attrName>style.visibility</p:attrName>
                                        </p:attrNameLst>
                                      </p:cBhvr>
                                      <p:to>
                                        <p:strVal val="visible"/>
                                      </p:to>
                                    </p:set>
                                    <p:anim calcmode="lin" valueType="num">
                                      <p:cBhvr>
                                        <p:cTn id="7" dur="500" fill="hold"/>
                                        <p:tgtEl>
                                          <p:spTgt spid="265464"/>
                                        </p:tgtEl>
                                        <p:attrNameLst>
                                          <p:attrName>ppt_w</p:attrName>
                                        </p:attrNameLst>
                                      </p:cBhvr>
                                      <p:tavLst>
                                        <p:tav tm="0">
                                          <p:val>
                                            <p:fltVal val="0"/>
                                          </p:val>
                                        </p:tav>
                                        <p:tav tm="100000">
                                          <p:val>
                                            <p:strVal val="#ppt_w"/>
                                          </p:val>
                                        </p:tav>
                                      </p:tavLst>
                                    </p:anim>
                                    <p:anim calcmode="lin" valueType="num">
                                      <p:cBhvr>
                                        <p:cTn id="8" dur="500" fill="hold"/>
                                        <p:tgtEl>
                                          <p:spTgt spid="26546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65461"/>
                                        </p:tgtEl>
                                        <p:attrNameLst>
                                          <p:attrName>style.visibility</p:attrName>
                                        </p:attrNameLst>
                                      </p:cBhvr>
                                      <p:to>
                                        <p:strVal val="visible"/>
                                      </p:to>
                                    </p:set>
                                    <p:anim calcmode="lin" valueType="num">
                                      <p:cBhvr>
                                        <p:cTn id="11" dur="500" fill="hold"/>
                                        <p:tgtEl>
                                          <p:spTgt spid="265461"/>
                                        </p:tgtEl>
                                        <p:attrNameLst>
                                          <p:attrName>ppt_w</p:attrName>
                                        </p:attrNameLst>
                                      </p:cBhvr>
                                      <p:tavLst>
                                        <p:tav tm="0">
                                          <p:val>
                                            <p:fltVal val="0"/>
                                          </p:val>
                                        </p:tav>
                                        <p:tav tm="100000">
                                          <p:val>
                                            <p:strVal val="#ppt_w"/>
                                          </p:val>
                                        </p:tav>
                                      </p:tavLst>
                                    </p:anim>
                                    <p:anim calcmode="lin" valueType="num">
                                      <p:cBhvr>
                                        <p:cTn id="12" dur="500" fill="hold"/>
                                        <p:tgtEl>
                                          <p:spTgt spid="265461"/>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265465"/>
                                        </p:tgtEl>
                                        <p:attrNameLst>
                                          <p:attrName>style.visibility</p:attrName>
                                        </p:attrNameLst>
                                      </p:cBhvr>
                                      <p:to>
                                        <p:strVal val="visible"/>
                                      </p:to>
                                    </p:set>
                                    <p:anim calcmode="lin" valueType="num">
                                      <p:cBhvr>
                                        <p:cTn id="15" dur="500" fill="hold"/>
                                        <p:tgtEl>
                                          <p:spTgt spid="265465"/>
                                        </p:tgtEl>
                                        <p:attrNameLst>
                                          <p:attrName>ppt_w</p:attrName>
                                        </p:attrNameLst>
                                      </p:cBhvr>
                                      <p:tavLst>
                                        <p:tav tm="0">
                                          <p:val>
                                            <p:fltVal val="0"/>
                                          </p:val>
                                        </p:tav>
                                        <p:tav tm="100000">
                                          <p:val>
                                            <p:strVal val="#ppt_w"/>
                                          </p:val>
                                        </p:tav>
                                      </p:tavLst>
                                    </p:anim>
                                    <p:anim calcmode="lin" valueType="num">
                                      <p:cBhvr>
                                        <p:cTn id="16" dur="500" fill="hold"/>
                                        <p:tgtEl>
                                          <p:spTgt spid="265465"/>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265453"/>
                                        </p:tgtEl>
                                        <p:attrNameLst>
                                          <p:attrName>style.visibility</p:attrName>
                                        </p:attrNameLst>
                                      </p:cBhvr>
                                      <p:to>
                                        <p:strVal val="visible"/>
                                      </p:to>
                                    </p:set>
                                    <p:anim calcmode="lin" valueType="num">
                                      <p:cBhvr>
                                        <p:cTn id="19" dur="500" fill="hold"/>
                                        <p:tgtEl>
                                          <p:spTgt spid="265453"/>
                                        </p:tgtEl>
                                        <p:attrNameLst>
                                          <p:attrName>ppt_w</p:attrName>
                                        </p:attrNameLst>
                                      </p:cBhvr>
                                      <p:tavLst>
                                        <p:tav tm="0">
                                          <p:val>
                                            <p:fltVal val="0"/>
                                          </p:val>
                                        </p:tav>
                                        <p:tav tm="100000">
                                          <p:val>
                                            <p:strVal val="#ppt_w"/>
                                          </p:val>
                                        </p:tav>
                                      </p:tavLst>
                                    </p:anim>
                                    <p:anim calcmode="lin" valueType="num">
                                      <p:cBhvr>
                                        <p:cTn id="20" dur="500" fill="hold"/>
                                        <p:tgtEl>
                                          <p:spTgt spid="265453"/>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65472">
                                            <p:txEl>
                                              <p:pRg st="0" end="0"/>
                                            </p:txEl>
                                          </p:spTgt>
                                        </p:tgtEl>
                                        <p:attrNameLst>
                                          <p:attrName>style.visibility</p:attrName>
                                        </p:attrNameLst>
                                      </p:cBhvr>
                                      <p:to>
                                        <p:strVal val="visible"/>
                                      </p:to>
                                    </p:set>
                                    <p:anim calcmode="lin" valueType="num">
                                      <p:cBhvr>
                                        <p:cTn id="25" dur="500" fill="hold"/>
                                        <p:tgtEl>
                                          <p:spTgt spid="265472">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26547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ntr" presetSubtype="6" fill="hold" grpId="0" nodeType="clickEffect">
                                  <p:stCondLst>
                                    <p:cond delay="0"/>
                                  </p:stCondLst>
                                  <p:childTnLst>
                                    <p:set>
                                      <p:cBhvr>
                                        <p:cTn id="30" dur="1" fill="hold">
                                          <p:stCondLst>
                                            <p:cond delay="0"/>
                                          </p:stCondLst>
                                        </p:cTn>
                                        <p:tgtEl>
                                          <p:spTgt spid="265467"/>
                                        </p:tgtEl>
                                        <p:attrNameLst>
                                          <p:attrName>style.visibility</p:attrName>
                                        </p:attrNameLst>
                                      </p:cBhvr>
                                      <p:to>
                                        <p:strVal val="visible"/>
                                      </p:to>
                                    </p:set>
                                    <p:animEffect transition="in" filter="strips(downRight)">
                                      <p:cBhvr>
                                        <p:cTn id="31" dur="500"/>
                                        <p:tgtEl>
                                          <p:spTgt spid="265467"/>
                                        </p:tgtEl>
                                      </p:cBhvr>
                                    </p:animEffect>
                                  </p:childTnLst>
                                </p:cTn>
                              </p:par>
                              <p:par>
                                <p:cTn id="32" presetID="18" presetClass="entr" presetSubtype="12" fill="hold" grpId="0" nodeType="withEffect">
                                  <p:stCondLst>
                                    <p:cond delay="0"/>
                                  </p:stCondLst>
                                  <p:childTnLst>
                                    <p:set>
                                      <p:cBhvr>
                                        <p:cTn id="33" dur="1" fill="hold">
                                          <p:stCondLst>
                                            <p:cond delay="0"/>
                                          </p:stCondLst>
                                        </p:cTn>
                                        <p:tgtEl>
                                          <p:spTgt spid="265436"/>
                                        </p:tgtEl>
                                        <p:attrNameLst>
                                          <p:attrName>style.visibility</p:attrName>
                                        </p:attrNameLst>
                                      </p:cBhvr>
                                      <p:to>
                                        <p:strVal val="visible"/>
                                      </p:to>
                                    </p:set>
                                    <p:animEffect transition="in" filter="strips(downLeft)">
                                      <p:cBhvr>
                                        <p:cTn id="34" dur="500"/>
                                        <p:tgtEl>
                                          <p:spTgt spid="265436"/>
                                        </p:tgtEl>
                                      </p:cBhvr>
                                    </p:animEffect>
                                  </p:childTnLst>
                                </p:cTn>
                              </p:par>
                            </p:childTnLst>
                          </p:cTn>
                        </p:par>
                        <p:par>
                          <p:cTn id="35" fill="hold" nodeType="afterGroup">
                            <p:stCondLst>
                              <p:cond delay="500"/>
                            </p:stCondLst>
                            <p:childTnLst>
                              <p:par>
                                <p:cTn id="36" presetID="18" presetClass="entr" presetSubtype="6" fill="hold" grpId="0" nodeType="afterEffect">
                                  <p:stCondLst>
                                    <p:cond delay="0"/>
                                  </p:stCondLst>
                                  <p:childTnLst>
                                    <p:set>
                                      <p:cBhvr>
                                        <p:cTn id="37" dur="1" fill="hold">
                                          <p:stCondLst>
                                            <p:cond delay="0"/>
                                          </p:stCondLst>
                                        </p:cTn>
                                        <p:tgtEl>
                                          <p:spTgt spid="265466"/>
                                        </p:tgtEl>
                                        <p:attrNameLst>
                                          <p:attrName>style.visibility</p:attrName>
                                        </p:attrNameLst>
                                      </p:cBhvr>
                                      <p:to>
                                        <p:strVal val="visible"/>
                                      </p:to>
                                    </p:set>
                                    <p:animEffect transition="in" filter="strips(downRight)">
                                      <p:cBhvr>
                                        <p:cTn id="38" dur="500"/>
                                        <p:tgtEl>
                                          <p:spTgt spid="265466"/>
                                        </p:tgtEl>
                                      </p:cBhvr>
                                    </p:animEffect>
                                  </p:childTnLst>
                                </p:cTn>
                              </p:par>
                              <p:par>
                                <p:cTn id="39" presetID="23" presetClass="entr" presetSubtype="16" fill="hold" grpId="0" nodeType="withEffect">
                                  <p:stCondLst>
                                    <p:cond delay="0"/>
                                  </p:stCondLst>
                                  <p:childTnLst>
                                    <p:set>
                                      <p:cBhvr>
                                        <p:cTn id="40" dur="1" fill="hold">
                                          <p:stCondLst>
                                            <p:cond delay="0"/>
                                          </p:stCondLst>
                                        </p:cTn>
                                        <p:tgtEl>
                                          <p:spTgt spid="265429"/>
                                        </p:tgtEl>
                                        <p:attrNameLst>
                                          <p:attrName>style.visibility</p:attrName>
                                        </p:attrNameLst>
                                      </p:cBhvr>
                                      <p:to>
                                        <p:strVal val="visible"/>
                                      </p:to>
                                    </p:set>
                                    <p:anim calcmode="lin" valueType="num">
                                      <p:cBhvr>
                                        <p:cTn id="41" dur="500" fill="hold"/>
                                        <p:tgtEl>
                                          <p:spTgt spid="265429"/>
                                        </p:tgtEl>
                                        <p:attrNameLst>
                                          <p:attrName>ppt_w</p:attrName>
                                        </p:attrNameLst>
                                      </p:cBhvr>
                                      <p:tavLst>
                                        <p:tav tm="0">
                                          <p:val>
                                            <p:fltVal val="0"/>
                                          </p:val>
                                        </p:tav>
                                        <p:tav tm="100000">
                                          <p:val>
                                            <p:strVal val="#ppt_w"/>
                                          </p:val>
                                        </p:tav>
                                      </p:tavLst>
                                    </p:anim>
                                    <p:anim calcmode="lin" valueType="num">
                                      <p:cBhvr>
                                        <p:cTn id="42" dur="500" fill="hold"/>
                                        <p:tgtEl>
                                          <p:spTgt spid="265429"/>
                                        </p:tgtEl>
                                        <p:attrNameLst>
                                          <p:attrName>ppt_h</p:attrName>
                                        </p:attrNameLst>
                                      </p:cBhvr>
                                      <p:tavLst>
                                        <p:tav tm="0">
                                          <p:val>
                                            <p:fltVal val="0"/>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265475"/>
                                        </p:tgtEl>
                                        <p:attrNameLst>
                                          <p:attrName>style.visibility</p:attrName>
                                        </p:attrNameLst>
                                      </p:cBhvr>
                                      <p:to>
                                        <p:strVal val="visible"/>
                                      </p:to>
                                    </p:set>
                                    <p:anim calcmode="lin" valueType="num">
                                      <p:cBhvr>
                                        <p:cTn id="47" dur="500" fill="hold"/>
                                        <p:tgtEl>
                                          <p:spTgt spid="265475"/>
                                        </p:tgtEl>
                                        <p:attrNameLst>
                                          <p:attrName>ppt_w</p:attrName>
                                        </p:attrNameLst>
                                      </p:cBhvr>
                                      <p:tavLst>
                                        <p:tav tm="0">
                                          <p:val>
                                            <p:fltVal val="0"/>
                                          </p:val>
                                        </p:tav>
                                        <p:tav tm="100000">
                                          <p:val>
                                            <p:strVal val="#ppt_w"/>
                                          </p:val>
                                        </p:tav>
                                      </p:tavLst>
                                    </p:anim>
                                    <p:anim calcmode="lin" valueType="num">
                                      <p:cBhvr>
                                        <p:cTn id="48" dur="500" fill="hold"/>
                                        <p:tgtEl>
                                          <p:spTgt spid="265475"/>
                                        </p:tgtEl>
                                        <p:attrNameLst>
                                          <p:attrName>ppt_h</p:attrName>
                                        </p:attrNameLst>
                                      </p:cBhvr>
                                      <p:tavLst>
                                        <p:tav tm="0">
                                          <p:val>
                                            <p:fltVal val="0"/>
                                          </p:val>
                                        </p:tav>
                                        <p:tav tm="100000">
                                          <p:val>
                                            <p:strVal val="#ppt_h"/>
                                          </p:val>
                                        </p:tav>
                                      </p:tavLst>
                                    </p:anim>
                                  </p:childTnLst>
                                </p:cTn>
                              </p:par>
                              <p:par>
                                <p:cTn id="49" presetID="23" presetClass="entr" presetSubtype="16" fill="hold" nodeType="withEffect">
                                  <p:stCondLst>
                                    <p:cond delay="0"/>
                                  </p:stCondLst>
                                  <p:childTnLst>
                                    <p:set>
                                      <p:cBhvr>
                                        <p:cTn id="50" dur="1" fill="hold">
                                          <p:stCondLst>
                                            <p:cond delay="0"/>
                                          </p:stCondLst>
                                        </p:cTn>
                                        <p:tgtEl>
                                          <p:spTgt spid="265473"/>
                                        </p:tgtEl>
                                        <p:attrNameLst>
                                          <p:attrName>style.visibility</p:attrName>
                                        </p:attrNameLst>
                                      </p:cBhvr>
                                      <p:to>
                                        <p:strVal val="visible"/>
                                      </p:to>
                                    </p:set>
                                    <p:anim calcmode="lin" valueType="num">
                                      <p:cBhvr>
                                        <p:cTn id="51" dur="500" fill="hold"/>
                                        <p:tgtEl>
                                          <p:spTgt spid="265473"/>
                                        </p:tgtEl>
                                        <p:attrNameLst>
                                          <p:attrName>ppt_w</p:attrName>
                                        </p:attrNameLst>
                                      </p:cBhvr>
                                      <p:tavLst>
                                        <p:tav tm="0">
                                          <p:val>
                                            <p:fltVal val="0"/>
                                          </p:val>
                                        </p:tav>
                                        <p:tav tm="100000">
                                          <p:val>
                                            <p:strVal val="#ppt_w"/>
                                          </p:val>
                                        </p:tav>
                                      </p:tavLst>
                                    </p:anim>
                                    <p:anim calcmode="lin" valueType="num">
                                      <p:cBhvr>
                                        <p:cTn id="52" dur="500" fill="hold"/>
                                        <p:tgtEl>
                                          <p:spTgt spid="265473"/>
                                        </p:tgtEl>
                                        <p:attrNameLst>
                                          <p:attrName>ppt_h</p:attrName>
                                        </p:attrNameLst>
                                      </p:cBhvr>
                                      <p:tavLst>
                                        <p:tav tm="0">
                                          <p:val>
                                            <p:fltVal val="0"/>
                                          </p:val>
                                        </p:tav>
                                        <p:tav tm="100000">
                                          <p:val>
                                            <p:strVal val="#ppt_h"/>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3" presetClass="entr" presetSubtype="16" fill="hold" grpId="0" nodeType="clickEffect">
                                  <p:stCondLst>
                                    <p:cond delay="0"/>
                                  </p:stCondLst>
                                  <p:childTnLst>
                                    <p:set>
                                      <p:cBhvr>
                                        <p:cTn id="56" dur="1" fill="hold">
                                          <p:stCondLst>
                                            <p:cond delay="0"/>
                                          </p:stCondLst>
                                        </p:cTn>
                                        <p:tgtEl>
                                          <p:spTgt spid="265472">
                                            <p:txEl>
                                              <p:pRg st="1" end="1"/>
                                            </p:txEl>
                                          </p:spTgt>
                                        </p:tgtEl>
                                        <p:attrNameLst>
                                          <p:attrName>style.visibility</p:attrName>
                                        </p:attrNameLst>
                                      </p:cBhvr>
                                      <p:to>
                                        <p:strVal val="visible"/>
                                      </p:to>
                                    </p:set>
                                    <p:anim calcmode="lin" valueType="num">
                                      <p:cBhvr>
                                        <p:cTn id="57" dur="500" fill="hold"/>
                                        <p:tgtEl>
                                          <p:spTgt spid="265472">
                                            <p:txEl>
                                              <p:pRg st="1" end="1"/>
                                            </p:txEl>
                                          </p:spTgt>
                                        </p:tgtEl>
                                        <p:attrNameLst>
                                          <p:attrName>ppt_w</p:attrName>
                                        </p:attrNameLst>
                                      </p:cBhvr>
                                      <p:tavLst>
                                        <p:tav tm="0">
                                          <p:val>
                                            <p:fltVal val="0"/>
                                          </p:val>
                                        </p:tav>
                                        <p:tav tm="100000">
                                          <p:val>
                                            <p:strVal val="#ppt_w"/>
                                          </p:val>
                                        </p:tav>
                                      </p:tavLst>
                                    </p:anim>
                                    <p:anim calcmode="lin" valueType="num">
                                      <p:cBhvr>
                                        <p:cTn id="58" dur="500" fill="hold"/>
                                        <p:tgtEl>
                                          <p:spTgt spid="265472">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8" presetClass="entr" presetSubtype="3" fill="hold" grpId="0" nodeType="clickEffect">
                                  <p:stCondLst>
                                    <p:cond delay="0"/>
                                  </p:stCondLst>
                                  <p:childTnLst>
                                    <p:set>
                                      <p:cBhvr>
                                        <p:cTn id="62" dur="1" fill="hold">
                                          <p:stCondLst>
                                            <p:cond delay="0"/>
                                          </p:stCondLst>
                                        </p:cTn>
                                        <p:tgtEl>
                                          <p:spTgt spid="265364"/>
                                        </p:tgtEl>
                                        <p:attrNameLst>
                                          <p:attrName>style.visibility</p:attrName>
                                        </p:attrNameLst>
                                      </p:cBhvr>
                                      <p:to>
                                        <p:strVal val="visible"/>
                                      </p:to>
                                    </p:set>
                                    <p:animEffect transition="in" filter="strips(upRight)">
                                      <p:cBhvr>
                                        <p:cTn id="63" dur="500"/>
                                        <p:tgtEl>
                                          <p:spTgt spid="265364"/>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3" presetClass="entr" presetSubtype="16" fill="hold" grpId="0" nodeType="clickEffect">
                                  <p:stCondLst>
                                    <p:cond delay="0"/>
                                  </p:stCondLst>
                                  <p:childTnLst>
                                    <p:set>
                                      <p:cBhvr>
                                        <p:cTn id="67" dur="1" fill="hold">
                                          <p:stCondLst>
                                            <p:cond delay="0"/>
                                          </p:stCondLst>
                                        </p:cTn>
                                        <p:tgtEl>
                                          <p:spTgt spid="265225"/>
                                        </p:tgtEl>
                                        <p:attrNameLst>
                                          <p:attrName>style.visibility</p:attrName>
                                        </p:attrNameLst>
                                      </p:cBhvr>
                                      <p:to>
                                        <p:strVal val="visible"/>
                                      </p:to>
                                    </p:set>
                                    <p:anim calcmode="lin" valueType="num">
                                      <p:cBhvr>
                                        <p:cTn id="68" dur="500" fill="hold"/>
                                        <p:tgtEl>
                                          <p:spTgt spid="265225"/>
                                        </p:tgtEl>
                                        <p:attrNameLst>
                                          <p:attrName>ppt_w</p:attrName>
                                        </p:attrNameLst>
                                      </p:cBhvr>
                                      <p:tavLst>
                                        <p:tav tm="0">
                                          <p:val>
                                            <p:fltVal val="0"/>
                                          </p:val>
                                        </p:tav>
                                        <p:tav tm="100000">
                                          <p:val>
                                            <p:strVal val="#ppt_w"/>
                                          </p:val>
                                        </p:tav>
                                      </p:tavLst>
                                    </p:anim>
                                    <p:anim calcmode="lin" valueType="num">
                                      <p:cBhvr>
                                        <p:cTn id="69" dur="500" fill="hold"/>
                                        <p:tgtEl>
                                          <p:spTgt spid="265225"/>
                                        </p:tgtEl>
                                        <p:attrNameLst>
                                          <p:attrName>ppt_h</p:attrName>
                                        </p:attrNameLst>
                                      </p:cBhvr>
                                      <p:tavLst>
                                        <p:tav tm="0">
                                          <p:val>
                                            <p:fltVal val="0"/>
                                          </p:val>
                                        </p:tav>
                                        <p:tav tm="100000">
                                          <p:val>
                                            <p:strVal val="#ppt_h"/>
                                          </p:val>
                                        </p:tav>
                                      </p:tavLst>
                                    </p:anim>
                                  </p:childTnLst>
                                </p:cTn>
                              </p:par>
                              <p:par>
                                <p:cTn id="70" presetID="23" presetClass="entr" presetSubtype="16" fill="hold" grpId="0" nodeType="withEffect">
                                  <p:stCondLst>
                                    <p:cond delay="0"/>
                                  </p:stCondLst>
                                  <p:childTnLst>
                                    <p:set>
                                      <p:cBhvr>
                                        <p:cTn id="71" dur="1" fill="hold">
                                          <p:stCondLst>
                                            <p:cond delay="0"/>
                                          </p:stCondLst>
                                        </p:cTn>
                                        <p:tgtEl>
                                          <p:spTgt spid="265226"/>
                                        </p:tgtEl>
                                        <p:attrNameLst>
                                          <p:attrName>style.visibility</p:attrName>
                                        </p:attrNameLst>
                                      </p:cBhvr>
                                      <p:to>
                                        <p:strVal val="visible"/>
                                      </p:to>
                                    </p:set>
                                    <p:anim calcmode="lin" valueType="num">
                                      <p:cBhvr>
                                        <p:cTn id="72" dur="500" fill="hold"/>
                                        <p:tgtEl>
                                          <p:spTgt spid="265226"/>
                                        </p:tgtEl>
                                        <p:attrNameLst>
                                          <p:attrName>ppt_w</p:attrName>
                                        </p:attrNameLst>
                                      </p:cBhvr>
                                      <p:tavLst>
                                        <p:tav tm="0">
                                          <p:val>
                                            <p:fltVal val="0"/>
                                          </p:val>
                                        </p:tav>
                                        <p:tav tm="100000">
                                          <p:val>
                                            <p:strVal val="#ppt_w"/>
                                          </p:val>
                                        </p:tav>
                                      </p:tavLst>
                                    </p:anim>
                                    <p:anim calcmode="lin" valueType="num">
                                      <p:cBhvr>
                                        <p:cTn id="73" dur="500" fill="hold"/>
                                        <p:tgtEl>
                                          <p:spTgt spid="265226"/>
                                        </p:tgtEl>
                                        <p:attrNameLst>
                                          <p:attrName>ppt_h</p:attrName>
                                        </p:attrNameLst>
                                      </p:cBhvr>
                                      <p:tavLst>
                                        <p:tav tm="0">
                                          <p:val>
                                            <p:fltVal val="0"/>
                                          </p:val>
                                        </p:tav>
                                        <p:tav tm="100000">
                                          <p:val>
                                            <p:strVal val="#ppt_h"/>
                                          </p:val>
                                        </p:tav>
                                      </p:tavLst>
                                    </p:anim>
                                  </p:childTnLst>
                                </p:cTn>
                              </p:par>
                              <p:par>
                                <p:cTn id="74" presetID="23" presetClass="entr" presetSubtype="16" fill="hold" grpId="0" nodeType="withEffect">
                                  <p:stCondLst>
                                    <p:cond delay="0"/>
                                  </p:stCondLst>
                                  <p:childTnLst>
                                    <p:set>
                                      <p:cBhvr>
                                        <p:cTn id="75" dur="1" fill="hold">
                                          <p:stCondLst>
                                            <p:cond delay="0"/>
                                          </p:stCondLst>
                                        </p:cTn>
                                        <p:tgtEl>
                                          <p:spTgt spid="265227"/>
                                        </p:tgtEl>
                                        <p:attrNameLst>
                                          <p:attrName>style.visibility</p:attrName>
                                        </p:attrNameLst>
                                      </p:cBhvr>
                                      <p:to>
                                        <p:strVal val="visible"/>
                                      </p:to>
                                    </p:set>
                                    <p:anim calcmode="lin" valueType="num">
                                      <p:cBhvr>
                                        <p:cTn id="76" dur="500" fill="hold"/>
                                        <p:tgtEl>
                                          <p:spTgt spid="265227"/>
                                        </p:tgtEl>
                                        <p:attrNameLst>
                                          <p:attrName>ppt_w</p:attrName>
                                        </p:attrNameLst>
                                      </p:cBhvr>
                                      <p:tavLst>
                                        <p:tav tm="0">
                                          <p:val>
                                            <p:fltVal val="0"/>
                                          </p:val>
                                        </p:tav>
                                        <p:tav tm="100000">
                                          <p:val>
                                            <p:strVal val="#ppt_w"/>
                                          </p:val>
                                        </p:tav>
                                      </p:tavLst>
                                    </p:anim>
                                    <p:anim calcmode="lin" valueType="num">
                                      <p:cBhvr>
                                        <p:cTn id="77" dur="500" fill="hold"/>
                                        <p:tgtEl>
                                          <p:spTgt spid="265227"/>
                                        </p:tgtEl>
                                        <p:attrNameLst>
                                          <p:attrName>ppt_h</p:attrName>
                                        </p:attrNameLst>
                                      </p:cBhvr>
                                      <p:tavLst>
                                        <p:tav tm="0">
                                          <p:val>
                                            <p:fltVal val="0"/>
                                          </p:val>
                                        </p:tav>
                                        <p:tav tm="100000">
                                          <p:val>
                                            <p:strVal val="#ppt_h"/>
                                          </p:val>
                                        </p:tav>
                                      </p:tavLst>
                                    </p:anim>
                                  </p:childTnLst>
                                </p:cTn>
                              </p:par>
                              <p:par>
                                <p:cTn id="78" presetID="23" presetClass="entr" presetSubtype="16" fill="hold" grpId="0" nodeType="withEffect">
                                  <p:stCondLst>
                                    <p:cond delay="0"/>
                                  </p:stCondLst>
                                  <p:childTnLst>
                                    <p:set>
                                      <p:cBhvr>
                                        <p:cTn id="79" dur="1" fill="hold">
                                          <p:stCondLst>
                                            <p:cond delay="0"/>
                                          </p:stCondLst>
                                        </p:cTn>
                                        <p:tgtEl>
                                          <p:spTgt spid="265228"/>
                                        </p:tgtEl>
                                        <p:attrNameLst>
                                          <p:attrName>style.visibility</p:attrName>
                                        </p:attrNameLst>
                                      </p:cBhvr>
                                      <p:to>
                                        <p:strVal val="visible"/>
                                      </p:to>
                                    </p:set>
                                    <p:anim calcmode="lin" valueType="num">
                                      <p:cBhvr>
                                        <p:cTn id="80" dur="500" fill="hold"/>
                                        <p:tgtEl>
                                          <p:spTgt spid="265228"/>
                                        </p:tgtEl>
                                        <p:attrNameLst>
                                          <p:attrName>ppt_w</p:attrName>
                                        </p:attrNameLst>
                                      </p:cBhvr>
                                      <p:tavLst>
                                        <p:tav tm="0">
                                          <p:val>
                                            <p:fltVal val="0"/>
                                          </p:val>
                                        </p:tav>
                                        <p:tav tm="100000">
                                          <p:val>
                                            <p:strVal val="#ppt_w"/>
                                          </p:val>
                                        </p:tav>
                                      </p:tavLst>
                                    </p:anim>
                                    <p:anim calcmode="lin" valueType="num">
                                      <p:cBhvr>
                                        <p:cTn id="81" dur="500" fill="hold"/>
                                        <p:tgtEl>
                                          <p:spTgt spid="265228"/>
                                        </p:tgtEl>
                                        <p:attrNameLst>
                                          <p:attrName>ppt_h</p:attrName>
                                        </p:attrNameLst>
                                      </p:cBhvr>
                                      <p:tavLst>
                                        <p:tav tm="0">
                                          <p:val>
                                            <p:fltVal val="0"/>
                                          </p:val>
                                        </p:tav>
                                        <p:tav tm="100000">
                                          <p:val>
                                            <p:strVal val="#ppt_h"/>
                                          </p:val>
                                        </p:tav>
                                      </p:tavLst>
                                    </p:anim>
                                  </p:childTnLst>
                                </p:cTn>
                              </p:par>
                              <p:par>
                                <p:cTn id="82" presetID="23" presetClass="entr" presetSubtype="16" fill="hold" grpId="0" nodeType="withEffect">
                                  <p:stCondLst>
                                    <p:cond delay="0"/>
                                  </p:stCondLst>
                                  <p:childTnLst>
                                    <p:set>
                                      <p:cBhvr>
                                        <p:cTn id="83" dur="1" fill="hold">
                                          <p:stCondLst>
                                            <p:cond delay="0"/>
                                          </p:stCondLst>
                                        </p:cTn>
                                        <p:tgtEl>
                                          <p:spTgt spid="265229"/>
                                        </p:tgtEl>
                                        <p:attrNameLst>
                                          <p:attrName>style.visibility</p:attrName>
                                        </p:attrNameLst>
                                      </p:cBhvr>
                                      <p:to>
                                        <p:strVal val="visible"/>
                                      </p:to>
                                    </p:set>
                                    <p:anim calcmode="lin" valueType="num">
                                      <p:cBhvr>
                                        <p:cTn id="84" dur="500" fill="hold"/>
                                        <p:tgtEl>
                                          <p:spTgt spid="265229"/>
                                        </p:tgtEl>
                                        <p:attrNameLst>
                                          <p:attrName>ppt_w</p:attrName>
                                        </p:attrNameLst>
                                      </p:cBhvr>
                                      <p:tavLst>
                                        <p:tav tm="0">
                                          <p:val>
                                            <p:fltVal val="0"/>
                                          </p:val>
                                        </p:tav>
                                        <p:tav tm="100000">
                                          <p:val>
                                            <p:strVal val="#ppt_w"/>
                                          </p:val>
                                        </p:tav>
                                      </p:tavLst>
                                    </p:anim>
                                    <p:anim calcmode="lin" valueType="num">
                                      <p:cBhvr>
                                        <p:cTn id="85" dur="500" fill="hold"/>
                                        <p:tgtEl>
                                          <p:spTgt spid="265229"/>
                                        </p:tgtEl>
                                        <p:attrNameLst>
                                          <p:attrName>ppt_h</p:attrName>
                                        </p:attrNameLst>
                                      </p:cBhvr>
                                      <p:tavLst>
                                        <p:tav tm="0">
                                          <p:val>
                                            <p:fltVal val="0"/>
                                          </p:val>
                                        </p:tav>
                                        <p:tav tm="100000">
                                          <p:val>
                                            <p:strVal val="#ppt_h"/>
                                          </p:val>
                                        </p:tav>
                                      </p:tavLst>
                                    </p:anim>
                                  </p:childTnLst>
                                </p:cTn>
                              </p:par>
                              <p:par>
                                <p:cTn id="86" presetID="23" presetClass="entr" presetSubtype="16" fill="hold" grpId="0" nodeType="withEffect">
                                  <p:stCondLst>
                                    <p:cond delay="0"/>
                                  </p:stCondLst>
                                  <p:childTnLst>
                                    <p:set>
                                      <p:cBhvr>
                                        <p:cTn id="87" dur="1" fill="hold">
                                          <p:stCondLst>
                                            <p:cond delay="0"/>
                                          </p:stCondLst>
                                        </p:cTn>
                                        <p:tgtEl>
                                          <p:spTgt spid="265230"/>
                                        </p:tgtEl>
                                        <p:attrNameLst>
                                          <p:attrName>style.visibility</p:attrName>
                                        </p:attrNameLst>
                                      </p:cBhvr>
                                      <p:to>
                                        <p:strVal val="visible"/>
                                      </p:to>
                                    </p:set>
                                    <p:anim calcmode="lin" valueType="num">
                                      <p:cBhvr>
                                        <p:cTn id="88" dur="500" fill="hold"/>
                                        <p:tgtEl>
                                          <p:spTgt spid="265230"/>
                                        </p:tgtEl>
                                        <p:attrNameLst>
                                          <p:attrName>ppt_w</p:attrName>
                                        </p:attrNameLst>
                                      </p:cBhvr>
                                      <p:tavLst>
                                        <p:tav tm="0">
                                          <p:val>
                                            <p:fltVal val="0"/>
                                          </p:val>
                                        </p:tav>
                                        <p:tav tm="100000">
                                          <p:val>
                                            <p:strVal val="#ppt_w"/>
                                          </p:val>
                                        </p:tav>
                                      </p:tavLst>
                                    </p:anim>
                                    <p:anim calcmode="lin" valueType="num">
                                      <p:cBhvr>
                                        <p:cTn id="89" dur="500" fill="hold"/>
                                        <p:tgtEl>
                                          <p:spTgt spid="265230"/>
                                        </p:tgtEl>
                                        <p:attrNameLst>
                                          <p:attrName>ppt_h</p:attrName>
                                        </p:attrNameLst>
                                      </p:cBhvr>
                                      <p:tavLst>
                                        <p:tav tm="0">
                                          <p:val>
                                            <p:fltVal val="0"/>
                                          </p:val>
                                        </p:tav>
                                        <p:tav tm="100000">
                                          <p:val>
                                            <p:strVal val="#ppt_h"/>
                                          </p:val>
                                        </p:tav>
                                      </p:tavLst>
                                    </p:anim>
                                  </p:childTnLst>
                                </p:cTn>
                              </p:par>
                              <p:par>
                                <p:cTn id="90" presetID="23" presetClass="entr" presetSubtype="16" fill="hold" grpId="0" nodeType="withEffect">
                                  <p:stCondLst>
                                    <p:cond delay="0"/>
                                  </p:stCondLst>
                                  <p:childTnLst>
                                    <p:set>
                                      <p:cBhvr>
                                        <p:cTn id="91" dur="1" fill="hold">
                                          <p:stCondLst>
                                            <p:cond delay="0"/>
                                          </p:stCondLst>
                                        </p:cTn>
                                        <p:tgtEl>
                                          <p:spTgt spid="265231"/>
                                        </p:tgtEl>
                                        <p:attrNameLst>
                                          <p:attrName>style.visibility</p:attrName>
                                        </p:attrNameLst>
                                      </p:cBhvr>
                                      <p:to>
                                        <p:strVal val="visible"/>
                                      </p:to>
                                    </p:set>
                                    <p:anim calcmode="lin" valueType="num">
                                      <p:cBhvr>
                                        <p:cTn id="92" dur="500" fill="hold"/>
                                        <p:tgtEl>
                                          <p:spTgt spid="265231"/>
                                        </p:tgtEl>
                                        <p:attrNameLst>
                                          <p:attrName>ppt_w</p:attrName>
                                        </p:attrNameLst>
                                      </p:cBhvr>
                                      <p:tavLst>
                                        <p:tav tm="0">
                                          <p:val>
                                            <p:fltVal val="0"/>
                                          </p:val>
                                        </p:tav>
                                        <p:tav tm="100000">
                                          <p:val>
                                            <p:strVal val="#ppt_w"/>
                                          </p:val>
                                        </p:tav>
                                      </p:tavLst>
                                    </p:anim>
                                    <p:anim calcmode="lin" valueType="num">
                                      <p:cBhvr>
                                        <p:cTn id="93" dur="500" fill="hold"/>
                                        <p:tgtEl>
                                          <p:spTgt spid="265231"/>
                                        </p:tgtEl>
                                        <p:attrNameLst>
                                          <p:attrName>ppt_h</p:attrName>
                                        </p:attrNameLst>
                                      </p:cBhvr>
                                      <p:tavLst>
                                        <p:tav tm="0">
                                          <p:val>
                                            <p:fltVal val="0"/>
                                          </p:val>
                                        </p:tav>
                                        <p:tav tm="100000">
                                          <p:val>
                                            <p:strVal val="#ppt_h"/>
                                          </p:val>
                                        </p:tav>
                                      </p:tavLst>
                                    </p:anim>
                                  </p:childTnLst>
                                </p:cTn>
                              </p:par>
                              <p:par>
                                <p:cTn id="94" presetID="23" presetClass="entr" presetSubtype="16" fill="hold" grpId="0" nodeType="withEffect">
                                  <p:stCondLst>
                                    <p:cond delay="0"/>
                                  </p:stCondLst>
                                  <p:childTnLst>
                                    <p:set>
                                      <p:cBhvr>
                                        <p:cTn id="95" dur="1" fill="hold">
                                          <p:stCondLst>
                                            <p:cond delay="0"/>
                                          </p:stCondLst>
                                        </p:cTn>
                                        <p:tgtEl>
                                          <p:spTgt spid="265232"/>
                                        </p:tgtEl>
                                        <p:attrNameLst>
                                          <p:attrName>style.visibility</p:attrName>
                                        </p:attrNameLst>
                                      </p:cBhvr>
                                      <p:to>
                                        <p:strVal val="visible"/>
                                      </p:to>
                                    </p:set>
                                    <p:anim calcmode="lin" valueType="num">
                                      <p:cBhvr>
                                        <p:cTn id="96" dur="500" fill="hold"/>
                                        <p:tgtEl>
                                          <p:spTgt spid="265232"/>
                                        </p:tgtEl>
                                        <p:attrNameLst>
                                          <p:attrName>ppt_w</p:attrName>
                                        </p:attrNameLst>
                                      </p:cBhvr>
                                      <p:tavLst>
                                        <p:tav tm="0">
                                          <p:val>
                                            <p:fltVal val="0"/>
                                          </p:val>
                                        </p:tav>
                                        <p:tav tm="100000">
                                          <p:val>
                                            <p:strVal val="#ppt_w"/>
                                          </p:val>
                                        </p:tav>
                                      </p:tavLst>
                                    </p:anim>
                                    <p:anim calcmode="lin" valueType="num">
                                      <p:cBhvr>
                                        <p:cTn id="97" dur="500" fill="hold"/>
                                        <p:tgtEl>
                                          <p:spTgt spid="265232"/>
                                        </p:tgtEl>
                                        <p:attrNameLst>
                                          <p:attrName>ppt_h</p:attrName>
                                        </p:attrNameLst>
                                      </p:cBhvr>
                                      <p:tavLst>
                                        <p:tav tm="0">
                                          <p:val>
                                            <p:fltVal val="0"/>
                                          </p:val>
                                        </p:tav>
                                        <p:tav tm="100000">
                                          <p:val>
                                            <p:strVal val="#ppt_h"/>
                                          </p:val>
                                        </p:tav>
                                      </p:tavLst>
                                    </p:anim>
                                  </p:childTnLst>
                                </p:cTn>
                              </p:par>
                              <p:par>
                                <p:cTn id="98" presetID="23" presetClass="entr" presetSubtype="16" fill="hold" grpId="0" nodeType="withEffect">
                                  <p:stCondLst>
                                    <p:cond delay="0"/>
                                  </p:stCondLst>
                                  <p:childTnLst>
                                    <p:set>
                                      <p:cBhvr>
                                        <p:cTn id="99" dur="1" fill="hold">
                                          <p:stCondLst>
                                            <p:cond delay="0"/>
                                          </p:stCondLst>
                                        </p:cTn>
                                        <p:tgtEl>
                                          <p:spTgt spid="265233"/>
                                        </p:tgtEl>
                                        <p:attrNameLst>
                                          <p:attrName>style.visibility</p:attrName>
                                        </p:attrNameLst>
                                      </p:cBhvr>
                                      <p:to>
                                        <p:strVal val="visible"/>
                                      </p:to>
                                    </p:set>
                                    <p:anim calcmode="lin" valueType="num">
                                      <p:cBhvr>
                                        <p:cTn id="100" dur="500" fill="hold"/>
                                        <p:tgtEl>
                                          <p:spTgt spid="265233"/>
                                        </p:tgtEl>
                                        <p:attrNameLst>
                                          <p:attrName>ppt_w</p:attrName>
                                        </p:attrNameLst>
                                      </p:cBhvr>
                                      <p:tavLst>
                                        <p:tav tm="0">
                                          <p:val>
                                            <p:fltVal val="0"/>
                                          </p:val>
                                        </p:tav>
                                        <p:tav tm="100000">
                                          <p:val>
                                            <p:strVal val="#ppt_w"/>
                                          </p:val>
                                        </p:tav>
                                      </p:tavLst>
                                    </p:anim>
                                    <p:anim calcmode="lin" valueType="num">
                                      <p:cBhvr>
                                        <p:cTn id="101" dur="500" fill="hold"/>
                                        <p:tgtEl>
                                          <p:spTgt spid="265233"/>
                                        </p:tgtEl>
                                        <p:attrNameLst>
                                          <p:attrName>ppt_h</p:attrName>
                                        </p:attrNameLst>
                                      </p:cBhvr>
                                      <p:tavLst>
                                        <p:tav tm="0">
                                          <p:val>
                                            <p:fltVal val="0"/>
                                          </p:val>
                                        </p:tav>
                                        <p:tav tm="100000">
                                          <p:val>
                                            <p:strVal val="#ppt_h"/>
                                          </p:val>
                                        </p:tav>
                                      </p:tavLst>
                                    </p:anim>
                                  </p:childTnLst>
                                </p:cTn>
                              </p:par>
                              <p:par>
                                <p:cTn id="102" presetID="23" presetClass="entr" presetSubtype="16" fill="hold" grpId="0" nodeType="withEffect">
                                  <p:stCondLst>
                                    <p:cond delay="0"/>
                                  </p:stCondLst>
                                  <p:childTnLst>
                                    <p:set>
                                      <p:cBhvr>
                                        <p:cTn id="103" dur="1" fill="hold">
                                          <p:stCondLst>
                                            <p:cond delay="0"/>
                                          </p:stCondLst>
                                        </p:cTn>
                                        <p:tgtEl>
                                          <p:spTgt spid="265234"/>
                                        </p:tgtEl>
                                        <p:attrNameLst>
                                          <p:attrName>style.visibility</p:attrName>
                                        </p:attrNameLst>
                                      </p:cBhvr>
                                      <p:to>
                                        <p:strVal val="visible"/>
                                      </p:to>
                                    </p:set>
                                    <p:anim calcmode="lin" valueType="num">
                                      <p:cBhvr>
                                        <p:cTn id="104" dur="500" fill="hold"/>
                                        <p:tgtEl>
                                          <p:spTgt spid="265234"/>
                                        </p:tgtEl>
                                        <p:attrNameLst>
                                          <p:attrName>ppt_w</p:attrName>
                                        </p:attrNameLst>
                                      </p:cBhvr>
                                      <p:tavLst>
                                        <p:tav tm="0">
                                          <p:val>
                                            <p:fltVal val="0"/>
                                          </p:val>
                                        </p:tav>
                                        <p:tav tm="100000">
                                          <p:val>
                                            <p:strVal val="#ppt_w"/>
                                          </p:val>
                                        </p:tav>
                                      </p:tavLst>
                                    </p:anim>
                                    <p:anim calcmode="lin" valueType="num">
                                      <p:cBhvr>
                                        <p:cTn id="105" dur="500" fill="hold"/>
                                        <p:tgtEl>
                                          <p:spTgt spid="265234"/>
                                        </p:tgtEl>
                                        <p:attrNameLst>
                                          <p:attrName>ppt_h</p:attrName>
                                        </p:attrNameLst>
                                      </p:cBhvr>
                                      <p:tavLst>
                                        <p:tav tm="0">
                                          <p:val>
                                            <p:fltVal val="0"/>
                                          </p:val>
                                        </p:tav>
                                        <p:tav tm="100000">
                                          <p:val>
                                            <p:strVal val="#ppt_h"/>
                                          </p:val>
                                        </p:tav>
                                      </p:tavLst>
                                    </p:anim>
                                  </p:childTnLst>
                                </p:cTn>
                              </p:par>
                              <p:par>
                                <p:cTn id="106" presetID="23" presetClass="entr" presetSubtype="16" fill="hold" grpId="0" nodeType="withEffect">
                                  <p:stCondLst>
                                    <p:cond delay="0"/>
                                  </p:stCondLst>
                                  <p:childTnLst>
                                    <p:set>
                                      <p:cBhvr>
                                        <p:cTn id="107" dur="1" fill="hold">
                                          <p:stCondLst>
                                            <p:cond delay="0"/>
                                          </p:stCondLst>
                                        </p:cTn>
                                        <p:tgtEl>
                                          <p:spTgt spid="265235"/>
                                        </p:tgtEl>
                                        <p:attrNameLst>
                                          <p:attrName>style.visibility</p:attrName>
                                        </p:attrNameLst>
                                      </p:cBhvr>
                                      <p:to>
                                        <p:strVal val="visible"/>
                                      </p:to>
                                    </p:set>
                                    <p:anim calcmode="lin" valueType="num">
                                      <p:cBhvr>
                                        <p:cTn id="108" dur="500" fill="hold"/>
                                        <p:tgtEl>
                                          <p:spTgt spid="265235"/>
                                        </p:tgtEl>
                                        <p:attrNameLst>
                                          <p:attrName>ppt_w</p:attrName>
                                        </p:attrNameLst>
                                      </p:cBhvr>
                                      <p:tavLst>
                                        <p:tav tm="0">
                                          <p:val>
                                            <p:fltVal val="0"/>
                                          </p:val>
                                        </p:tav>
                                        <p:tav tm="100000">
                                          <p:val>
                                            <p:strVal val="#ppt_w"/>
                                          </p:val>
                                        </p:tav>
                                      </p:tavLst>
                                    </p:anim>
                                    <p:anim calcmode="lin" valueType="num">
                                      <p:cBhvr>
                                        <p:cTn id="109" dur="500" fill="hold"/>
                                        <p:tgtEl>
                                          <p:spTgt spid="265235"/>
                                        </p:tgtEl>
                                        <p:attrNameLst>
                                          <p:attrName>ppt_h</p:attrName>
                                        </p:attrNameLst>
                                      </p:cBhvr>
                                      <p:tavLst>
                                        <p:tav tm="0">
                                          <p:val>
                                            <p:fltVal val="0"/>
                                          </p:val>
                                        </p:tav>
                                        <p:tav tm="100000">
                                          <p:val>
                                            <p:strVal val="#ppt_h"/>
                                          </p:val>
                                        </p:tav>
                                      </p:tavLst>
                                    </p:anim>
                                  </p:childTnLst>
                                </p:cTn>
                              </p:par>
                              <p:par>
                                <p:cTn id="110" presetID="23" presetClass="entr" presetSubtype="16" fill="hold" grpId="0" nodeType="withEffect">
                                  <p:stCondLst>
                                    <p:cond delay="0"/>
                                  </p:stCondLst>
                                  <p:childTnLst>
                                    <p:set>
                                      <p:cBhvr>
                                        <p:cTn id="111" dur="1" fill="hold">
                                          <p:stCondLst>
                                            <p:cond delay="0"/>
                                          </p:stCondLst>
                                        </p:cTn>
                                        <p:tgtEl>
                                          <p:spTgt spid="265236"/>
                                        </p:tgtEl>
                                        <p:attrNameLst>
                                          <p:attrName>style.visibility</p:attrName>
                                        </p:attrNameLst>
                                      </p:cBhvr>
                                      <p:to>
                                        <p:strVal val="visible"/>
                                      </p:to>
                                    </p:set>
                                    <p:anim calcmode="lin" valueType="num">
                                      <p:cBhvr>
                                        <p:cTn id="112" dur="500" fill="hold"/>
                                        <p:tgtEl>
                                          <p:spTgt spid="265236"/>
                                        </p:tgtEl>
                                        <p:attrNameLst>
                                          <p:attrName>ppt_w</p:attrName>
                                        </p:attrNameLst>
                                      </p:cBhvr>
                                      <p:tavLst>
                                        <p:tav tm="0">
                                          <p:val>
                                            <p:fltVal val="0"/>
                                          </p:val>
                                        </p:tav>
                                        <p:tav tm="100000">
                                          <p:val>
                                            <p:strVal val="#ppt_w"/>
                                          </p:val>
                                        </p:tav>
                                      </p:tavLst>
                                    </p:anim>
                                    <p:anim calcmode="lin" valueType="num">
                                      <p:cBhvr>
                                        <p:cTn id="113" dur="500" fill="hold"/>
                                        <p:tgtEl>
                                          <p:spTgt spid="265236"/>
                                        </p:tgtEl>
                                        <p:attrNameLst>
                                          <p:attrName>ppt_h</p:attrName>
                                        </p:attrNameLst>
                                      </p:cBhvr>
                                      <p:tavLst>
                                        <p:tav tm="0">
                                          <p:val>
                                            <p:fltVal val="0"/>
                                          </p:val>
                                        </p:tav>
                                        <p:tav tm="100000">
                                          <p:val>
                                            <p:strVal val="#ppt_h"/>
                                          </p:val>
                                        </p:tav>
                                      </p:tavLst>
                                    </p:anim>
                                  </p:childTnLst>
                                </p:cTn>
                              </p:par>
                              <p:par>
                                <p:cTn id="114" presetID="23" presetClass="entr" presetSubtype="16" fill="hold" grpId="0" nodeType="withEffect">
                                  <p:stCondLst>
                                    <p:cond delay="0"/>
                                  </p:stCondLst>
                                  <p:childTnLst>
                                    <p:set>
                                      <p:cBhvr>
                                        <p:cTn id="115" dur="1" fill="hold">
                                          <p:stCondLst>
                                            <p:cond delay="0"/>
                                          </p:stCondLst>
                                        </p:cTn>
                                        <p:tgtEl>
                                          <p:spTgt spid="265237"/>
                                        </p:tgtEl>
                                        <p:attrNameLst>
                                          <p:attrName>style.visibility</p:attrName>
                                        </p:attrNameLst>
                                      </p:cBhvr>
                                      <p:to>
                                        <p:strVal val="visible"/>
                                      </p:to>
                                    </p:set>
                                    <p:anim calcmode="lin" valueType="num">
                                      <p:cBhvr>
                                        <p:cTn id="116" dur="500" fill="hold"/>
                                        <p:tgtEl>
                                          <p:spTgt spid="265237"/>
                                        </p:tgtEl>
                                        <p:attrNameLst>
                                          <p:attrName>ppt_w</p:attrName>
                                        </p:attrNameLst>
                                      </p:cBhvr>
                                      <p:tavLst>
                                        <p:tav tm="0">
                                          <p:val>
                                            <p:fltVal val="0"/>
                                          </p:val>
                                        </p:tav>
                                        <p:tav tm="100000">
                                          <p:val>
                                            <p:strVal val="#ppt_w"/>
                                          </p:val>
                                        </p:tav>
                                      </p:tavLst>
                                    </p:anim>
                                    <p:anim calcmode="lin" valueType="num">
                                      <p:cBhvr>
                                        <p:cTn id="117" dur="500" fill="hold"/>
                                        <p:tgtEl>
                                          <p:spTgt spid="265237"/>
                                        </p:tgtEl>
                                        <p:attrNameLst>
                                          <p:attrName>ppt_h</p:attrName>
                                        </p:attrNameLst>
                                      </p:cBhvr>
                                      <p:tavLst>
                                        <p:tav tm="0">
                                          <p:val>
                                            <p:fltVal val="0"/>
                                          </p:val>
                                        </p:tav>
                                        <p:tav tm="100000">
                                          <p:val>
                                            <p:strVal val="#ppt_h"/>
                                          </p:val>
                                        </p:tav>
                                      </p:tavLst>
                                    </p:anim>
                                  </p:childTnLst>
                                </p:cTn>
                              </p:par>
                              <p:par>
                                <p:cTn id="118" presetID="23" presetClass="entr" presetSubtype="16" fill="hold" grpId="0" nodeType="withEffect">
                                  <p:stCondLst>
                                    <p:cond delay="0"/>
                                  </p:stCondLst>
                                  <p:childTnLst>
                                    <p:set>
                                      <p:cBhvr>
                                        <p:cTn id="119" dur="1" fill="hold">
                                          <p:stCondLst>
                                            <p:cond delay="0"/>
                                          </p:stCondLst>
                                        </p:cTn>
                                        <p:tgtEl>
                                          <p:spTgt spid="265238"/>
                                        </p:tgtEl>
                                        <p:attrNameLst>
                                          <p:attrName>style.visibility</p:attrName>
                                        </p:attrNameLst>
                                      </p:cBhvr>
                                      <p:to>
                                        <p:strVal val="visible"/>
                                      </p:to>
                                    </p:set>
                                    <p:anim calcmode="lin" valueType="num">
                                      <p:cBhvr>
                                        <p:cTn id="120" dur="500" fill="hold"/>
                                        <p:tgtEl>
                                          <p:spTgt spid="265238"/>
                                        </p:tgtEl>
                                        <p:attrNameLst>
                                          <p:attrName>ppt_w</p:attrName>
                                        </p:attrNameLst>
                                      </p:cBhvr>
                                      <p:tavLst>
                                        <p:tav tm="0">
                                          <p:val>
                                            <p:fltVal val="0"/>
                                          </p:val>
                                        </p:tav>
                                        <p:tav tm="100000">
                                          <p:val>
                                            <p:strVal val="#ppt_w"/>
                                          </p:val>
                                        </p:tav>
                                      </p:tavLst>
                                    </p:anim>
                                    <p:anim calcmode="lin" valueType="num">
                                      <p:cBhvr>
                                        <p:cTn id="121" dur="500" fill="hold"/>
                                        <p:tgtEl>
                                          <p:spTgt spid="265238"/>
                                        </p:tgtEl>
                                        <p:attrNameLst>
                                          <p:attrName>ppt_h</p:attrName>
                                        </p:attrNameLst>
                                      </p:cBhvr>
                                      <p:tavLst>
                                        <p:tav tm="0">
                                          <p:val>
                                            <p:fltVal val="0"/>
                                          </p:val>
                                        </p:tav>
                                        <p:tav tm="100000">
                                          <p:val>
                                            <p:strVal val="#ppt_h"/>
                                          </p:val>
                                        </p:tav>
                                      </p:tavLst>
                                    </p:anim>
                                  </p:childTnLst>
                                </p:cTn>
                              </p:par>
                              <p:par>
                                <p:cTn id="122" presetID="23" presetClass="entr" presetSubtype="16" fill="hold" grpId="0" nodeType="withEffect">
                                  <p:stCondLst>
                                    <p:cond delay="0"/>
                                  </p:stCondLst>
                                  <p:childTnLst>
                                    <p:set>
                                      <p:cBhvr>
                                        <p:cTn id="123" dur="1" fill="hold">
                                          <p:stCondLst>
                                            <p:cond delay="0"/>
                                          </p:stCondLst>
                                        </p:cTn>
                                        <p:tgtEl>
                                          <p:spTgt spid="265239"/>
                                        </p:tgtEl>
                                        <p:attrNameLst>
                                          <p:attrName>style.visibility</p:attrName>
                                        </p:attrNameLst>
                                      </p:cBhvr>
                                      <p:to>
                                        <p:strVal val="visible"/>
                                      </p:to>
                                    </p:set>
                                    <p:anim calcmode="lin" valueType="num">
                                      <p:cBhvr>
                                        <p:cTn id="124" dur="500" fill="hold"/>
                                        <p:tgtEl>
                                          <p:spTgt spid="265239"/>
                                        </p:tgtEl>
                                        <p:attrNameLst>
                                          <p:attrName>ppt_w</p:attrName>
                                        </p:attrNameLst>
                                      </p:cBhvr>
                                      <p:tavLst>
                                        <p:tav tm="0">
                                          <p:val>
                                            <p:fltVal val="0"/>
                                          </p:val>
                                        </p:tav>
                                        <p:tav tm="100000">
                                          <p:val>
                                            <p:strVal val="#ppt_w"/>
                                          </p:val>
                                        </p:tav>
                                      </p:tavLst>
                                    </p:anim>
                                    <p:anim calcmode="lin" valueType="num">
                                      <p:cBhvr>
                                        <p:cTn id="125" dur="500" fill="hold"/>
                                        <p:tgtEl>
                                          <p:spTgt spid="265239"/>
                                        </p:tgtEl>
                                        <p:attrNameLst>
                                          <p:attrName>ppt_h</p:attrName>
                                        </p:attrNameLst>
                                      </p:cBhvr>
                                      <p:tavLst>
                                        <p:tav tm="0">
                                          <p:val>
                                            <p:fltVal val="0"/>
                                          </p:val>
                                        </p:tav>
                                        <p:tav tm="100000">
                                          <p:val>
                                            <p:strVal val="#ppt_h"/>
                                          </p:val>
                                        </p:tav>
                                      </p:tavLst>
                                    </p:anim>
                                  </p:childTnLst>
                                </p:cTn>
                              </p:par>
                              <p:par>
                                <p:cTn id="126" presetID="23" presetClass="entr" presetSubtype="16" fill="hold" grpId="0" nodeType="withEffect">
                                  <p:stCondLst>
                                    <p:cond delay="0"/>
                                  </p:stCondLst>
                                  <p:childTnLst>
                                    <p:set>
                                      <p:cBhvr>
                                        <p:cTn id="127" dur="1" fill="hold">
                                          <p:stCondLst>
                                            <p:cond delay="0"/>
                                          </p:stCondLst>
                                        </p:cTn>
                                        <p:tgtEl>
                                          <p:spTgt spid="265240"/>
                                        </p:tgtEl>
                                        <p:attrNameLst>
                                          <p:attrName>style.visibility</p:attrName>
                                        </p:attrNameLst>
                                      </p:cBhvr>
                                      <p:to>
                                        <p:strVal val="visible"/>
                                      </p:to>
                                    </p:set>
                                    <p:anim calcmode="lin" valueType="num">
                                      <p:cBhvr>
                                        <p:cTn id="128" dur="500" fill="hold"/>
                                        <p:tgtEl>
                                          <p:spTgt spid="265240"/>
                                        </p:tgtEl>
                                        <p:attrNameLst>
                                          <p:attrName>ppt_w</p:attrName>
                                        </p:attrNameLst>
                                      </p:cBhvr>
                                      <p:tavLst>
                                        <p:tav tm="0">
                                          <p:val>
                                            <p:fltVal val="0"/>
                                          </p:val>
                                        </p:tav>
                                        <p:tav tm="100000">
                                          <p:val>
                                            <p:strVal val="#ppt_w"/>
                                          </p:val>
                                        </p:tav>
                                      </p:tavLst>
                                    </p:anim>
                                    <p:anim calcmode="lin" valueType="num">
                                      <p:cBhvr>
                                        <p:cTn id="129" dur="500" fill="hold"/>
                                        <p:tgtEl>
                                          <p:spTgt spid="265240"/>
                                        </p:tgtEl>
                                        <p:attrNameLst>
                                          <p:attrName>ppt_h</p:attrName>
                                        </p:attrNameLst>
                                      </p:cBhvr>
                                      <p:tavLst>
                                        <p:tav tm="0">
                                          <p:val>
                                            <p:fltVal val="0"/>
                                          </p:val>
                                        </p:tav>
                                        <p:tav tm="100000">
                                          <p:val>
                                            <p:strVal val="#ppt_h"/>
                                          </p:val>
                                        </p:tav>
                                      </p:tavLst>
                                    </p:anim>
                                  </p:childTnLst>
                                </p:cTn>
                              </p:par>
                              <p:par>
                                <p:cTn id="130" presetID="23" presetClass="entr" presetSubtype="16" fill="hold" grpId="0" nodeType="withEffect">
                                  <p:stCondLst>
                                    <p:cond delay="0"/>
                                  </p:stCondLst>
                                  <p:childTnLst>
                                    <p:set>
                                      <p:cBhvr>
                                        <p:cTn id="131" dur="1" fill="hold">
                                          <p:stCondLst>
                                            <p:cond delay="0"/>
                                          </p:stCondLst>
                                        </p:cTn>
                                        <p:tgtEl>
                                          <p:spTgt spid="265241"/>
                                        </p:tgtEl>
                                        <p:attrNameLst>
                                          <p:attrName>style.visibility</p:attrName>
                                        </p:attrNameLst>
                                      </p:cBhvr>
                                      <p:to>
                                        <p:strVal val="visible"/>
                                      </p:to>
                                    </p:set>
                                    <p:anim calcmode="lin" valueType="num">
                                      <p:cBhvr>
                                        <p:cTn id="132" dur="500" fill="hold"/>
                                        <p:tgtEl>
                                          <p:spTgt spid="265241"/>
                                        </p:tgtEl>
                                        <p:attrNameLst>
                                          <p:attrName>ppt_w</p:attrName>
                                        </p:attrNameLst>
                                      </p:cBhvr>
                                      <p:tavLst>
                                        <p:tav tm="0">
                                          <p:val>
                                            <p:fltVal val="0"/>
                                          </p:val>
                                        </p:tav>
                                        <p:tav tm="100000">
                                          <p:val>
                                            <p:strVal val="#ppt_w"/>
                                          </p:val>
                                        </p:tav>
                                      </p:tavLst>
                                    </p:anim>
                                    <p:anim calcmode="lin" valueType="num">
                                      <p:cBhvr>
                                        <p:cTn id="133" dur="500" fill="hold"/>
                                        <p:tgtEl>
                                          <p:spTgt spid="265241"/>
                                        </p:tgtEl>
                                        <p:attrNameLst>
                                          <p:attrName>ppt_h</p:attrName>
                                        </p:attrNameLst>
                                      </p:cBhvr>
                                      <p:tavLst>
                                        <p:tav tm="0">
                                          <p:val>
                                            <p:fltVal val="0"/>
                                          </p:val>
                                        </p:tav>
                                        <p:tav tm="100000">
                                          <p:val>
                                            <p:strVal val="#ppt_h"/>
                                          </p:val>
                                        </p:tav>
                                      </p:tavLst>
                                    </p:anim>
                                  </p:childTnLst>
                                </p:cTn>
                              </p:par>
                              <p:par>
                                <p:cTn id="134" presetID="23" presetClass="entr" presetSubtype="16" fill="hold" grpId="0" nodeType="withEffect">
                                  <p:stCondLst>
                                    <p:cond delay="0"/>
                                  </p:stCondLst>
                                  <p:childTnLst>
                                    <p:set>
                                      <p:cBhvr>
                                        <p:cTn id="135" dur="1" fill="hold">
                                          <p:stCondLst>
                                            <p:cond delay="0"/>
                                          </p:stCondLst>
                                        </p:cTn>
                                        <p:tgtEl>
                                          <p:spTgt spid="265242"/>
                                        </p:tgtEl>
                                        <p:attrNameLst>
                                          <p:attrName>style.visibility</p:attrName>
                                        </p:attrNameLst>
                                      </p:cBhvr>
                                      <p:to>
                                        <p:strVal val="visible"/>
                                      </p:to>
                                    </p:set>
                                    <p:anim calcmode="lin" valueType="num">
                                      <p:cBhvr>
                                        <p:cTn id="136" dur="500" fill="hold"/>
                                        <p:tgtEl>
                                          <p:spTgt spid="265242"/>
                                        </p:tgtEl>
                                        <p:attrNameLst>
                                          <p:attrName>ppt_w</p:attrName>
                                        </p:attrNameLst>
                                      </p:cBhvr>
                                      <p:tavLst>
                                        <p:tav tm="0">
                                          <p:val>
                                            <p:fltVal val="0"/>
                                          </p:val>
                                        </p:tav>
                                        <p:tav tm="100000">
                                          <p:val>
                                            <p:strVal val="#ppt_w"/>
                                          </p:val>
                                        </p:tav>
                                      </p:tavLst>
                                    </p:anim>
                                    <p:anim calcmode="lin" valueType="num">
                                      <p:cBhvr>
                                        <p:cTn id="137" dur="500" fill="hold"/>
                                        <p:tgtEl>
                                          <p:spTgt spid="265242"/>
                                        </p:tgtEl>
                                        <p:attrNameLst>
                                          <p:attrName>ppt_h</p:attrName>
                                        </p:attrNameLst>
                                      </p:cBhvr>
                                      <p:tavLst>
                                        <p:tav tm="0">
                                          <p:val>
                                            <p:fltVal val="0"/>
                                          </p:val>
                                        </p:tav>
                                        <p:tav tm="100000">
                                          <p:val>
                                            <p:strVal val="#ppt_h"/>
                                          </p:val>
                                        </p:tav>
                                      </p:tavLst>
                                    </p:anim>
                                  </p:childTnLst>
                                </p:cTn>
                              </p:par>
                              <p:par>
                                <p:cTn id="138" presetID="23" presetClass="entr" presetSubtype="16" fill="hold" grpId="0" nodeType="withEffect">
                                  <p:stCondLst>
                                    <p:cond delay="0"/>
                                  </p:stCondLst>
                                  <p:childTnLst>
                                    <p:set>
                                      <p:cBhvr>
                                        <p:cTn id="139" dur="1" fill="hold">
                                          <p:stCondLst>
                                            <p:cond delay="0"/>
                                          </p:stCondLst>
                                        </p:cTn>
                                        <p:tgtEl>
                                          <p:spTgt spid="265243"/>
                                        </p:tgtEl>
                                        <p:attrNameLst>
                                          <p:attrName>style.visibility</p:attrName>
                                        </p:attrNameLst>
                                      </p:cBhvr>
                                      <p:to>
                                        <p:strVal val="visible"/>
                                      </p:to>
                                    </p:set>
                                    <p:anim calcmode="lin" valueType="num">
                                      <p:cBhvr>
                                        <p:cTn id="140" dur="500" fill="hold"/>
                                        <p:tgtEl>
                                          <p:spTgt spid="265243"/>
                                        </p:tgtEl>
                                        <p:attrNameLst>
                                          <p:attrName>ppt_w</p:attrName>
                                        </p:attrNameLst>
                                      </p:cBhvr>
                                      <p:tavLst>
                                        <p:tav tm="0">
                                          <p:val>
                                            <p:fltVal val="0"/>
                                          </p:val>
                                        </p:tav>
                                        <p:tav tm="100000">
                                          <p:val>
                                            <p:strVal val="#ppt_w"/>
                                          </p:val>
                                        </p:tav>
                                      </p:tavLst>
                                    </p:anim>
                                    <p:anim calcmode="lin" valueType="num">
                                      <p:cBhvr>
                                        <p:cTn id="141" dur="500" fill="hold"/>
                                        <p:tgtEl>
                                          <p:spTgt spid="265243"/>
                                        </p:tgtEl>
                                        <p:attrNameLst>
                                          <p:attrName>ppt_h</p:attrName>
                                        </p:attrNameLst>
                                      </p:cBhvr>
                                      <p:tavLst>
                                        <p:tav tm="0">
                                          <p:val>
                                            <p:fltVal val="0"/>
                                          </p:val>
                                        </p:tav>
                                        <p:tav tm="100000">
                                          <p:val>
                                            <p:strVal val="#ppt_h"/>
                                          </p:val>
                                        </p:tav>
                                      </p:tavLst>
                                    </p:anim>
                                  </p:childTnLst>
                                </p:cTn>
                              </p:par>
                              <p:par>
                                <p:cTn id="142" presetID="23" presetClass="entr" presetSubtype="16" fill="hold" grpId="0" nodeType="withEffect">
                                  <p:stCondLst>
                                    <p:cond delay="0"/>
                                  </p:stCondLst>
                                  <p:childTnLst>
                                    <p:set>
                                      <p:cBhvr>
                                        <p:cTn id="143" dur="1" fill="hold">
                                          <p:stCondLst>
                                            <p:cond delay="0"/>
                                          </p:stCondLst>
                                        </p:cTn>
                                        <p:tgtEl>
                                          <p:spTgt spid="265244"/>
                                        </p:tgtEl>
                                        <p:attrNameLst>
                                          <p:attrName>style.visibility</p:attrName>
                                        </p:attrNameLst>
                                      </p:cBhvr>
                                      <p:to>
                                        <p:strVal val="visible"/>
                                      </p:to>
                                    </p:set>
                                    <p:anim calcmode="lin" valueType="num">
                                      <p:cBhvr>
                                        <p:cTn id="144" dur="500" fill="hold"/>
                                        <p:tgtEl>
                                          <p:spTgt spid="265244"/>
                                        </p:tgtEl>
                                        <p:attrNameLst>
                                          <p:attrName>ppt_w</p:attrName>
                                        </p:attrNameLst>
                                      </p:cBhvr>
                                      <p:tavLst>
                                        <p:tav tm="0">
                                          <p:val>
                                            <p:fltVal val="0"/>
                                          </p:val>
                                        </p:tav>
                                        <p:tav tm="100000">
                                          <p:val>
                                            <p:strVal val="#ppt_w"/>
                                          </p:val>
                                        </p:tav>
                                      </p:tavLst>
                                    </p:anim>
                                    <p:anim calcmode="lin" valueType="num">
                                      <p:cBhvr>
                                        <p:cTn id="145" dur="500" fill="hold"/>
                                        <p:tgtEl>
                                          <p:spTgt spid="265244"/>
                                        </p:tgtEl>
                                        <p:attrNameLst>
                                          <p:attrName>ppt_h</p:attrName>
                                        </p:attrNameLst>
                                      </p:cBhvr>
                                      <p:tavLst>
                                        <p:tav tm="0">
                                          <p:val>
                                            <p:fltVal val="0"/>
                                          </p:val>
                                        </p:tav>
                                        <p:tav tm="100000">
                                          <p:val>
                                            <p:strVal val="#ppt_h"/>
                                          </p:val>
                                        </p:tav>
                                      </p:tavLst>
                                    </p:anim>
                                  </p:childTnLst>
                                </p:cTn>
                              </p:par>
                              <p:par>
                                <p:cTn id="146" presetID="23" presetClass="entr" presetSubtype="16" fill="hold" grpId="0" nodeType="withEffect">
                                  <p:stCondLst>
                                    <p:cond delay="0"/>
                                  </p:stCondLst>
                                  <p:childTnLst>
                                    <p:set>
                                      <p:cBhvr>
                                        <p:cTn id="147" dur="1" fill="hold">
                                          <p:stCondLst>
                                            <p:cond delay="0"/>
                                          </p:stCondLst>
                                        </p:cTn>
                                        <p:tgtEl>
                                          <p:spTgt spid="265245"/>
                                        </p:tgtEl>
                                        <p:attrNameLst>
                                          <p:attrName>style.visibility</p:attrName>
                                        </p:attrNameLst>
                                      </p:cBhvr>
                                      <p:to>
                                        <p:strVal val="visible"/>
                                      </p:to>
                                    </p:set>
                                    <p:anim calcmode="lin" valueType="num">
                                      <p:cBhvr>
                                        <p:cTn id="148" dur="500" fill="hold"/>
                                        <p:tgtEl>
                                          <p:spTgt spid="265245"/>
                                        </p:tgtEl>
                                        <p:attrNameLst>
                                          <p:attrName>ppt_w</p:attrName>
                                        </p:attrNameLst>
                                      </p:cBhvr>
                                      <p:tavLst>
                                        <p:tav tm="0">
                                          <p:val>
                                            <p:fltVal val="0"/>
                                          </p:val>
                                        </p:tav>
                                        <p:tav tm="100000">
                                          <p:val>
                                            <p:strVal val="#ppt_w"/>
                                          </p:val>
                                        </p:tav>
                                      </p:tavLst>
                                    </p:anim>
                                    <p:anim calcmode="lin" valueType="num">
                                      <p:cBhvr>
                                        <p:cTn id="149" dur="500" fill="hold"/>
                                        <p:tgtEl>
                                          <p:spTgt spid="265245"/>
                                        </p:tgtEl>
                                        <p:attrNameLst>
                                          <p:attrName>ppt_h</p:attrName>
                                        </p:attrNameLst>
                                      </p:cBhvr>
                                      <p:tavLst>
                                        <p:tav tm="0">
                                          <p:val>
                                            <p:fltVal val="0"/>
                                          </p:val>
                                        </p:tav>
                                        <p:tav tm="100000">
                                          <p:val>
                                            <p:strVal val="#ppt_h"/>
                                          </p:val>
                                        </p:tav>
                                      </p:tavLst>
                                    </p:anim>
                                  </p:childTnLst>
                                </p:cTn>
                              </p:par>
                              <p:par>
                                <p:cTn id="150" presetID="23" presetClass="entr" presetSubtype="16" fill="hold" grpId="0" nodeType="withEffect">
                                  <p:stCondLst>
                                    <p:cond delay="0"/>
                                  </p:stCondLst>
                                  <p:childTnLst>
                                    <p:set>
                                      <p:cBhvr>
                                        <p:cTn id="151" dur="1" fill="hold">
                                          <p:stCondLst>
                                            <p:cond delay="0"/>
                                          </p:stCondLst>
                                        </p:cTn>
                                        <p:tgtEl>
                                          <p:spTgt spid="265246"/>
                                        </p:tgtEl>
                                        <p:attrNameLst>
                                          <p:attrName>style.visibility</p:attrName>
                                        </p:attrNameLst>
                                      </p:cBhvr>
                                      <p:to>
                                        <p:strVal val="visible"/>
                                      </p:to>
                                    </p:set>
                                    <p:anim calcmode="lin" valueType="num">
                                      <p:cBhvr>
                                        <p:cTn id="152" dur="500" fill="hold"/>
                                        <p:tgtEl>
                                          <p:spTgt spid="265246"/>
                                        </p:tgtEl>
                                        <p:attrNameLst>
                                          <p:attrName>ppt_w</p:attrName>
                                        </p:attrNameLst>
                                      </p:cBhvr>
                                      <p:tavLst>
                                        <p:tav tm="0">
                                          <p:val>
                                            <p:fltVal val="0"/>
                                          </p:val>
                                        </p:tav>
                                        <p:tav tm="100000">
                                          <p:val>
                                            <p:strVal val="#ppt_w"/>
                                          </p:val>
                                        </p:tav>
                                      </p:tavLst>
                                    </p:anim>
                                    <p:anim calcmode="lin" valueType="num">
                                      <p:cBhvr>
                                        <p:cTn id="153" dur="500" fill="hold"/>
                                        <p:tgtEl>
                                          <p:spTgt spid="265246"/>
                                        </p:tgtEl>
                                        <p:attrNameLst>
                                          <p:attrName>ppt_h</p:attrName>
                                        </p:attrNameLst>
                                      </p:cBhvr>
                                      <p:tavLst>
                                        <p:tav tm="0">
                                          <p:val>
                                            <p:fltVal val="0"/>
                                          </p:val>
                                        </p:tav>
                                        <p:tav tm="100000">
                                          <p:val>
                                            <p:strVal val="#ppt_h"/>
                                          </p:val>
                                        </p:tav>
                                      </p:tavLst>
                                    </p:anim>
                                  </p:childTnLst>
                                </p:cTn>
                              </p:par>
                              <p:par>
                                <p:cTn id="154" presetID="23" presetClass="entr" presetSubtype="16" fill="hold" grpId="0" nodeType="withEffect">
                                  <p:stCondLst>
                                    <p:cond delay="0"/>
                                  </p:stCondLst>
                                  <p:childTnLst>
                                    <p:set>
                                      <p:cBhvr>
                                        <p:cTn id="155" dur="1" fill="hold">
                                          <p:stCondLst>
                                            <p:cond delay="0"/>
                                          </p:stCondLst>
                                        </p:cTn>
                                        <p:tgtEl>
                                          <p:spTgt spid="265247"/>
                                        </p:tgtEl>
                                        <p:attrNameLst>
                                          <p:attrName>style.visibility</p:attrName>
                                        </p:attrNameLst>
                                      </p:cBhvr>
                                      <p:to>
                                        <p:strVal val="visible"/>
                                      </p:to>
                                    </p:set>
                                    <p:anim calcmode="lin" valueType="num">
                                      <p:cBhvr>
                                        <p:cTn id="156" dur="500" fill="hold"/>
                                        <p:tgtEl>
                                          <p:spTgt spid="265247"/>
                                        </p:tgtEl>
                                        <p:attrNameLst>
                                          <p:attrName>ppt_w</p:attrName>
                                        </p:attrNameLst>
                                      </p:cBhvr>
                                      <p:tavLst>
                                        <p:tav tm="0">
                                          <p:val>
                                            <p:fltVal val="0"/>
                                          </p:val>
                                        </p:tav>
                                        <p:tav tm="100000">
                                          <p:val>
                                            <p:strVal val="#ppt_w"/>
                                          </p:val>
                                        </p:tav>
                                      </p:tavLst>
                                    </p:anim>
                                    <p:anim calcmode="lin" valueType="num">
                                      <p:cBhvr>
                                        <p:cTn id="157" dur="500" fill="hold"/>
                                        <p:tgtEl>
                                          <p:spTgt spid="265247"/>
                                        </p:tgtEl>
                                        <p:attrNameLst>
                                          <p:attrName>ppt_h</p:attrName>
                                        </p:attrNameLst>
                                      </p:cBhvr>
                                      <p:tavLst>
                                        <p:tav tm="0">
                                          <p:val>
                                            <p:fltVal val="0"/>
                                          </p:val>
                                        </p:tav>
                                        <p:tav tm="100000">
                                          <p:val>
                                            <p:strVal val="#ppt_h"/>
                                          </p:val>
                                        </p:tav>
                                      </p:tavLst>
                                    </p:anim>
                                  </p:childTnLst>
                                </p:cTn>
                              </p:par>
                              <p:par>
                                <p:cTn id="158" presetID="23" presetClass="entr" presetSubtype="16" fill="hold" grpId="0" nodeType="withEffect">
                                  <p:stCondLst>
                                    <p:cond delay="0"/>
                                  </p:stCondLst>
                                  <p:childTnLst>
                                    <p:set>
                                      <p:cBhvr>
                                        <p:cTn id="159" dur="1" fill="hold">
                                          <p:stCondLst>
                                            <p:cond delay="0"/>
                                          </p:stCondLst>
                                        </p:cTn>
                                        <p:tgtEl>
                                          <p:spTgt spid="265248"/>
                                        </p:tgtEl>
                                        <p:attrNameLst>
                                          <p:attrName>style.visibility</p:attrName>
                                        </p:attrNameLst>
                                      </p:cBhvr>
                                      <p:to>
                                        <p:strVal val="visible"/>
                                      </p:to>
                                    </p:set>
                                    <p:anim calcmode="lin" valueType="num">
                                      <p:cBhvr>
                                        <p:cTn id="160" dur="500" fill="hold"/>
                                        <p:tgtEl>
                                          <p:spTgt spid="265248"/>
                                        </p:tgtEl>
                                        <p:attrNameLst>
                                          <p:attrName>ppt_w</p:attrName>
                                        </p:attrNameLst>
                                      </p:cBhvr>
                                      <p:tavLst>
                                        <p:tav tm="0">
                                          <p:val>
                                            <p:fltVal val="0"/>
                                          </p:val>
                                        </p:tav>
                                        <p:tav tm="100000">
                                          <p:val>
                                            <p:strVal val="#ppt_w"/>
                                          </p:val>
                                        </p:tav>
                                      </p:tavLst>
                                    </p:anim>
                                    <p:anim calcmode="lin" valueType="num">
                                      <p:cBhvr>
                                        <p:cTn id="161" dur="500" fill="hold"/>
                                        <p:tgtEl>
                                          <p:spTgt spid="265248"/>
                                        </p:tgtEl>
                                        <p:attrNameLst>
                                          <p:attrName>ppt_h</p:attrName>
                                        </p:attrNameLst>
                                      </p:cBhvr>
                                      <p:tavLst>
                                        <p:tav tm="0">
                                          <p:val>
                                            <p:fltVal val="0"/>
                                          </p:val>
                                        </p:tav>
                                        <p:tav tm="100000">
                                          <p:val>
                                            <p:strVal val="#ppt_h"/>
                                          </p:val>
                                        </p:tav>
                                      </p:tavLst>
                                    </p:anim>
                                  </p:childTnLst>
                                </p:cTn>
                              </p:par>
                              <p:par>
                                <p:cTn id="162" presetID="23" presetClass="entr" presetSubtype="16" fill="hold" grpId="0" nodeType="withEffect">
                                  <p:stCondLst>
                                    <p:cond delay="0"/>
                                  </p:stCondLst>
                                  <p:childTnLst>
                                    <p:set>
                                      <p:cBhvr>
                                        <p:cTn id="163" dur="1" fill="hold">
                                          <p:stCondLst>
                                            <p:cond delay="0"/>
                                          </p:stCondLst>
                                        </p:cTn>
                                        <p:tgtEl>
                                          <p:spTgt spid="265249"/>
                                        </p:tgtEl>
                                        <p:attrNameLst>
                                          <p:attrName>style.visibility</p:attrName>
                                        </p:attrNameLst>
                                      </p:cBhvr>
                                      <p:to>
                                        <p:strVal val="visible"/>
                                      </p:to>
                                    </p:set>
                                    <p:anim calcmode="lin" valueType="num">
                                      <p:cBhvr>
                                        <p:cTn id="164" dur="500" fill="hold"/>
                                        <p:tgtEl>
                                          <p:spTgt spid="265249"/>
                                        </p:tgtEl>
                                        <p:attrNameLst>
                                          <p:attrName>ppt_w</p:attrName>
                                        </p:attrNameLst>
                                      </p:cBhvr>
                                      <p:tavLst>
                                        <p:tav tm="0">
                                          <p:val>
                                            <p:fltVal val="0"/>
                                          </p:val>
                                        </p:tav>
                                        <p:tav tm="100000">
                                          <p:val>
                                            <p:strVal val="#ppt_w"/>
                                          </p:val>
                                        </p:tav>
                                      </p:tavLst>
                                    </p:anim>
                                    <p:anim calcmode="lin" valueType="num">
                                      <p:cBhvr>
                                        <p:cTn id="165" dur="500" fill="hold"/>
                                        <p:tgtEl>
                                          <p:spTgt spid="265249"/>
                                        </p:tgtEl>
                                        <p:attrNameLst>
                                          <p:attrName>ppt_h</p:attrName>
                                        </p:attrNameLst>
                                      </p:cBhvr>
                                      <p:tavLst>
                                        <p:tav tm="0">
                                          <p:val>
                                            <p:fltVal val="0"/>
                                          </p:val>
                                        </p:tav>
                                        <p:tav tm="100000">
                                          <p:val>
                                            <p:strVal val="#ppt_h"/>
                                          </p:val>
                                        </p:tav>
                                      </p:tavLst>
                                    </p:anim>
                                  </p:childTnLst>
                                </p:cTn>
                              </p:par>
                              <p:par>
                                <p:cTn id="166" presetID="23" presetClass="entr" presetSubtype="16" fill="hold" grpId="0" nodeType="withEffect">
                                  <p:stCondLst>
                                    <p:cond delay="0"/>
                                  </p:stCondLst>
                                  <p:childTnLst>
                                    <p:set>
                                      <p:cBhvr>
                                        <p:cTn id="167" dur="1" fill="hold">
                                          <p:stCondLst>
                                            <p:cond delay="0"/>
                                          </p:stCondLst>
                                        </p:cTn>
                                        <p:tgtEl>
                                          <p:spTgt spid="265250"/>
                                        </p:tgtEl>
                                        <p:attrNameLst>
                                          <p:attrName>style.visibility</p:attrName>
                                        </p:attrNameLst>
                                      </p:cBhvr>
                                      <p:to>
                                        <p:strVal val="visible"/>
                                      </p:to>
                                    </p:set>
                                    <p:anim calcmode="lin" valueType="num">
                                      <p:cBhvr>
                                        <p:cTn id="168" dur="500" fill="hold"/>
                                        <p:tgtEl>
                                          <p:spTgt spid="265250"/>
                                        </p:tgtEl>
                                        <p:attrNameLst>
                                          <p:attrName>ppt_w</p:attrName>
                                        </p:attrNameLst>
                                      </p:cBhvr>
                                      <p:tavLst>
                                        <p:tav tm="0">
                                          <p:val>
                                            <p:fltVal val="0"/>
                                          </p:val>
                                        </p:tav>
                                        <p:tav tm="100000">
                                          <p:val>
                                            <p:strVal val="#ppt_w"/>
                                          </p:val>
                                        </p:tav>
                                      </p:tavLst>
                                    </p:anim>
                                    <p:anim calcmode="lin" valueType="num">
                                      <p:cBhvr>
                                        <p:cTn id="169" dur="500" fill="hold"/>
                                        <p:tgtEl>
                                          <p:spTgt spid="265250"/>
                                        </p:tgtEl>
                                        <p:attrNameLst>
                                          <p:attrName>ppt_h</p:attrName>
                                        </p:attrNameLst>
                                      </p:cBhvr>
                                      <p:tavLst>
                                        <p:tav tm="0">
                                          <p:val>
                                            <p:fltVal val="0"/>
                                          </p:val>
                                        </p:tav>
                                        <p:tav tm="100000">
                                          <p:val>
                                            <p:strVal val="#ppt_h"/>
                                          </p:val>
                                        </p:tav>
                                      </p:tavLst>
                                    </p:anim>
                                  </p:childTnLst>
                                </p:cTn>
                              </p:par>
                              <p:par>
                                <p:cTn id="170" presetID="23" presetClass="entr" presetSubtype="16" fill="hold" grpId="0" nodeType="withEffect">
                                  <p:stCondLst>
                                    <p:cond delay="0"/>
                                  </p:stCondLst>
                                  <p:childTnLst>
                                    <p:set>
                                      <p:cBhvr>
                                        <p:cTn id="171" dur="1" fill="hold">
                                          <p:stCondLst>
                                            <p:cond delay="0"/>
                                          </p:stCondLst>
                                        </p:cTn>
                                        <p:tgtEl>
                                          <p:spTgt spid="265251"/>
                                        </p:tgtEl>
                                        <p:attrNameLst>
                                          <p:attrName>style.visibility</p:attrName>
                                        </p:attrNameLst>
                                      </p:cBhvr>
                                      <p:to>
                                        <p:strVal val="visible"/>
                                      </p:to>
                                    </p:set>
                                    <p:anim calcmode="lin" valueType="num">
                                      <p:cBhvr>
                                        <p:cTn id="172" dur="500" fill="hold"/>
                                        <p:tgtEl>
                                          <p:spTgt spid="265251"/>
                                        </p:tgtEl>
                                        <p:attrNameLst>
                                          <p:attrName>ppt_w</p:attrName>
                                        </p:attrNameLst>
                                      </p:cBhvr>
                                      <p:tavLst>
                                        <p:tav tm="0">
                                          <p:val>
                                            <p:fltVal val="0"/>
                                          </p:val>
                                        </p:tav>
                                        <p:tav tm="100000">
                                          <p:val>
                                            <p:strVal val="#ppt_w"/>
                                          </p:val>
                                        </p:tav>
                                      </p:tavLst>
                                    </p:anim>
                                    <p:anim calcmode="lin" valueType="num">
                                      <p:cBhvr>
                                        <p:cTn id="173" dur="500" fill="hold"/>
                                        <p:tgtEl>
                                          <p:spTgt spid="265251"/>
                                        </p:tgtEl>
                                        <p:attrNameLst>
                                          <p:attrName>ppt_h</p:attrName>
                                        </p:attrNameLst>
                                      </p:cBhvr>
                                      <p:tavLst>
                                        <p:tav tm="0">
                                          <p:val>
                                            <p:fltVal val="0"/>
                                          </p:val>
                                        </p:tav>
                                        <p:tav tm="100000">
                                          <p:val>
                                            <p:strVal val="#ppt_h"/>
                                          </p:val>
                                        </p:tav>
                                      </p:tavLst>
                                    </p:anim>
                                  </p:childTnLst>
                                </p:cTn>
                              </p:par>
                              <p:par>
                                <p:cTn id="174" presetID="23" presetClass="entr" presetSubtype="16" fill="hold" grpId="0" nodeType="withEffect">
                                  <p:stCondLst>
                                    <p:cond delay="0"/>
                                  </p:stCondLst>
                                  <p:childTnLst>
                                    <p:set>
                                      <p:cBhvr>
                                        <p:cTn id="175" dur="1" fill="hold">
                                          <p:stCondLst>
                                            <p:cond delay="0"/>
                                          </p:stCondLst>
                                        </p:cTn>
                                        <p:tgtEl>
                                          <p:spTgt spid="265252"/>
                                        </p:tgtEl>
                                        <p:attrNameLst>
                                          <p:attrName>style.visibility</p:attrName>
                                        </p:attrNameLst>
                                      </p:cBhvr>
                                      <p:to>
                                        <p:strVal val="visible"/>
                                      </p:to>
                                    </p:set>
                                    <p:anim calcmode="lin" valueType="num">
                                      <p:cBhvr>
                                        <p:cTn id="176" dur="500" fill="hold"/>
                                        <p:tgtEl>
                                          <p:spTgt spid="265252"/>
                                        </p:tgtEl>
                                        <p:attrNameLst>
                                          <p:attrName>ppt_w</p:attrName>
                                        </p:attrNameLst>
                                      </p:cBhvr>
                                      <p:tavLst>
                                        <p:tav tm="0">
                                          <p:val>
                                            <p:fltVal val="0"/>
                                          </p:val>
                                        </p:tav>
                                        <p:tav tm="100000">
                                          <p:val>
                                            <p:strVal val="#ppt_w"/>
                                          </p:val>
                                        </p:tav>
                                      </p:tavLst>
                                    </p:anim>
                                    <p:anim calcmode="lin" valueType="num">
                                      <p:cBhvr>
                                        <p:cTn id="177" dur="500" fill="hold"/>
                                        <p:tgtEl>
                                          <p:spTgt spid="265252"/>
                                        </p:tgtEl>
                                        <p:attrNameLst>
                                          <p:attrName>ppt_h</p:attrName>
                                        </p:attrNameLst>
                                      </p:cBhvr>
                                      <p:tavLst>
                                        <p:tav tm="0">
                                          <p:val>
                                            <p:fltVal val="0"/>
                                          </p:val>
                                        </p:tav>
                                        <p:tav tm="100000">
                                          <p:val>
                                            <p:strVal val="#ppt_h"/>
                                          </p:val>
                                        </p:tav>
                                      </p:tavLst>
                                    </p:anim>
                                  </p:childTnLst>
                                </p:cTn>
                              </p:par>
                              <p:par>
                                <p:cTn id="178" presetID="23" presetClass="entr" presetSubtype="16" fill="hold" grpId="0" nodeType="withEffect">
                                  <p:stCondLst>
                                    <p:cond delay="0"/>
                                  </p:stCondLst>
                                  <p:childTnLst>
                                    <p:set>
                                      <p:cBhvr>
                                        <p:cTn id="179" dur="1" fill="hold">
                                          <p:stCondLst>
                                            <p:cond delay="0"/>
                                          </p:stCondLst>
                                        </p:cTn>
                                        <p:tgtEl>
                                          <p:spTgt spid="265253"/>
                                        </p:tgtEl>
                                        <p:attrNameLst>
                                          <p:attrName>style.visibility</p:attrName>
                                        </p:attrNameLst>
                                      </p:cBhvr>
                                      <p:to>
                                        <p:strVal val="visible"/>
                                      </p:to>
                                    </p:set>
                                    <p:anim calcmode="lin" valueType="num">
                                      <p:cBhvr>
                                        <p:cTn id="180" dur="500" fill="hold"/>
                                        <p:tgtEl>
                                          <p:spTgt spid="265253"/>
                                        </p:tgtEl>
                                        <p:attrNameLst>
                                          <p:attrName>ppt_w</p:attrName>
                                        </p:attrNameLst>
                                      </p:cBhvr>
                                      <p:tavLst>
                                        <p:tav tm="0">
                                          <p:val>
                                            <p:fltVal val="0"/>
                                          </p:val>
                                        </p:tav>
                                        <p:tav tm="100000">
                                          <p:val>
                                            <p:strVal val="#ppt_w"/>
                                          </p:val>
                                        </p:tav>
                                      </p:tavLst>
                                    </p:anim>
                                    <p:anim calcmode="lin" valueType="num">
                                      <p:cBhvr>
                                        <p:cTn id="181" dur="500" fill="hold"/>
                                        <p:tgtEl>
                                          <p:spTgt spid="265253"/>
                                        </p:tgtEl>
                                        <p:attrNameLst>
                                          <p:attrName>ppt_h</p:attrName>
                                        </p:attrNameLst>
                                      </p:cBhvr>
                                      <p:tavLst>
                                        <p:tav tm="0">
                                          <p:val>
                                            <p:fltVal val="0"/>
                                          </p:val>
                                        </p:tav>
                                        <p:tav tm="100000">
                                          <p:val>
                                            <p:strVal val="#ppt_h"/>
                                          </p:val>
                                        </p:tav>
                                      </p:tavLst>
                                    </p:anim>
                                  </p:childTnLst>
                                </p:cTn>
                              </p:par>
                              <p:par>
                                <p:cTn id="182" presetID="23" presetClass="entr" presetSubtype="16" fill="hold" grpId="0" nodeType="withEffect">
                                  <p:stCondLst>
                                    <p:cond delay="0"/>
                                  </p:stCondLst>
                                  <p:childTnLst>
                                    <p:set>
                                      <p:cBhvr>
                                        <p:cTn id="183" dur="1" fill="hold">
                                          <p:stCondLst>
                                            <p:cond delay="0"/>
                                          </p:stCondLst>
                                        </p:cTn>
                                        <p:tgtEl>
                                          <p:spTgt spid="265254"/>
                                        </p:tgtEl>
                                        <p:attrNameLst>
                                          <p:attrName>style.visibility</p:attrName>
                                        </p:attrNameLst>
                                      </p:cBhvr>
                                      <p:to>
                                        <p:strVal val="visible"/>
                                      </p:to>
                                    </p:set>
                                    <p:anim calcmode="lin" valueType="num">
                                      <p:cBhvr>
                                        <p:cTn id="184" dur="500" fill="hold"/>
                                        <p:tgtEl>
                                          <p:spTgt spid="265254"/>
                                        </p:tgtEl>
                                        <p:attrNameLst>
                                          <p:attrName>ppt_w</p:attrName>
                                        </p:attrNameLst>
                                      </p:cBhvr>
                                      <p:tavLst>
                                        <p:tav tm="0">
                                          <p:val>
                                            <p:fltVal val="0"/>
                                          </p:val>
                                        </p:tav>
                                        <p:tav tm="100000">
                                          <p:val>
                                            <p:strVal val="#ppt_w"/>
                                          </p:val>
                                        </p:tav>
                                      </p:tavLst>
                                    </p:anim>
                                    <p:anim calcmode="lin" valueType="num">
                                      <p:cBhvr>
                                        <p:cTn id="185" dur="500" fill="hold"/>
                                        <p:tgtEl>
                                          <p:spTgt spid="265254"/>
                                        </p:tgtEl>
                                        <p:attrNameLst>
                                          <p:attrName>ppt_h</p:attrName>
                                        </p:attrNameLst>
                                      </p:cBhvr>
                                      <p:tavLst>
                                        <p:tav tm="0">
                                          <p:val>
                                            <p:fltVal val="0"/>
                                          </p:val>
                                        </p:tav>
                                        <p:tav tm="100000">
                                          <p:val>
                                            <p:strVal val="#ppt_h"/>
                                          </p:val>
                                        </p:tav>
                                      </p:tavLst>
                                    </p:anim>
                                  </p:childTnLst>
                                </p:cTn>
                              </p:par>
                              <p:par>
                                <p:cTn id="186" presetID="23" presetClass="entr" presetSubtype="16" fill="hold" grpId="0" nodeType="withEffect">
                                  <p:stCondLst>
                                    <p:cond delay="0"/>
                                  </p:stCondLst>
                                  <p:childTnLst>
                                    <p:set>
                                      <p:cBhvr>
                                        <p:cTn id="187" dur="1" fill="hold">
                                          <p:stCondLst>
                                            <p:cond delay="0"/>
                                          </p:stCondLst>
                                        </p:cTn>
                                        <p:tgtEl>
                                          <p:spTgt spid="265255"/>
                                        </p:tgtEl>
                                        <p:attrNameLst>
                                          <p:attrName>style.visibility</p:attrName>
                                        </p:attrNameLst>
                                      </p:cBhvr>
                                      <p:to>
                                        <p:strVal val="visible"/>
                                      </p:to>
                                    </p:set>
                                    <p:anim calcmode="lin" valueType="num">
                                      <p:cBhvr>
                                        <p:cTn id="188" dur="500" fill="hold"/>
                                        <p:tgtEl>
                                          <p:spTgt spid="265255"/>
                                        </p:tgtEl>
                                        <p:attrNameLst>
                                          <p:attrName>ppt_w</p:attrName>
                                        </p:attrNameLst>
                                      </p:cBhvr>
                                      <p:tavLst>
                                        <p:tav tm="0">
                                          <p:val>
                                            <p:fltVal val="0"/>
                                          </p:val>
                                        </p:tav>
                                        <p:tav tm="100000">
                                          <p:val>
                                            <p:strVal val="#ppt_w"/>
                                          </p:val>
                                        </p:tav>
                                      </p:tavLst>
                                    </p:anim>
                                    <p:anim calcmode="lin" valueType="num">
                                      <p:cBhvr>
                                        <p:cTn id="189" dur="500" fill="hold"/>
                                        <p:tgtEl>
                                          <p:spTgt spid="265255"/>
                                        </p:tgtEl>
                                        <p:attrNameLst>
                                          <p:attrName>ppt_h</p:attrName>
                                        </p:attrNameLst>
                                      </p:cBhvr>
                                      <p:tavLst>
                                        <p:tav tm="0">
                                          <p:val>
                                            <p:fltVal val="0"/>
                                          </p:val>
                                        </p:tav>
                                        <p:tav tm="100000">
                                          <p:val>
                                            <p:strVal val="#ppt_h"/>
                                          </p:val>
                                        </p:tav>
                                      </p:tavLst>
                                    </p:anim>
                                  </p:childTnLst>
                                </p:cTn>
                              </p:par>
                              <p:par>
                                <p:cTn id="190" presetID="23" presetClass="entr" presetSubtype="16" fill="hold" grpId="0" nodeType="withEffect">
                                  <p:stCondLst>
                                    <p:cond delay="0"/>
                                  </p:stCondLst>
                                  <p:childTnLst>
                                    <p:set>
                                      <p:cBhvr>
                                        <p:cTn id="191" dur="1" fill="hold">
                                          <p:stCondLst>
                                            <p:cond delay="0"/>
                                          </p:stCondLst>
                                        </p:cTn>
                                        <p:tgtEl>
                                          <p:spTgt spid="265256"/>
                                        </p:tgtEl>
                                        <p:attrNameLst>
                                          <p:attrName>style.visibility</p:attrName>
                                        </p:attrNameLst>
                                      </p:cBhvr>
                                      <p:to>
                                        <p:strVal val="visible"/>
                                      </p:to>
                                    </p:set>
                                    <p:anim calcmode="lin" valueType="num">
                                      <p:cBhvr>
                                        <p:cTn id="192" dur="500" fill="hold"/>
                                        <p:tgtEl>
                                          <p:spTgt spid="265256"/>
                                        </p:tgtEl>
                                        <p:attrNameLst>
                                          <p:attrName>ppt_w</p:attrName>
                                        </p:attrNameLst>
                                      </p:cBhvr>
                                      <p:tavLst>
                                        <p:tav tm="0">
                                          <p:val>
                                            <p:fltVal val="0"/>
                                          </p:val>
                                        </p:tav>
                                        <p:tav tm="100000">
                                          <p:val>
                                            <p:strVal val="#ppt_w"/>
                                          </p:val>
                                        </p:tav>
                                      </p:tavLst>
                                    </p:anim>
                                    <p:anim calcmode="lin" valueType="num">
                                      <p:cBhvr>
                                        <p:cTn id="193" dur="500" fill="hold"/>
                                        <p:tgtEl>
                                          <p:spTgt spid="265256"/>
                                        </p:tgtEl>
                                        <p:attrNameLst>
                                          <p:attrName>ppt_h</p:attrName>
                                        </p:attrNameLst>
                                      </p:cBhvr>
                                      <p:tavLst>
                                        <p:tav tm="0">
                                          <p:val>
                                            <p:fltVal val="0"/>
                                          </p:val>
                                        </p:tav>
                                        <p:tav tm="100000">
                                          <p:val>
                                            <p:strVal val="#ppt_h"/>
                                          </p:val>
                                        </p:tav>
                                      </p:tavLst>
                                    </p:anim>
                                  </p:childTnLst>
                                </p:cTn>
                              </p:par>
                              <p:par>
                                <p:cTn id="194" presetID="23" presetClass="entr" presetSubtype="16" fill="hold" grpId="0" nodeType="withEffect">
                                  <p:stCondLst>
                                    <p:cond delay="0"/>
                                  </p:stCondLst>
                                  <p:childTnLst>
                                    <p:set>
                                      <p:cBhvr>
                                        <p:cTn id="195" dur="1" fill="hold">
                                          <p:stCondLst>
                                            <p:cond delay="0"/>
                                          </p:stCondLst>
                                        </p:cTn>
                                        <p:tgtEl>
                                          <p:spTgt spid="265257"/>
                                        </p:tgtEl>
                                        <p:attrNameLst>
                                          <p:attrName>style.visibility</p:attrName>
                                        </p:attrNameLst>
                                      </p:cBhvr>
                                      <p:to>
                                        <p:strVal val="visible"/>
                                      </p:to>
                                    </p:set>
                                    <p:anim calcmode="lin" valueType="num">
                                      <p:cBhvr>
                                        <p:cTn id="196" dur="500" fill="hold"/>
                                        <p:tgtEl>
                                          <p:spTgt spid="265257"/>
                                        </p:tgtEl>
                                        <p:attrNameLst>
                                          <p:attrName>ppt_w</p:attrName>
                                        </p:attrNameLst>
                                      </p:cBhvr>
                                      <p:tavLst>
                                        <p:tav tm="0">
                                          <p:val>
                                            <p:fltVal val="0"/>
                                          </p:val>
                                        </p:tav>
                                        <p:tav tm="100000">
                                          <p:val>
                                            <p:strVal val="#ppt_w"/>
                                          </p:val>
                                        </p:tav>
                                      </p:tavLst>
                                    </p:anim>
                                    <p:anim calcmode="lin" valueType="num">
                                      <p:cBhvr>
                                        <p:cTn id="197" dur="500" fill="hold"/>
                                        <p:tgtEl>
                                          <p:spTgt spid="265257"/>
                                        </p:tgtEl>
                                        <p:attrNameLst>
                                          <p:attrName>ppt_h</p:attrName>
                                        </p:attrNameLst>
                                      </p:cBhvr>
                                      <p:tavLst>
                                        <p:tav tm="0">
                                          <p:val>
                                            <p:fltVal val="0"/>
                                          </p:val>
                                        </p:tav>
                                        <p:tav tm="100000">
                                          <p:val>
                                            <p:strVal val="#ppt_h"/>
                                          </p:val>
                                        </p:tav>
                                      </p:tavLst>
                                    </p:anim>
                                  </p:childTnLst>
                                </p:cTn>
                              </p:par>
                              <p:par>
                                <p:cTn id="198" presetID="23" presetClass="entr" presetSubtype="16" fill="hold" grpId="0" nodeType="withEffect">
                                  <p:stCondLst>
                                    <p:cond delay="0"/>
                                  </p:stCondLst>
                                  <p:childTnLst>
                                    <p:set>
                                      <p:cBhvr>
                                        <p:cTn id="199" dur="1" fill="hold">
                                          <p:stCondLst>
                                            <p:cond delay="0"/>
                                          </p:stCondLst>
                                        </p:cTn>
                                        <p:tgtEl>
                                          <p:spTgt spid="265258"/>
                                        </p:tgtEl>
                                        <p:attrNameLst>
                                          <p:attrName>style.visibility</p:attrName>
                                        </p:attrNameLst>
                                      </p:cBhvr>
                                      <p:to>
                                        <p:strVal val="visible"/>
                                      </p:to>
                                    </p:set>
                                    <p:anim calcmode="lin" valueType="num">
                                      <p:cBhvr>
                                        <p:cTn id="200" dur="500" fill="hold"/>
                                        <p:tgtEl>
                                          <p:spTgt spid="265258"/>
                                        </p:tgtEl>
                                        <p:attrNameLst>
                                          <p:attrName>ppt_w</p:attrName>
                                        </p:attrNameLst>
                                      </p:cBhvr>
                                      <p:tavLst>
                                        <p:tav tm="0">
                                          <p:val>
                                            <p:fltVal val="0"/>
                                          </p:val>
                                        </p:tav>
                                        <p:tav tm="100000">
                                          <p:val>
                                            <p:strVal val="#ppt_w"/>
                                          </p:val>
                                        </p:tav>
                                      </p:tavLst>
                                    </p:anim>
                                    <p:anim calcmode="lin" valueType="num">
                                      <p:cBhvr>
                                        <p:cTn id="201" dur="500" fill="hold"/>
                                        <p:tgtEl>
                                          <p:spTgt spid="265258"/>
                                        </p:tgtEl>
                                        <p:attrNameLst>
                                          <p:attrName>ppt_h</p:attrName>
                                        </p:attrNameLst>
                                      </p:cBhvr>
                                      <p:tavLst>
                                        <p:tav tm="0">
                                          <p:val>
                                            <p:fltVal val="0"/>
                                          </p:val>
                                        </p:tav>
                                        <p:tav tm="100000">
                                          <p:val>
                                            <p:strVal val="#ppt_h"/>
                                          </p:val>
                                        </p:tav>
                                      </p:tavLst>
                                    </p:anim>
                                  </p:childTnLst>
                                </p:cTn>
                              </p:par>
                              <p:par>
                                <p:cTn id="202" presetID="23" presetClass="entr" presetSubtype="16" fill="hold" grpId="0" nodeType="withEffect">
                                  <p:stCondLst>
                                    <p:cond delay="0"/>
                                  </p:stCondLst>
                                  <p:childTnLst>
                                    <p:set>
                                      <p:cBhvr>
                                        <p:cTn id="203" dur="1" fill="hold">
                                          <p:stCondLst>
                                            <p:cond delay="0"/>
                                          </p:stCondLst>
                                        </p:cTn>
                                        <p:tgtEl>
                                          <p:spTgt spid="265259"/>
                                        </p:tgtEl>
                                        <p:attrNameLst>
                                          <p:attrName>style.visibility</p:attrName>
                                        </p:attrNameLst>
                                      </p:cBhvr>
                                      <p:to>
                                        <p:strVal val="visible"/>
                                      </p:to>
                                    </p:set>
                                    <p:anim calcmode="lin" valueType="num">
                                      <p:cBhvr>
                                        <p:cTn id="204" dur="500" fill="hold"/>
                                        <p:tgtEl>
                                          <p:spTgt spid="265259"/>
                                        </p:tgtEl>
                                        <p:attrNameLst>
                                          <p:attrName>ppt_w</p:attrName>
                                        </p:attrNameLst>
                                      </p:cBhvr>
                                      <p:tavLst>
                                        <p:tav tm="0">
                                          <p:val>
                                            <p:fltVal val="0"/>
                                          </p:val>
                                        </p:tav>
                                        <p:tav tm="100000">
                                          <p:val>
                                            <p:strVal val="#ppt_w"/>
                                          </p:val>
                                        </p:tav>
                                      </p:tavLst>
                                    </p:anim>
                                    <p:anim calcmode="lin" valueType="num">
                                      <p:cBhvr>
                                        <p:cTn id="205" dur="500" fill="hold"/>
                                        <p:tgtEl>
                                          <p:spTgt spid="265259"/>
                                        </p:tgtEl>
                                        <p:attrNameLst>
                                          <p:attrName>ppt_h</p:attrName>
                                        </p:attrNameLst>
                                      </p:cBhvr>
                                      <p:tavLst>
                                        <p:tav tm="0">
                                          <p:val>
                                            <p:fltVal val="0"/>
                                          </p:val>
                                        </p:tav>
                                        <p:tav tm="100000">
                                          <p:val>
                                            <p:strVal val="#ppt_h"/>
                                          </p:val>
                                        </p:tav>
                                      </p:tavLst>
                                    </p:anim>
                                  </p:childTnLst>
                                </p:cTn>
                              </p:par>
                              <p:par>
                                <p:cTn id="206" presetID="23" presetClass="entr" presetSubtype="16" fill="hold" grpId="0" nodeType="withEffect">
                                  <p:stCondLst>
                                    <p:cond delay="0"/>
                                  </p:stCondLst>
                                  <p:childTnLst>
                                    <p:set>
                                      <p:cBhvr>
                                        <p:cTn id="207" dur="1" fill="hold">
                                          <p:stCondLst>
                                            <p:cond delay="0"/>
                                          </p:stCondLst>
                                        </p:cTn>
                                        <p:tgtEl>
                                          <p:spTgt spid="265260"/>
                                        </p:tgtEl>
                                        <p:attrNameLst>
                                          <p:attrName>style.visibility</p:attrName>
                                        </p:attrNameLst>
                                      </p:cBhvr>
                                      <p:to>
                                        <p:strVal val="visible"/>
                                      </p:to>
                                    </p:set>
                                    <p:anim calcmode="lin" valueType="num">
                                      <p:cBhvr>
                                        <p:cTn id="208" dur="500" fill="hold"/>
                                        <p:tgtEl>
                                          <p:spTgt spid="265260"/>
                                        </p:tgtEl>
                                        <p:attrNameLst>
                                          <p:attrName>ppt_w</p:attrName>
                                        </p:attrNameLst>
                                      </p:cBhvr>
                                      <p:tavLst>
                                        <p:tav tm="0">
                                          <p:val>
                                            <p:fltVal val="0"/>
                                          </p:val>
                                        </p:tav>
                                        <p:tav tm="100000">
                                          <p:val>
                                            <p:strVal val="#ppt_w"/>
                                          </p:val>
                                        </p:tav>
                                      </p:tavLst>
                                    </p:anim>
                                    <p:anim calcmode="lin" valueType="num">
                                      <p:cBhvr>
                                        <p:cTn id="209" dur="500" fill="hold"/>
                                        <p:tgtEl>
                                          <p:spTgt spid="265260"/>
                                        </p:tgtEl>
                                        <p:attrNameLst>
                                          <p:attrName>ppt_h</p:attrName>
                                        </p:attrNameLst>
                                      </p:cBhvr>
                                      <p:tavLst>
                                        <p:tav tm="0">
                                          <p:val>
                                            <p:fltVal val="0"/>
                                          </p:val>
                                        </p:tav>
                                        <p:tav tm="100000">
                                          <p:val>
                                            <p:strVal val="#ppt_h"/>
                                          </p:val>
                                        </p:tav>
                                      </p:tavLst>
                                    </p:anim>
                                  </p:childTnLst>
                                </p:cTn>
                              </p:par>
                              <p:par>
                                <p:cTn id="210" presetID="23" presetClass="entr" presetSubtype="16" fill="hold" grpId="0" nodeType="withEffect">
                                  <p:stCondLst>
                                    <p:cond delay="0"/>
                                  </p:stCondLst>
                                  <p:childTnLst>
                                    <p:set>
                                      <p:cBhvr>
                                        <p:cTn id="211" dur="1" fill="hold">
                                          <p:stCondLst>
                                            <p:cond delay="0"/>
                                          </p:stCondLst>
                                        </p:cTn>
                                        <p:tgtEl>
                                          <p:spTgt spid="265261"/>
                                        </p:tgtEl>
                                        <p:attrNameLst>
                                          <p:attrName>style.visibility</p:attrName>
                                        </p:attrNameLst>
                                      </p:cBhvr>
                                      <p:to>
                                        <p:strVal val="visible"/>
                                      </p:to>
                                    </p:set>
                                    <p:anim calcmode="lin" valueType="num">
                                      <p:cBhvr>
                                        <p:cTn id="212" dur="500" fill="hold"/>
                                        <p:tgtEl>
                                          <p:spTgt spid="265261"/>
                                        </p:tgtEl>
                                        <p:attrNameLst>
                                          <p:attrName>ppt_w</p:attrName>
                                        </p:attrNameLst>
                                      </p:cBhvr>
                                      <p:tavLst>
                                        <p:tav tm="0">
                                          <p:val>
                                            <p:fltVal val="0"/>
                                          </p:val>
                                        </p:tav>
                                        <p:tav tm="100000">
                                          <p:val>
                                            <p:strVal val="#ppt_w"/>
                                          </p:val>
                                        </p:tav>
                                      </p:tavLst>
                                    </p:anim>
                                    <p:anim calcmode="lin" valueType="num">
                                      <p:cBhvr>
                                        <p:cTn id="213" dur="500" fill="hold"/>
                                        <p:tgtEl>
                                          <p:spTgt spid="265261"/>
                                        </p:tgtEl>
                                        <p:attrNameLst>
                                          <p:attrName>ppt_h</p:attrName>
                                        </p:attrNameLst>
                                      </p:cBhvr>
                                      <p:tavLst>
                                        <p:tav tm="0">
                                          <p:val>
                                            <p:fltVal val="0"/>
                                          </p:val>
                                        </p:tav>
                                        <p:tav tm="100000">
                                          <p:val>
                                            <p:strVal val="#ppt_h"/>
                                          </p:val>
                                        </p:tav>
                                      </p:tavLst>
                                    </p:anim>
                                  </p:childTnLst>
                                </p:cTn>
                              </p:par>
                              <p:par>
                                <p:cTn id="214" presetID="23" presetClass="entr" presetSubtype="16" fill="hold" grpId="0" nodeType="withEffect">
                                  <p:stCondLst>
                                    <p:cond delay="0"/>
                                  </p:stCondLst>
                                  <p:childTnLst>
                                    <p:set>
                                      <p:cBhvr>
                                        <p:cTn id="215" dur="1" fill="hold">
                                          <p:stCondLst>
                                            <p:cond delay="0"/>
                                          </p:stCondLst>
                                        </p:cTn>
                                        <p:tgtEl>
                                          <p:spTgt spid="265262"/>
                                        </p:tgtEl>
                                        <p:attrNameLst>
                                          <p:attrName>style.visibility</p:attrName>
                                        </p:attrNameLst>
                                      </p:cBhvr>
                                      <p:to>
                                        <p:strVal val="visible"/>
                                      </p:to>
                                    </p:set>
                                    <p:anim calcmode="lin" valueType="num">
                                      <p:cBhvr>
                                        <p:cTn id="216" dur="500" fill="hold"/>
                                        <p:tgtEl>
                                          <p:spTgt spid="265262"/>
                                        </p:tgtEl>
                                        <p:attrNameLst>
                                          <p:attrName>ppt_w</p:attrName>
                                        </p:attrNameLst>
                                      </p:cBhvr>
                                      <p:tavLst>
                                        <p:tav tm="0">
                                          <p:val>
                                            <p:fltVal val="0"/>
                                          </p:val>
                                        </p:tav>
                                        <p:tav tm="100000">
                                          <p:val>
                                            <p:strVal val="#ppt_w"/>
                                          </p:val>
                                        </p:tav>
                                      </p:tavLst>
                                    </p:anim>
                                    <p:anim calcmode="lin" valueType="num">
                                      <p:cBhvr>
                                        <p:cTn id="217" dur="500" fill="hold"/>
                                        <p:tgtEl>
                                          <p:spTgt spid="265262"/>
                                        </p:tgtEl>
                                        <p:attrNameLst>
                                          <p:attrName>ppt_h</p:attrName>
                                        </p:attrNameLst>
                                      </p:cBhvr>
                                      <p:tavLst>
                                        <p:tav tm="0">
                                          <p:val>
                                            <p:fltVal val="0"/>
                                          </p:val>
                                        </p:tav>
                                        <p:tav tm="100000">
                                          <p:val>
                                            <p:strVal val="#ppt_h"/>
                                          </p:val>
                                        </p:tav>
                                      </p:tavLst>
                                    </p:anim>
                                  </p:childTnLst>
                                </p:cTn>
                              </p:par>
                              <p:par>
                                <p:cTn id="218" presetID="23" presetClass="entr" presetSubtype="16" fill="hold" grpId="0" nodeType="withEffect">
                                  <p:stCondLst>
                                    <p:cond delay="0"/>
                                  </p:stCondLst>
                                  <p:childTnLst>
                                    <p:set>
                                      <p:cBhvr>
                                        <p:cTn id="219" dur="1" fill="hold">
                                          <p:stCondLst>
                                            <p:cond delay="0"/>
                                          </p:stCondLst>
                                        </p:cTn>
                                        <p:tgtEl>
                                          <p:spTgt spid="265263"/>
                                        </p:tgtEl>
                                        <p:attrNameLst>
                                          <p:attrName>style.visibility</p:attrName>
                                        </p:attrNameLst>
                                      </p:cBhvr>
                                      <p:to>
                                        <p:strVal val="visible"/>
                                      </p:to>
                                    </p:set>
                                    <p:anim calcmode="lin" valueType="num">
                                      <p:cBhvr>
                                        <p:cTn id="220" dur="500" fill="hold"/>
                                        <p:tgtEl>
                                          <p:spTgt spid="265263"/>
                                        </p:tgtEl>
                                        <p:attrNameLst>
                                          <p:attrName>ppt_w</p:attrName>
                                        </p:attrNameLst>
                                      </p:cBhvr>
                                      <p:tavLst>
                                        <p:tav tm="0">
                                          <p:val>
                                            <p:fltVal val="0"/>
                                          </p:val>
                                        </p:tav>
                                        <p:tav tm="100000">
                                          <p:val>
                                            <p:strVal val="#ppt_w"/>
                                          </p:val>
                                        </p:tav>
                                      </p:tavLst>
                                    </p:anim>
                                    <p:anim calcmode="lin" valueType="num">
                                      <p:cBhvr>
                                        <p:cTn id="221" dur="500" fill="hold"/>
                                        <p:tgtEl>
                                          <p:spTgt spid="265263"/>
                                        </p:tgtEl>
                                        <p:attrNameLst>
                                          <p:attrName>ppt_h</p:attrName>
                                        </p:attrNameLst>
                                      </p:cBhvr>
                                      <p:tavLst>
                                        <p:tav tm="0">
                                          <p:val>
                                            <p:fltVal val="0"/>
                                          </p:val>
                                        </p:tav>
                                        <p:tav tm="100000">
                                          <p:val>
                                            <p:strVal val="#ppt_h"/>
                                          </p:val>
                                        </p:tav>
                                      </p:tavLst>
                                    </p:anim>
                                  </p:childTnLst>
                                </p:cTn>
                              </p:par>
                              <p:par>
                                <p:cTn id="222" presetID="23" presetClass="entr" presetSubtype="16" fill="hold" grpId="0" nodeType="withEffect">
                                  <p:stCondLst>
                                    <p:cond delay="0"/>
                                  </p:stCondLst>
                                  <p:childTnLst>
                                    <p:set>
                                      <p:cBhvr>
                                        <p:cTn id="223" dur="1" fill="hold">
                                          <p:stCondLst>
                                            <p:cond delay="0"/>
                                          </p:stCondLst>
                                        </p:cTn>
                                        <p:tgtEl>
                                          <p:spTgt spid="265264"/>
                                        </p:tgtEl>
                                        <p:attrNameLst>
                                          <p:attrName>style.visibility</p:attrName>
                                        </p:attrNameLst>
                                      </p:cBhvr>
                                      <p:to>
                                        <p:strVal val="visible"/>
                                      </p:to>
                                    </p:set>
                                    <p:anim calcmode="lin" valueType="num">
                                      <p:cBhvr>
                                        <p:cTn id="224" dur="500" fill="hold"/>
                                        <p:tgtEl>
                                          <p:spTgt spid="265264"/>
                                        </p:tgtEl>
                                        <p:attrNameLst>
                                          <p:attrName>ppt_w</p:attrName>
                                        </p:attrNameLst>
                                      </p:cBhvr>
                                      <p:tavLst>
                                        <p:tav tm="0">
                                          <p:val>
                                            <p:fltVal val="0"/>
                                          </p:val>
                                        </p:tav>
                                        <p:tav tm="100000">
                                          <p:val>
                                            <p:strVal val="#ppt_w"/>
                                          </p:val>
                                        </p:tav>
                                      </p:tavLst>
                                    </p:anim>
                                    <p:anim calcmode="lin" valueType="num">
                                      <p:cBhvr>
                                        <p:cTn id="225" dur="500" fill="hold"/>
                                        <p:tgtEl>
                                          <p:spTgt spid="265264"/>
                                        </p:tgtEl>
                                        <p:attrNameLst>
                                          <p:attrName>ppt_h</p:attrName>
                                        </p:attrNameLst>
                                      </p:cBhvr>
                                      <p:tavLst>
                                        <p:tav tm="0">
                                          <p:val>
                                            <p:fltVal val="0"/>
                                          </p:val>
                                        </p:tav>
                                        <p:tav tm="100000">
                                          <p:val>
                                            <p:strVal val="#ppt_h"/>
                                          </p:val>
                                        </p:tav>
                                      </p:tavLst>
                                    </p:anim>
                                  </p:childTnLst>
                                </p:cTn>
                              </p:par>
                              <p:par>
                                <p:cTn id="226" presetID="23" presetClass="entr" presetSubtype="16" fill="hold" grpId="0" nodeType="withEffect">
                                  <p:stCondLst>
                                    <p:cond delay="0"/>
                                  </p:stCondLst>
                                  <p:childTnLst>
                                    <p:set>
                                      <p:cBhvr>
                                        <p:cTn id="227" dur="1" fill="hold">
                                          <p:stCondLst>
                                            <p:cond delay="0"/>
                                          </p:stCondLst>
                                        </p:cTn>
                                        <p:tgtEl>
                                          <p:spTgt spid="265265"/>
                                        </p:tgtEl>
                                        <p:attrNameLst>
                                          <p:attrName>style.visibility</p:attrName>
                                        </p:attrNameLst>
                                      </p:cBhvr>
                                      <p:to>
                                        <p:strVal val="visible"/>
                                      </p:to>
                                    </p:set>
                                    <p:anim calcmode="lin" valueType="num">
                                      <p:cBhvr>
                                        <p:cTn id="228" dur="500" fill="hold"/>
                                        <p:tgtEl>
                                          <p:spTgt spid="265265"/>
                                        </p:tgtEl>
                                        <p:attrNameLst>
                                          <p:attrName>ppt_w</p:attrName>
                                        </p:attrNameLst>
                                      </p:cBhvr>
                                      <p:tavLst>
                                        <p:tav tm="0">
                                          <p:val>
                                            <p:fltVal val="0"/>
                                          </p:val>
                                        </p:tav>
                                        <p:tav tm="100000">
                                          <p:val>
                                            <p:strVal val="#ppt_w"/>
                                          </p:val>
                                        </p:tav>
                                      </p:tavLst>
                                    </p:anim>
                                    <p:anim calcmode="lin" valueType="num">
                                      <p:cBhvr>
                                        <p:cTn id="229" dur="500" fill="hold"/>
                                        <p:tgtEl>
                                          <p:spTgt spid="265265"/>
                                        </p:tgtEl>
                                        <p:attrNameLst>
                                          <p:attrName>ppt_h</p:attrName>
                                        </p:attrNameLst>
                                      </p:cBhvr>
                                      <p:tavLst>
                                        <p:tav tm="0">
                                          <p:val>
                                            <p:fltVal val="0"/>
                                          </p:val>
                                        </p:tav>
                                        <p:tav tm="100000">
                                          <p:val>
                                            <p:strVal val="#ppt_h"/>
                                          </p:val>
                                        </p:tav>
                                      </p:tavLst>
                                    </p:anim>
                                  </p:childTnLst>
                                </p:cTn>
                              </p:par>
                              <p:par>
                                <p:cTn id="230" presetID="23" presetClass="entr" presetSubtype="16" fill="hold" grpId="0" nodeType="withEffect">
                                  <p:stCondLst>
                                    <p:cond delay="0"/>
                                  </p:stCondLst>
                                  <p:childTnLst>
                                    <p:set>
                                      <p:cBhvr>
                                        <p:cTn id="231" dur="1" fill="hold">
                                          <p:stCondLst>
                                            <p:cond delay="0"/>
                                          </p:stCondLst>
                                        </p:cTn>
                                        <p:tgtEl>
                                          <p:spTgt spid="265266"/>
                                        </p:tgtEl>
                                        <p:attrNameLst>
                                          <p:attrName>style.visibility</p:attrName>
                                        </p:attrNameLst>
                                      </p:cBhvr>
                                      <p:to>
                                        <p:strVal val="visible"/>
                                      </p:to>
                                    </p:set>
                                    <p:anim calcmode="lin" valueType="num">
                                      <p:cBhvr>
                                        <p:cTn id="232" dur="500" fill="hold"/>
                                        <p:tgtEl>
                                          <p:spTgt spid="265266"/>
                                        </p:tgtEl>
                                        <p:attrNameLst>
                                          <p:attrName>ppt_w</p:attrName>
                                        </p:attrNameLst>
                                      </p:cBhvr>
                                      <p:tavLst>
                                        <p:tav tm="0">
                                          <p:val>
                                            <p:fltVal val="0"/>
                                          </p:val>
                                        </p:tav>
                                        <p:tav tm="100000">
                                          <p:val>
                                            <p:strVal val="#ppt_w"/>
                                          </p:val>
                                        </p:tav>
                                      </p:tavLst>
                                    </p:anim>
                                    <p:anim calcmode="lin" valueType="num">
                                      <p:cBhvr>
                                        <p:cTn id="233" dur="500" fill="hold"/>
                                        <p:tgtEl>
                                          <p:spTgt spid="265266"/>
                                        </p:tgtEl>
                                        <p:attrNameLst>
                                          <p:attrName>ppt_h</p:attrName>
                                        </p:attrNameLst>
                                      </p:cBhvr>
                                      <p:tavLst>
                                        <p:tav tm="0">
                                          <p:val>
                                            <p:fltVal val="0"/>
                                          </p:val>
                                        </p:tav>
                                        <p:tav tm="100000">
                                          <p:val>
                                            <p:strVal val="#ppt_h"/>
                                          </p:val>
                                        </p:tav>
                                      </p:tavLst>
                                    </p:anim>
                                  </p:childTnLst>
                                </p:cTn>
                              </p:par>
                              <p:par>
                                <p:cTn id="234" presetID="23" presetClass="entr" presetSubtype="16" fill="hold" grpId="0" nodeType="withEffect">
                                  <p:stCondLst>
                                    <p:cond delay="0"/>
                                  </p:stCondLst>
                                  <p:childTnLst>
                                    <p:set>
                                      <p:cBhvr>
                                        <p:cTn id="235" dur="1" fill="hold">
                                          <p:stCondLst>
                                            <p:cond delay="0"/>
                                          </p:stCondLst>
                                        </p:cTn>
                                        <p:tgtEl>
                                          <p:spTgt spid="265267"/>
                                        </p:tgtEl>
                                        <p:attrNameLst>
                                          <p:attrName>style.visibility</p:attrName>
                                        </p:attrNameLst>
                                      </p:cBhvr>
                                      <p:to>
                                        <p:strVal val="visible"/>
                                      </p:to>
                                    </p:set>
                                    <p:anim calcmode="lin" valueType="num">
                                      <p:cBhvr>
                                        <p:cTn id="236" dur="500" fill="hold"/>
                                        <p:tgtEl>
                                          <p:spTgt spid="265267"/>
                                        </p:tgtEl>
                                        <p:attrNameLst>
                                          <p:attrName>ppt_w</p:attrName>
                                        </p:attrNameLst>
                                      </p:cBhvr>
                                      <p:tavLst>
                                        <p:tav tm="0">
                                          <p:val>
                                            <p:fltVal val="0"/>
                                          </p:val>
                                        </p:tav>
                                        <p:tav tm="100000">
                                          <p:val>
                                            <p:strVal val="#ppt_w"/>
                                          </p:val>
                                        </p:tav>
                                      </p:tavLst>
                                    </p:anim>
                                    <p:anim calcmode="lin" valueType="num">
                                      <p:cBhvr>
                                        <p:cTn id="237" dur="500" fill="hold"/>
                                        <p:tgtEl>
                                          <p:spTgt spid="265267"/>
                                        </p:tgtEl>
                                        <p:attrNameLst>
                                          <p:attrName>ppt_h</p:attrName>
                                        </p:attrNameLst>
                                      </p:cBhvr>
                                      <p:tavLst>
                                        <p:tav tm="0">
                                          <p:val>
                                            <p:fltVal val="0"/>
                                          </p:val>
                                        </p:tav>
                                        <p:tav tm="100000">
                                          <p:val>
                                            <p:strVal val="#ppt_h"/>
                                          </p:val>
                                        </p:tav>
                                      </p:tavLst>
                                    </p:anim>
                                  </p:childTnLst>
                                </p:cTn>
                              </p:par>
                              <p:par>
                                <p:cTn id="238" presetID="23" presetClass="entr" presetSubtype="16" fill="hold" grpId="0" nodeType="withEffect">
                                  <p:stCondLst>
                                    <p:cond delay="0"/>
                                  </p:stCondLst>
                                  <p:childTnLst>
                                    <p:set>
                                      <p:cBhvr>
                                        <p:cTn id="239" dur="1" fill="hold">
                                          <p:stCondLst>
                                            <p:cond delay="0"/>
                                          </p:stCondLst>
                                        </p:cTn>
                                        <p:tgtEl>
                                          <p:spTgt spid="265268"/>
                                        </p:tgtEl>
                                        <p:attrNameLst>
                                          <p:attrName>style.visibility</p:attrName>
                                        </p:attrNameLst>
                                      </p:cBhvr>
                                      <p:to>
                                        <p:strVal val="visible"/>
                                      </p:to>
                                    </p:set>
                                    <p:anim calcmode="lin" valueType="num">
                                      <p:cBhvr>
                                        <p:cTn id="240" dur="500" fill="hold"/>
                                        <p:tgtEl>
                                          <p:spTgt spid="265268"/>
                                        </p:tgtEl>
                                        <p:attrNameLst>
                                          <p:attrName>ppt_w</p:attrName>
                                        </p:attrNameLst>
                                      </p:cBhvr>
                                      <p:tavLst>
                                        <p:tav tm="0">
                                          <p:val>
                                            <p:fltVal val="0"/>
                                          </p:val>
                                        </p:tav>
                                        <p:tav tm="100000">
                                          <p:val>
                                            <p:strVal val="#ppt_w"/>
                                          </p:val>
                                        </p:tav>
                                      </p:tavLst>
                                    </p:anim>
                                    <p:anim calcmode="lin" valueType="num">
                                      <p:cBhvr>
                                        <p:cTn id="241" dur="500" fill="hold"/>
                                        <p:tgtEl>
                                          <p:spTgt spid="265268"/>
                                        </p:tgtEl>
                                        <p:attrNameLst>
                                          <p:attrName>ppt_h</p:attrName>
                                        </p:attrNameLst>
                                      </p:cBhvr>
                                      <p:tavLst>
                                        <p:tav tm="0">
                                          <p:val>
                                            <p:fltVal val="0"/>
                                          </p:val>
                                        </p:tav>
                                        <p:tav tm="100000">
                                          <p:val>
                                            <p:strVal val="#ppt_h"/>
                                          </p:val>
                                        </p:tav>
                                      </p:tavLst>
                                    </p:anim>
                                  </p:childTnLst>
                                </p:cTn>
                              </p:par>
                              <p:par>
                                <p:cTn id="242" presetID="23" presetClass="entr" presetSubtype="16" fill="hold" grpId="0" nodeType="withEffect">
                                  <p:stCondLst>
                                    <p:cond delay="0"/>
                                  </p:stCondLst>
                                  <p:childTnLst>
                                    <p:set>
                                      <p:cBhvr>
                                        <p:cTn id="243" dur="1" fill="hold">
                                          <p:stCondLst>
                                            <p:cond delay="0"/>
                                          </p:stCondLst>
                                        </p:cTn>
                                        <p:tgtEl>
                                          <p:spTgt spid="265402"/>
                                        </p:tgtEl>
                                        <p:attrNameLst>
                                          <p:attrName>style.visibility</p:attrName>
                                        </p:attrNameLst>
                                      </p:cBhvr>
                                      <p:to>
                                        <p:strVal val="visible"/>
                                      </p:to>
                                    </p:set>
                                    <p:anim calcmode="lin" valueType="num">
                                      <p:cBhvr>
                                        <p:cTn id="244" dur="500" fill="hold"/>
                                        <p:tgtEl>
                                          <p:spTgt spid="265402"/>
                                        </p:tgtEl>
                                        <p:attrNameLst>
                                          <p:attrName>ppt_w</p:attrName>
                                        </p:attrNameLst>
                                      </p:cBhvr>
                                      <p:tavLst>
                                        <p:tav tm="0">
                                          <p:val>
                                            <p:fltVal val="0"/>
                                          </p:val>
                                        </p:tav>
                                        <p:tav tm="100000">
                                          <p:val>
                                            <p:strVal val="#ppt_w"/>
                                          </p:val>
                                        </p:tav>
                                      </p:tavLst>
                                    </p:anim>
                                    <p:anim calcmode="lin" valueType="num">
                                      <p:cBhvr>
                                        <p:cTn id="245" dur="500" fill="hold"/>
                                        <p:tgtEl>
                                          <p:spTgt spid="265402"/>
                                        </p:tgtEl>
                                        <p:attrNameLst>
                                          <p:attrName>ppt_h</p:attrName>
                                        </p:attrNameLst>
                                      </p:cBhvr>
                                      <p:tavLst>
                                        <p:tav tm="0">
                                          <p:val>
                                            <p:fltVal val="0"/>
                                          </p:val>
                                        </p:tav>
                                        <p:tav tm="100000">
                                          <p:val>
                                            <p:strVal val="#ppt_h"/>
                                          </p:val>
                                        </p:tav>
                                      </p:tavLst>
                                    </p:anim>
                                  </p:childTnLst>
                                </p:cTn>
                              </p:par>
                              <p:par>
                                <p:cTn id="246" presetID="23" presetClass="entr" presetSubtype="16" fill="hold" grpId="0" nodeType="withEffect">
                                  <p:stCondLst>
                                    <p:cond delay="0"/>
                                  </p:stCondLst>
                                  <p:childTnLst>
                                    <p:set>
                                      <p:cBhvr>
                                        <p:cTn id="247" dur="1" fill="hold">
                                          <p:stCondLst>
                                            <p:cond delay="0"/>
                                          </p:stCondLst>
                                        </p:cTn>
                                        <p:tgtEl>
                                          <p:spTgt spid="265403"/>
                                        </p:tgtEl>
                                        <p:attrNameLst>
                                          <p:attrName>style.visibility</p:attrName>
                                        </p:attrNameLst>
                                      </p:cBhvr>
                                      <p:to>
                                        <p:strVal val="visible"/>
                                      </p:to>
                                    </p:set>
                                    <p:anim calcmode="lin" valueType="num">
                                      <p:cBhvr>
                                        <p:cTn id="248" dur="500" fill="hold"/>
                                        <p:tgtEl>
                                          <p:spTgt spid="265403"/>
                                        </p:tgtEl>
                                        <p:attrNameLst>
                                          <p:attrName>ppt_w</p:attrName>
                                        </p:attrNameLst>
                                      </p:cBhvr>
                                      <p:tavLst>
                                        <p:tav tm="0">
                                          <p:val>
                                            <p:fltVal val="0"/>
                                          </p:val>
                                        </p:tav>
                                        <p:tav tm="100000">
                                          <p:val>
                                            <p:strVal val="#ppt_w"/>
                                          </p:val>
                                        </p:tav>
                                      </p:tavLst>
                                    </p:anim>
                                    <p:anim calcmode="lin" valueType="num">
                                      <p:cBhvr>
                                        <p:cTn id="249" dur="500" fill="hold"/>
                                        <p:tgtEl>
                                          <p:spTgt spid="265403"/>
                                        </p:tgtEl>
                                        <p:attrNameLst>
                                          <p:attrName>ppt_h</p:attrName>
                                        </p:attrNameLst>
                                      </p:cBhvr>
                                      <p:tavLst>
                                        <p:tav tm="0">
                                          <p:val>
                                            <p:fltVal val="0"/>
                                          </p:val>
                                        </p:tav>
                                        <p:tav tm="100000">
                                          <p:val>
                                            <p:strVal val="#ppt_h"/>
                                          </p:val>
                                        </p:tav>
                                      </p:tavLst>
                                    </p:anim>
                                  </p:childTnLst>
                                </p:cTn>
                              </p:par>
                              <p:par>
                                <p:cTn id="250" presetID="23" presetClass="entr" presetSubtype="16" fill="hold" grpId="0" nodeType="withEffect">
                                  <p:stCondLst>
                                    <p:cond delay="0"/>
                                  </p:stCondLst>
                                  <p:childTnLst>
                                    <p:set>
                                      <p:cBhvr>
                                        <p:cTn id="251" dur="1" fill="hold">
                                          <p:stCondLst>
                                            <p:cond delay="0"/>
                                          </p:stCondLst>
                                        </p:cTn>
                                        <p:tgtEl>
                                          <p:spTgt spid="265404"/>
                                        </p:tgtEl>
                                        <p:attrNameLst>
                                          <p:attrName>style.visibility</p:attrName>
                                        </p:attrNameLst>
                                      </p:cBhvr>
                                      <p:to>
                                        <p:strVal val="visible"/>
                                      </p:to>
                                    </p:set>
                                    <p:anim calcmode="lin" valueType="num">
                                      <p:cBhvr>
                                        <p:cTn id="252" dur="500" fill="hold"/>
                                        <p:tgtEl>
                                          <p:spTgt spid="265404"/>
                                        </p:tgtEl>
                                        <p:attrNameLst>
                                          <p:attrName>ppt_w</p:attrName>
                                        </p:attrNameLst>
                                      </p:cBhvr>
                                      <p:tavLst>
                                        <p:tav tm="0">
                                          <p:val>
                                            <p:fltVal val="0"/>
                                          </p:val>
                                        </p:tav>
                                        <p:tav tm="100000">
                                          <p:val>
                                            <p:strVal val="#ppt_w"/>
                                          </p:val>
                                        </p:tav>
                                      </p:tavLst>
                                    </p:anim>
                                    <p:anim calcmode="lin" valueType="num">
                                      <p:cBhvr>
                                        <p:cTn id="253" dur="500" fill="hold"/>
                                        <p:tgtEl>
                                          <p:spTgt spid="265404"/>
                                        </p:tgtEl>
                                        <p:attrNameLst>
                                          <p:attrName>ppt_h</p:attrName>
                                        </p:attrNameLst>
                                      </p:cBhvr>
                                      <p:tavLst>
                                        <p:tav tm="0">
                                          <p:val>
                                            <p:fltVal val="0"/>
                                          </p:val>
                                        </p:tav>
                                        <p:tav tm="100000">
                                          <p:val>
                                            <p:strVal val="#ppt_h"/>
                                          </p:val>
                                        </p:tav>
                                      </p:tavLst>
                                    </p:anim>
                                  </p:childTnLst>
                                </p:cTn>
                              </p:par>
                              <p:par>
                                <p:cTn id="254" presetID="23" presetClass="entr" presetSubtype="16" fill="hold" grpId="0" nodeType="withEffect">
                                  <p:stCondLst>
                                    <p:cond delay="0"/>
                                  </p:stCondLst>
                                  <p:childTnLst>
                                    <p:set>
                                      <p:cBhvr>
                                        <p:cTn id="255" dur="1" fill="hold">
                                          <p:stCondLst>
                                            <p:cond delay="0"/>
                                          </p:stCondLst>
                                        </p:cTn>
                                        <p:tgtEl>
                                          <p:spTgt spid="265405"/>
                                        </p:tgtEl>
                                        <p:attrNameLst>
                                          <p:attrName>style.visibility</p:attrName>
                                        </p:attrNameLst>
                                      </p:cBhvr>
                                      <p:to>
                                        <p:strVal val="visible"/>
                                      </p:to>
                                    </p:set>
                                    <p:anim calcmode="lin" valueType="num">
                                      <p:cBhvr>
                                        <p:cTn id="256" dur="500" fill="hold"/>
                                        <p:tgtEl>
                                          <p:spTgt spid="265405"/>
                                        </p:tgtEl>
                                        <p:attrNameLst>
                                          <p:attrName>ppt_w</p:attrName>
                                        </p:attrNameLst>
                                      </p:cBhvr>
                                      <p:tavLst>
                                        <p:tav tm="0">
                                          <p:val>
                                            <p:fltVal val="0"/>
                                          </p:val>
                                        </p:tav>
                                        <p:tav tm="100000">
                                          <p:val>
                                            <p:strVal val="#ppt_w"/>
                                          </p:val>
                                        </p:tav>
                                      </p:tavLst>
                                    </p:anim>
                                    <p:anim calcmode="lin" valueType="num">
                                      <p:cBhvr>
                                        <p:cTn id="257" dur="500" fill="hold"/>
                                        <p:tgtEl>
                                          <p:spTgt spid="265405"/>
                                        </p:tgtEl>
                                        <p:attrNameLst>
                                          <p:attrName>ppt_h</p:attrName>
                                        </p:attrNameLst>
                                      </p:cBhvr>
                                      <p:tavLst>
                                        <p:tav tm="0">
                                          <p:val>
                                            <p:fltVal val="0"/>
                                          </p:val>
                                        </p:tav>
                                        <p:tav tm="100000">
                                          <p:val>
                                            <p:strVal val="#ppt_h"/>
                                          </p:val>
                                        </p:tav>
                                      </p:tavLst>
                                    </p:anim>
                                  </p:childTnLst>
                                </p:cTn>
                              </p:par>
                              <p:par>
                                <p:cTn id="258" presetID="23" presetClass="entr" presetSubtype="16" fill="hold" grpId="0" nodeType="withEffect">
                                  <p:stCondLst>
                                    <p:cond delay="0"/>
                                  </p:stCondLst>
                                  <p:childTnLst>
                                    <p:set>
                                      <p:cBhvr>
                                        <p:cTn id="259" dur="1" fill="hold">
                                          <p:stCondLst>
                                            <p:cond delay="0"/>
                                          </p:stCondLst>
                                        </p:cTn>
                                        <p:tgtEl>
                                          <p:spTgt spid="265406"/>
                                        </p:tgtEl>
                                        <p:attrNameLst>
                                          <p:attrName>style.visibility</p:attrName>
                                        </p:attrNameLst>
                                      </p:cBhvr>
                                      <p:to>
                                        <p:strVal val="visible"/>
                                      </p:to>
                                    </p:set>
                                    <p:anim calcmode="lin" valueType="num">
                                      <p:cBhvr>
                                        <p:cTn id="260" dur="500" fill="hold"/>
                                        <p:tgtEl>
                                          <p:spTgt spid="265406"/>
                                        </p:tgtEl>
                                        <p:attrNameLst>
                                          <p:attrName>ppt_w</p:attrName>
                                        </p:attrNameLst>
                                      </p:cBhvr>
                                      <p:tavLst>
                                        <p:tav tm="0">
                                          <p:val>
                                            <p:fltVal val="0"/>
                                          </p:val>
                                        </p:tav>
                                        <p:tav tm="100000">
                                          <p:val>
                                            <p:strVal val="#ppt_w"/>
                                          </p:val>
                                        </p:tav>
                                      </p:tavLst>
                                    </p:anim>
                                    <p:anim calcmode="lin" valueType="num">
                                      <p:cBhvr>
                                        <p:cTn id="261" dur="500" fill="hold"/>
                                        <p:tgtEl>
                                          <p:spTgt spid="265406"/>
                                        </p:tgtEl>
                                        <p:attrNameLst>
                                          <p:attrName>ppt_h</p:attrName>
                                        </p:attrNameLst>
                                      </p:cBhvr>
                                      <p:tavLst>
                                        <p:tav tm="0">
                                          <p:val>
                                            <p:fltVal val="0"/>
                                          </p:val>
                                        </p:tav>
                                        <p:tav tm="100000">
                                          <p:val>
                                            <p:strVal val="#ppt_h"/>
                                          </p:val>
                                        </p:tav>
                                      </p:tavLst>
                                    </p:anim>
                                  </p:childTnLst>
                                </p:cTn>
                              </p:par>
                              <p:par>
                                <p:cTn id="262" presetID="23" presetClass="entr" presetSubtype="16" fill="hold" grpId="0" nodeType="withEffect">
                                  <p:stCondLst>
                                    <p:cond delay="0"/>
                                  </p:stCondLst>
                                  <p:childTnLst>
                                    <p:set>
                                      <p:cBhvr>
                                        <p:cTn id="263" dur="1" fill="hold">
                                          <p:stCondLst>
                                            <p:cond delay="0"/>
                                          </p:stCondLst>
                                        </p:cTn>
                                        <p:tgtEl>
                                          <p:spTgt spid="265407"/>
                                        </p:tgtEl>
                                        <p:attrNameLst>
                                          <p:attrName>style.visibility</p:attrName>
                                        </p:attrNameLst>
                                      </p:cBhvr>
                                      <p:to>
                                        <p:strVal val="visible"/>
                                      </p:to>
                                    </p:set>
                                    <p:anim calcmode="lin" valueType="num">
                                      <p:cBhvr>
                                        <p:cTn id="264" dur="500" fill="hold"/>
                                        <p:tgtEl>
                                          <p:spTgt spid="265407"/>
                                        </p:tgtEl>
                                        <p:attrNameLst>
                                          <p:attrName>ppt_w</p:attrName>
                                        </p:attrNameLst>
                                      </p:cBhvr>
                                      <p:tavLst>
                                        <p:tav tm="0">
                                          <p:val>
                                            <p:fltVal val="0"/>
                                          </p:val>
                                        </p:tav>
                                        <p:tav tm="100000">
                                          <p:val>
                                            <p:strVal val="#ppt_w"/>
                                          </p:val>
                                        </p:tav>
                                      </p:tavLst>
                                    </p:anim>
                                    <p:anim calcmode="lin" valueType="num">
                                      <p:cBhvr>
                                        <p:cTn id="265" dur="500" fill="hold"/>
                                        <p:tgtEl>
                                          <p:spTgt spid="265407"/>
                                        </p:tgtEl>
                                        <p:attrNameLst>
                                          <p:attrName>ppt_h</p:attrName>
                                        </p:attrNameLst>
                                      </p:cBhvr>
                                      <p:tavLst>
                                        <p:tav tm="0">
                                          <p:val>
                                            <p:fltVal val="0"/>
                                          </p:val>
                                        </p:tav>
                                        <p:tav tm="100000">
                                          <p:val>
                                            <p:strVal val="#ppt_h"/>
                                          </p:val>
                                        </p:tav>
                                      </p:tavLst>
                                    </p:anim>
                                  </p:childTnLst>
                                </p:cTn>
                              </p:par>
                              <p:par>
                                <p:cTn id="266" presetID="23" presetClass="entr" presetSubtype="16" fill="hold" grpId="0" nodeType="withEffect">
                                  <p:stCondLst>
                                    <p:cond delay="0"/>
                                  </p:stCondLst>
                                  <p:childTnLst>
                                    <p:set>
                                      <p:cBhvr>
                                        <p:cTn id="267" dur="1" fill="hold">
                                          <p:stCondLst>
                                            <p:cond delay="0"/>
                                          </p:stCondLst>
                                        </p:cTn>
                                        <p:tgtEl>
                                          <p:spTgt spid="265408"/>
                                        </p:tgtEl>
                                        <p:attrNameLst>
                                          <p:attrName>style.visibility</p:attrName>
                                        </p:attrNameLst>
                                      </p:cBhvr>
                                      <p:to>
                                        <p:strVal val="visible"/>
                                      </p:to>
                                    </p:set>
                                    <p:anim calcmode="lin" valueType="num">
                                      <p:cBhvr>
                                        <p:cTn id="268" dur="500" fill="hold"/>
                                        <p:tgtEl>
                                          <p:spTgt spid="265408"/>
                                        </p:tgtEl>
                                        <p:attrNameLst>
                                          <p:attrName>ppt_w</p:attrName>
                                        </p:attrNameLst>
                                      </p:cBhvr>
                                      <p:tavLst>
                                        <p:tav tm="0">
                                          <p:val>
                                            <p:fltVal val="0"/>
                                          </p:val>
                                        </p:tav>
                                        <p:tav tm="100000">
                                          <p:val>
                                            <p:strVal val="#ppt_w"/>
                                          </p:val>
                                        </p:tav>
                                      </p:tavLst>
                                    </p:anim>
                                    <p:anim calcmode="lin" valueType="num">
                                      <p:cBhvr>
                                        <p:cTn id="269" dur="500" fill="hold"/>
                                        <p:tgtEl>
                                          <p:spTgt spid="265408"/>
                                        </p:tgtEl>
                                        <p:attrNameLst>
                                          <p:attrName>ppt_h</p:attrName>
                                        </p:attrNameLst>
                                      </p:cBhvr>
                                      <p:tavLst>
                                        <p:tav tm="0">
                                          <p:val>
                                            <p:fltVal val="0"/>
                                          </p:val>
                                        </p:tav>
                                        <p:tav tm="100000">
                                          <p:val>
                                            <p:strVal val="#ppt_h"/>
                                          </p:val>
                                        </p:tav>
                                      </p:tavLst>
                                    </p:anim>
                                  </p:childTnLst>
                                </p:cTn>
                              </p:par>
                              <p:par>
                                <p:cTn id="270" presetID="23" presetClass="entr" presetSubtype="16" fill="hold" grpId="0" nodeType="withEffect">
                                  <p:stCondLst>
                                    <p:cond delay="0"/>
                                  </p:stCondLst>
                                  <p:childTnLst>
                                    <p:set>
                                      <p:cBhvr>
                                        <p:cTn id="271" dur="1" fill="hold">
                                          <p:stCondLst>
                                            <p:cond delay="0"/>
                                          </p:stCondLst>
                                        </p:cTn>
                                        <p:tgtEl>
                                          <p:spTgt spid="265409"/>
                                        </p:tgtEl>
                                        <p:attrNameLst>
                                          <p:attrName>style.visibility</p:attrName>
                                        </p:attrNameLst>
                                      </p:cBhvr>
                                      <p:to>
                                        <p:strVal val="visible"/>
                                      </p:to>
                                    </p:set>
                                    <p:anim calcmode="lin" valueType="num">
                                      <p:cBhvr>
                                        <p:cTn id="272" dur="500" fill="hold"/>
                                        <p:tgtEl>
                                          <p:spTgt spid="265409"/>
                                        </p:tgtEl>
                                        <p:attrNameLst>
                                          <p:attrName>ppt_w</p:attrName>
                                        </p:attrNameLst>
                                      </p:cBhvr>
                                      <p:tavLst>
                                        <p:tav tm="0">
                                          <p:val>
                                            <p:fltVal val="0"/>
                                          </p:val>
                                        </p:tav>
                                        <p:tav tm="100000">
                                          <p:val>
                                            <p:strVal val="#ppt_w"/>
                                          </p:val>
                                        </p:tav>
                                      </p:tavLst>
                                    </p:anim>
                                    <p:anim calcmode="lin" valueType="num">
                                      <p:cBhvr>
                                        <p:cTn id="273" dur="500" fill="hold"/>
                                        <p:tgtEl>
                                          <p:spTgt spid="265409"/>
                                        </p:tgtEl>
                                        <p:attrNameLst>
                                          <p:attrName>ppt_h</p:attrName>
                                        </p:attrNameLst>
                                      </p:cBhvr>
                                      <p:tavLst>
                                        <p:tav tm="0">
                                          <p:val>
                                            <p:fltVal val="0"/>
                                          </p:val>
                                        </p:tav>
                                        <p:tav tm="100000">
                                          <p:val>
                                            <p:strVal val="#ppt_h"/>
                                          </p:val>
                                        </p:tav>
                                      </p:tavLst>
                                    </p:anim>
                                  </p:childTnLst>
                                </p:cTn>
                              </p:par>
                              <p:par>
                                <p:cTn id="274" presetID="23" presetClass="entr" presetSubtype="16" fill="hold" grpId="0" nodeType="withEffect">
                                  <p:stCondLst>
                                    <p:cond delay="0"/>
                                  </p:stCondLst>
                                  <p:childTnLst>
                                    <p:set>
                                      <p:cBhvr>
                                        <p:cTn id="275" dur="1" fill="hold">
                                          <p:stCondLst>
                                            <p:cond delay="0"/>
                                          </p:stCondLst>
                                        </p:cTn>
                                        <p:tgtEl>
                                          <p:spTgt spid="265410"/>
                                        </p:tgtEl>
                                        <p:attrNameLst>
                                          <p:attrName>style.visibility</p:attrName>
                                        </p:attrNameLst>
                                      </p:cBhvr>
                                      <p:to>
                                        <p:strVal val="visible"/>
                                      </p:to>
                                    </p:set>
                                    <p:anim calcmode="lin" valueType="num">
                                      <p:cBhvr>
                                        <p:cTn id="276" dur="500" fill="hold"/>
                                        <p:tgtEl>
                                          <p:spTgt spid="265410"/>
                                        </p:tgtEl>
                                        <p:attrNameLst>
                                          <p:attrName>ppt_w</p:attrName>
                                        </p:attrNameLst>
                                      </p:cBhvr>
                                      <p:tavLst>
                                        <p:tav tm="0">
                                          <p:val>
                                            <p:fltVal val="0"/>
                                          </p:val>
                                        </p:tav>
                                        <p:tav tm="100000">
                                          <p:val>
                                            <p:strVal val="#ppt_w"/>
                                          </p:val>
                                        </p:tav>
                                      </p:tavLst>
                                    </p:anim>
                                    <p:anim calcmode="lin" valueType="num">
                                      <p:cBhvr>
                                        <p:cTn id="277" dur="500" fill="hold"/>
                                        <p:tgtEl>
                                          <p:spTgt spid="265410"/>
                                        </p:tgtEl>
                                        <p:attrNameLst>
                                          <p:attrName>ppt_h</p:attrName>
                                        </p:attrNameLst>
                                      </p:cBhvr>
                                      <p:tavLst>
                                        <p:tav tm="0">
                                          <p:val>
                                            <p:fltVal val="0"/>
                                          </p:val>
                                        </p:tav>
                                        <p:tav tm="100000">
                                          <p:val>
                                            <p:strVal val="#ppt_h"/>
                                          </p:val>
                                        </p:tav>
                                      </p:tavLst>
                                    </p:anim>
                                  </p:childTnLst>
                                </p:cTn>
                              </p:par>
                              <p:par>
                                <p:cTn id="278" presetID="23" presetClass="entr" presetSubtype="16" fill="hold" grpId="0" nodeType="withEffect">
                                  <p:stCondLst>
                                    <p:cond delay="0"/>
                                  </p:stCondLst>
                                  <p:childTnLst>
                                    <p:set>
                                      <p:cBhvr>
                                        <p:cTn id="279" dur="1" fill="hold">
                                          <p:stCondLst>
                                            <p:cond delay="0"/>
                                          </p:stCondLst>
                                        </p:cTn>
                                        <p:tgtEl>
                                          <p:spTgt spid="265411"/>
                                        </p:tgtEl>
                                        <p:attrNameLst>
                                          <p:attrName>style.visibility</p:attrName>
                                        </p:attrNameLst>
                                      </p:cBhvr>
                                      <p:to>
                                        <p:strVal val="visible"/>
                                      </p:to>
                                    </p:set>
                                    <p:anim calcmode="lin" valueType="num">
                                      <p:cBhvr>
                                        <p:cTn id="280" dur="500" fill="hold"/>
                                        <p:tgtEl>
                                          <p:spTgt spid="265411"/>
                                        </p:tgtEl>
                                        <p:attrNameLst>
                                          <p:attrName>ppt_w</p:attrName>
                                        </p:attrNameLst>
                                      </p:cBhvr>
                                      <p:tavLst>
                                        <p:tav tm="0">
                                          <p:val>
                                            <p:fltVal val="0"/>
                                          </p:val>
                                        </p:tav>
                                        <p:tav tm="100000">
                                          <p:val>
                                            <p:strVal val="#ppt_w"/>
                                          </p:val>
                                        </p:tav>
                                      </p:tavLst>
                                    </p:anim>
                                    <p:anim calcmode="lin" valueType="num">
                                      <p:cBhvr>
                                        <p:cTn id="281" dur="500" fill="hold"/>
                                        <p:tgtEl>
                                          <p:spTgt spid="265411"/>
                                        </p:tgtEl>
                                        <p:attrNameLst>
                                          <p:attrName>ppt_h</p:attrName>
                                        </p:attrNameLst>
                                      </p:cBhvr>
                                      <p:tavLst>
                                        <p:tav tm="0">
                                          <p:val>
                                            <p:fltVal val="0"/>
                                          </p:val>
                                        </p:tav>
                                        <p:tav tm="100000">
                                          <p:val>
                                            <p:strVal val="#ppt_h"/>
                                          </p:val>
                                        </p:tav>
                                      </p:tavLst>
                                    </p:anim>
                                  </p:childTnLst>
                                </p:cTn>
                              </p:par>
                              <p:par>
                                <p:cTn id="282" presetID="23" presetClass="entr" presetSubtype="16" fill="hold" grpId="0" nodeType="withEffect">
                                  <p:stCondLst>
                                    <p:cond delay="0"/>
                                  </p:stCondLst>
                                  <p:childTnLst>
                                    <p:set>
                                      <p:cBhvr>
                                        <p:cTn id="283" dur="1" fill="hold">
                                          <p:stCondLst>
                                            <p:cond delay="0"/>
                                          </p:stCondLst>
                                        </p:cTn>
                                        <p:tgtEl>
                                          <p:spTgt spid="265412"/>
                                        </p:tgtEl>
                                        <p:attrNameLst>
                                          <p:attrName>style.visibility</p:attrName>
                                        </p:attrNameLst>
                                      </p:cBhvr>
                                      <p:to>
                                        <p:strVal val="visible"/>
                                      </p:to>
                                    </p:set>
                                    <p:anim calcmode="lin" valueType="num">
                                      <p:cBhvr>
                                        <p:cTn id="284" dur="500" fill="hold"/>
                                        <p:tgtEl>
                                          <p:spTgt spid="265412"/>
                                        </p:tgtEl>
                                        <p:attrNameLst>
                                          <p:attrName>ppt_w</p:attrName>
                                        </p:attrNameLst>
                                      </p:cBhvr>
                                      <p:tavLst>
                                        <p:tav tm="0">
                                          <p:val>
                                            <p:fltVal val="0"/>
                                          </p:val>
                                        </p:tav>
                                        <p:tav tm="100000">
                                          <p:val>
                                            <p:strVal val="#ppt_w"/>
                                          </p:val>
                                        </p:tav>
                                      </p:tavLst>
                                    </p:anim>
                                    <p:anim calcmode="lin" valueType="num">
                                      <p:cBhvr>
                                        <p:cTn id="285" dur="500" fill="hold"/>
                                        <p:tgtEl>
                                          <p:spTgt spid="265412"/>
                                        </p:tgtEl>
                                        <p:attrNameLst>
                                          <p:attrName>ppt_h</p:attrName>
                                        </p:attrNameLst>
                                      </p:cBhvr>
                                      <p:tavLst>
                                        <p:tav tm="0">
                                          <p:val>
                                            <p:fltVal val="0"/>
                                          </p:val>
                                        </p:tav>
                                        <p:tav tm="100000">
                                          <p:val>
                                            <p:strVal val="#ppt_h"/>
                                          </p:val>
                                        </p:tav>
                                      </p:tavLst>
                                    </p:anim>
                                  </p:childTnLst>
                                </p:cTn>
                              </p:par>
                              <p:par>
                                <p:cTn id="286" presetID="23" presetClass="entr" presetSubtype="16" fill="hold" grpId="0" nodeType="withEffect">
                                  <p:stCondLst>
                                    <p:cond delay="0"/>
                                  </p:stCondLst>
                                  <p:childTnLst>
                                    <p:set>
                                      <p:cBhvr>
                                        <p:cTn id="287" dur="1" fill="hold">
                                          <p:stCondLst>
                                            <p:cond delay="0"/>
                                          </p:stCondLst>
                                        </p:cTn>
                                        <p:tgtEl>
                                          <p:spTgt spid="265413"/>
                                        </p:tgtEl>
                                        <p:attrNameLst>
                                          <p:attrName>style.visibility</p:attrName>
                                        </p:attrNameLst>
                                      </p:cBhvr>
                                      <p:to>
                                        <p:strVal val="visible"/>
                                      </p:to>
                                    </p:set>
                                    <p:anim calcmode="lin" valueType="num">
                                      <p:cBhvr>
                                        <p:cTn id="288" dur="500" fill="hold"/>
                                        <p:tgtEl>
                                          <p:spTgt spid="265413"/>
                                        </p:tgtEl>
                                        <p:attrNameLst>
                                          <p:attrName>ppt_w</p:attrName>
                                        </p:attrNameLst>
                                      </p:cBhvr>
                                      <p:tavLst>
                                        <p:tav tm="0">
                                          <p:val>
                                            <p:fltVal val="0"/>
                                          </p:val>
                                        </p:tav>
                                        <p:tav tm="100000">
                                          <p:val>
                                            <p:strVal val="#ppt_w"/>
                                          </p:val>
                                        </p:tav>
                                      </p:tavLst>
                                    </p:anim>
                                    <p:anim calcmode="lin" valueType="num">
                                      <p:cBhvr>
                                        <p:cTn id="289" dur="500" fill="hold"/>
                                        <p:tgtEl>
                                          <p:spTgt spid="265413"/>
                                        </p:tgtEl>
                                        <p:attrNameLst>
                                          <p:attrName>ppt_h</p:attrName>
                                        </p:attrNameLst>
                                      </p:cBhvr>
                                      <p:tavLst>
                                        <p:tav tm="0">
                                          <p:val>
                                            <p:fltVal val="0"/>
                                          </p:val>
                                        </p:tav>
                                        <p:tav tm="100000">
                                          <p:val>
                                            <p:strVal val="#ppt_h"/>
                                          </p:val>
                                        </p:tav>
                                      </p:tavLst>
                                    </p:anim>
                                  </p:childTnLst>
                                </p:cTn>
                              </p:par>
                              <p:par>
                                <p:cTn id="290" presetID="23" presetClass="entr" presetSubtype="16" fill="hold" grpId="0" nodeType="withEffect">
                                  <p:stCondLst>
                                    <p:cond delay="0"/>
                                  </p:stCondLst>
                                  <p:childTnLst>
                                    <p:set>
                                      <p:cBhvr>
                                        <p:cTn id="291" dur="1" fill="hold">
                                          <p:stCondLst>
                                            <p:cond delay="0"/>
                                          </p:stCondLst>
                                        </p:cTn>
                                        <p:tgtEl>
                                          <p:spTgt spid="265414"/>
                                        </p:tgtEl>
                                        <p:attrNameLst>
                                          <p:attrName>style.visibility</p:attrName>
                                        </p:attrNameLst>
                                      </p:cBhvr>
                                      <p:to>
                                        <p:strVal val="visible"/>
                                      </p:to>
                                    </p:set>
                                    <p:anim calcmode="lin" valueType="num">
                                      <p:cBhvr>
                                        <p:cTn id="292" dur="500" fill="hold"/>
                                        <p:tgtEl>
                                          <p:spTgt spid="265414"/>
                                        </p:tgtEl>
                                        <p:attrNameLst>
                                          <p:attrName>ppt_w</p:attrName>
                                        </p:attrNameLst>
                                      </p:cBhvr>
                                      <p:tavLst>
                                        <p:tav tm="0">
                                          <p:val>
                                            <p:fltVal val="0"/>
                                          </p:val>
                                        </p:tav>
                                        <p:tav tm="100000">
                                          <p:val>
                                            <p:strVal val="#ppt_w"/>
                                          </p:val>
                                        </p:tav>
                                      </p:tavLst>
                                    </p:anim>
                                    <p:anim calcmode="lin" valueType="num">
                                      <p:cBhvr>
                                        <p:cTn id="293" dur="500" fill="hold"/>
                                        <p:tgtEl>
                                          <p:spTgt spid="265414"/>
                                        </p:tgtEl>
                                        <p:attrNameLst>
                                          <p:attrName>ppt_h</p:attrName>
                                        </p:attrNameLst>
                                      </p:cBhvr>
                                      <p:tavLst>
                                        <p:tav tm="0">
                                          <p:val>
                                            <p:fltVal val="0"/>
                                          </p:val>
                                        </p:tav>
                                        <p:tav tm="100000">
                                          <p:val>
                                            <p:strVal val="#ppt_h"/>
                                          </p:val>
                                        </p:tav>
                                      </p:tavLst>
                                    </p:anim>
                                  </p:childTnLst>
                                </p:cTn>
                              </p:par>
                              <p:par>
                                <p:cTn id="294" presetID="23" presetClass="entr" presetSubtype="16" fill="hold" grpId="0" nodeType="withEffect">
                                  <p:stCondLst>
                                    <p:cond delay="0"/>
                                  </p:stCondLst>
                                  <p:childTnLst>
                                    <p:set>
                                      <p:cBhvr>
                                        <p:cTn id="295" dur="1" fill="hold">
                                          <p:stCondLst>
                                            <p:cond delay="0"/>
                                          </p:stCondLst>
                                        </p:cTn>
                                        <p:tgtEl>
                                          <p:spTgt spid="265415"/>
                                        </p:tgtEl>
                                        <p:attrNameLst>
                                          <p:attrName>style.visibility</p:attrName>
                                        </p:attrNameLst>
                                      </p:cBhvr>
                                      <p:to>
                                        <p:strVal val="visible"/>
                                      </p:to>
                                    </p:set>
                                    <p:anim calcmode="lin" valueType="num">
                                      <p:cBhvr>
                                        <p:cTn id="296" dur="500" fill="hold"/>
                                        <p:tgtEl>
                                          <p:spTgt spid="265415"/>
                                        </p:tgtEl>
                                        <p:attrNameLst>
                                          <p:attrName>ppt_w</p:attrName>
                                        </p:attrNameLst>
                                      </p:cBhvr>
                                      <p:tavLst>
                                        <p:tav tm="0">
                                          <p:val>
                                            <p:fltVal val="0"/>
                                          </p:val>
                                        </p:tav>
                                        <p:tav tm="100000">
                                          <p:val>
                                            <p:strVal val="#ppt_w"/>
                                          </p:val>
                                        </p:tav>
                                      </p:tavLst>
                                    </p:anim>
                                    <p:anim calcmode="lin" valueType="num">
                                      <p:cBhvr>
                                        <p:cTn id="297" dur="500" fill="hold"/>
                                        <p:tgtEl>
                                          <p:spTgt spid="265415"/>
                                        </p:tgtEl>
                                        <p:attrNameLst>
                                          <p:attrName>ppt_h</p:attrName>
                                        </p:attrNameLst>
                                      </p:cBhvr>
                                      <p:tavLst>
                                        <p:tav tm="0">
                                          <p:val>
                                            <p:fltVal val="0"/>
                                          </p:val>
                                        </p:tav>
                                        <p:tav tm="100000">
                                          <p:val>
                                            <p:strVal val="#ppt_h"/>
                                          </p:val>
                                        </p:tav>
                                      </p:tavLst>
                                    </p:anim>
                                  </p:childTnLst>
                                </p:cTn>
                              </p:par>
                              <p:par>
                                <p:cTn id="298" presetID="23" presetClass="entr" presetSubtype="16" fill="hold" grpId="0" nodeType="withEffect">
                                  <p:stCondLst>
                                    <p:cond delay="0"/>
                                  </p:stCondLst>
                                  <p:childTnLst>
                                    <p:set>
                                      <p:cBhvr>
                                        <p:cTn id="299" dur="1" fill="hold">
                                          <p:stCondLst>
                                            <p:cond delay="0"/>
                                          </p:stCondLst>
                                        </p:cTn>
                                        <p:tgtEl>
                                          <p:spTgt spid="265416"/>
                                        </p:tgtEl>
                                        <p:attrNameLst>
                                          <p:attrName>style.visibility</p:attrName>
                                        </p:attrNameLst>
                                      </p:cBhvr>
                                      <p:to>
                                        <p:strVal val="visible"/>
                                      </p:to>
                                    </p:set>
                                    <p:anim calcmode="lin" valueType="num">
                                      <p:cBhvr>
                                        <p:cTn id="300" dur="500" fill="hold"/>
                                        <p:tgtEl>
                                          <p:spTgt spid="265416"/>
                                        </p:tgtEl>
                                        <p:attrNameLst>
                                          <p:attrName>ppt_w</p:attrName>
                                        </p:attrNameLst>
                                      </p:cBhvr>
                                      <p:tavLst>
                                        <p:tav tm="0">
                                          <p:val>
                                            <p:fltVal val="0"/>
                                          </p:val>
                                        </p:tav>
                                        <p:tav tm="100000">
                                          <p:val>
                                            <p:strVal val="#ppt_w"/>
                                          </p:val>
                                        </p:tav>
                                      </p:tavLst>
                                    </p:anim>
                                    <p:anim calcmode="lin" valueType="num">
                                      <p:cBhvr>
                                        <p:cTn id="301" dur="500" fill="hold"/>
                                        <p:tgtEl>
                                          <p:spTgt spid="265416"/>
                                        </p:tgtEl>
                                        <p:attrNameLst>
                                          <p:attrName>ppt_h</p:attrName>
                                        </p:attrNameLst>
                                      </p:cBhvr>
                                      <p:tavLst>
                                        <p:tav tm="0">
                                          <p:val>
                                            <p:fltVal val="0"/>
                                          </p:val>
                                        </p:tav>
                                        <p:tav tm="100000">
                                          <p:val>
                                            <p:strVal val="#ppt_h"/>
                                          </p:val>
                                        </p:tav>
                                      </p:tavLst>
                                    </p:anim>
                                  </p:childTnLst>
                                </p:cTn>
                              </p:par>
                              <p:par>
                                <p:cTn id="302" presetID="23" presetClass="entr" presetSubtype="16" fill="hold" grpId="0" nodeType="withEffect">
                                  <p:stCondLst>
                                    <p:cond delay="0"/>
                                  </p:stCondLst>
                                  <p:childTnLst>
                                    <p:set>
                                      <p:cBhvr>
                                        <p:cTn id="303" dur="1" fill="hold">
                                          <p:stCondLst>
                                            <p:cond delay="0"/>
                                          </p:stCondLst>
                                        </p:cTn>
                                        <p:tgtEl>
                                          <p:spTgt spid="265417"/>
                                        </p:tgtEl>
                                        <p:attrNameLst>
                                          <p:attrName>style.visibility</p:attrName>
                                        </p:attrNameLst>
                                      </p:cBhvr>
                                      <p:to>
                                        <p:strVal val="visible"/>
                                      </p:to>
                                    </p:set>
                                    <p:anim calcmode="lin" valueType="num">
                                      <p:cBhvr>
                                        <p:cTn id="304" dur="500" fill="hold"/>
                                        <p:tgtEl>
                                          <p:spTgt spid="265417"/>
                                        </p:tgtEl>
                                        <p:attrNameLst>
                                          <p:attrName>ppt_w</p:attrName>
                                        </p:attrNameLst>
                                      </p:cBhvr>
                                      <p:tavLst>
                                        <p:tav tm="0">
                                          <p:val>
                                            <p:fltVal val="0"/>
                                          </p:val>
                                        </p:tav>
                                        <p:tav tm="100000">
                                          <p:val>
                                            <p:strVal val="#ppt_w"/>
                                          </p:val>
                                        </p:tav>
                                      </p:tavLst>
                                    </p:anim>
                                    <p:anim calcmode="lin" valueType="num">
                                      <p:cBhvr>
                                        <p:cTn id="305" dur="500" fill="hold"/>
                                        <p:tgtEl>
                                          <p:spTgt spid="265417"/>
                                        </p:tgtEl>
                                        <p:attrNameLst>
                                          <p:attrName>ppt_h</p:attrName>
                                        </p:attrNameLst>
                                      </p:cBhvr>
                                      <p:tavLst>
                                        <p:tav tm="0">
                                          <p:val>
                                            <p:fltVal val="0"/>
                                          </p:val>
                                        </p:tav>
                                        <p:tav tm="100000">
                                          <p:val>
                                            <p:strVal val="#ppt_h"/>
                                          </p:val>
                                        </p:tav>
                                      </p:tavLst>
                                    </p:anim>
                                  </p:childTnLst>
                                </p:cTn>
                              </p:par>
                              <p:par>
                                <p:cTn id="306" presetID="23" presetClass="entr" presetSubtype="16" fill="hold" grpId="0" nodeType="withEffect">
                                  <p:stCondLst>
                                    <p:cond delay="0"/>
                                  </p:stCondLst>
                                  <p:childTnLst>
                                    <p:set>
                                      <p:cBhvr>
                                        <p:cTn id="307" dur="1" fill="hold">
                                          <p:stCondLst>
                                            <p:cond delay="0"/>
                                          </p:stCondLst>
                                        </p:cTn>
                                        <p:tgtEl>
                                          <p:spTgt spid="265418"/>
                                        </p:tgtEl>
                                        <p:attrNameLst>
                                          <p:attrName>style.visibility</p:attrName>
                                        </p:attrNameLst>
                                      </p:cBhvr>
                                      <p:to>
                                        <p:strVal val="visible"/>
                                      </p:to>
                                    </p:set>
                                    <p:anim calcmode="lin" valueType="num">
                                      <p:cBhvr>
                                        <p:cTn id="308" dur="500" fill="hold"/>
                                        <p:tgtEl>
                                          <p:spTgt spid="265418"/>
                                        </p:tgtEl>
                                        <p:attrNameLst>
                                          <p:attrName>ppt_w</p:attrName>
                                        </p:attrNameLst>
                                      </p:cBhvr>
                                      <p:tavLst>
                                        <p:tav tm="0">
                                          <p:val>
                                            <p:fltVal val="0"/>
                                          </p:val>
                                        </p:tav>
                                        <p:tav tm="100000">
                                          <p:val>
                                            <p:strVal val="#ppt_w"/>
                                          </p:val>
                                        </p:tav>
                                      </p:tavLst>
                                    </p:anim>
                                    <p:anim calcmode="lin" valueType="num">
                                      <p:cBhvr>
                                        <p:cTn id="309" dur="500" fill="hold"/>
                                        <p:tgtEl>
                                          <p:spTgt spid="265418"/>
                                        </p:tgtEl>
                                        <p:attrNameLst>
                                          <p:attrName>ppt_h</p:attrName>
                                        </p:attrNameLst>
                                      </p:cBhvr>
                                      <p:tavLst>
                                        <p:tav tm="0">
                                          <p:val>
                                            <p:fltVal val="0"/>
                                          </p:val>
                                        </p:tav>
                                        <p:tav tm="100000">
                                          <p:val>
                                            <p:strVal val="#ppt_h"/>
                                          </p:val>
                                        </p:tav>
                                      </p:tavLst>
                                    </p:anim>
                                  </p:childTnLst>
                                </p:cTn>
                              </p:par>
                              <p:par>
                                <p:cTn id="310" presetID="23" presetClass="entr" presetSubtype="16" fill="hold" grpId="0" nodeType="withEffect">
                                  <p:stCondLst>
                                    <p:cond delay="0"/>
                                  </p:stCondLst>
                                  <p:childTnLst>
                                    <p:set>
                                      <p:cBhvr>
                                        <p:cTn id="311" dur="1" fill="hold">
                                          <p:stCondLst>
                                            <p:cond delay="0"/>
                                          </p:stCondLst>
                                        </p:cTn>
                                        <p:tgtEl>
                                          <p:spTgt spid="265419"/>
                                        </p:tgtEl>
                                        <p:attrNameLst>
                                          <p:attrName>style.visibility</p:attrName>
                                        </p:attrNameLst>
                                      </p:cBhvr>
                                      <p:to>
                                        <p:strVal val="visible"/>
                                      </p:to>
                                    </p:set>
                                    <p:anim calcmode="lin" valueType="num">
                                      <p:cBhvr>
                                        <p:cTn id="312" dur="500" fill="hold"/>
                                        <p:tgtEl>
                                          <p:spTgt spid="265419"/>
                                        </p:tgtEl>
                                        <p:attrNameLst>
                                          <p:attrName>ppt_w</p:attrName>
                                        </p:attrNameLst>
                                      </p:cBhvr>
                                      <p:tavLst>
                                        <p:tav tm="0">
                                          <p:val>
                                            <p:fltVal val="0"/>
                                          </p:val>
                                        </p:tav>
                                        <p:tav tm="100000">
                                          <p:val>
                                            <p:strVal val="#ppt_w"/>
                                          </p:val>
                                        </p:tav>
                                      </p:tavLst>
                                    </p:anim>
                                    <p:anim calcmode="lin" valueType="num">
                                      <p:cBhvr>
                                        <p:cTn id="313" dur="500" fill="hold"/>
                                        <p:tgtEl>
                                          <p:spTgt spid="265419"/>
                                        </p:tgtEl>
                                        <p:attrNameLst>
                                          <p:attrName>ppt_h</p:attrName>
                                        </p:attrNameLst>
                                      </p:cBhvr>
                                      <p:tavLst>
                                        <p:tav tm="0">
                                          <p:val>
                                            <p:fltVal val="0"/>
                                          </p:val>
                                        </p:tav>
                                        <p:tav tm="100000">
                                          <p:val>
                                            <p:strVal val="#ppt_h"/>
                                          </p:val>
                                        </p:tav>
                                      </p:tavLst>
                                    </p:anim>
                                  </p:childTnLst>
                                </p:cTn>
                              </p:par>
                              <p:par>
                                <p:cTn id="314" presetID="23" presetClass="entr" presetSubtype="16" fill="hold" grpId="0" nodeType="withEffect">
                                  <p:stCondLst>
                                    <p:cond delay="0"/>
                                  </p:stCondLst>
                                  <p:childTnLst>
                                    <p:set>
                                      <p:cBhvr>
                                        <p:cTn id="315" dur="1" fill="hold">
                                          <p:stCondLst>
                                            <p:cond delay="0"/>
                                          </p:stCondLst>
                                        </p:cTn>
                                        <p:tgtEl>
                                          <p:spTgt spid="265420"/>
                                        </p:tgtEl>
                                        <p:attrNameLst>
                                          <p:attrName>style.visibility</p:attrName>
                                        </p:attrNameLst>
                                      </p:cBhvr>
                                      <p:to>
                                        <p:strVal val="visible"/>
                                      </p:to>
                                    </p:set>
                                    <p:anim calcmode="lin" valueType="num">
                                      <p:cBhvr>
                                        <p:cTn id="316" dur="500" fill="hold"/>
                                        <p:tgtEl>
                                          <p:spTgt spid="265420"/>
                                        </p:tgtEl>
                                        <p:attrNameLst>
                                          <p:attrName>ppt_w</p:attrName>
                                        </p:attrNameLst>
                                      </p:cBhvr>
                                      <p:tavLst>
                                        <p:tav tm="0">
                                          <p:val>
                                            <p:fltVal val="0"/>
                                          </p:val>
                                        </p:tav>
                                        <p:tav tm="100000">
                                          <p:val>
                                            <p:strVal val="#ppt_w"/>
                                          </p:val>
                                        </p:tav>
                                      </p:tavLst>
                                    </p:anim>
                                    <p:anim calcmode="lin" valueType="num">
                                      <p:cBhvr>
                                        <p:cTn id="317" dur="500" fill="hold"/>
                                        <p:tgtEl>
                                          <p:spTgt spid="265420"/>
                                        </p:tgtEl>
                                        <p:attrNameLst>
                                          <p:attrName>ppt_h</p:attrName>
                                        </p:attrNameLst>
                                      </p:cBhvr>
                                      <p:tavLst>
                                        <p:tav tm="0">
                                          <p:val>
                                            <p:fltVal val="0"/>
                                          </p:val>
                                        </p:tav>
                                        <p:tav tm="100000">
                                          <p:val>
                                            <p:strVal val="#ppt_h"/>
                                          </p:val>
                                        </p:tav>
                                      </p:tavLst>
                                    </p:anim>
                                  </p:childTnLst>
                                </p:cTn>
                              </p:par>
                              <p:par>
                                <p:cTn id="318" presetID="23" presetClass="entr" presetSubtype="16" fill="hold" grpId="0" nodeType="withEffect">
                                  <p:stCondLst>
                                    <p:cond delay="0"/>
                                  </p:stCondLst>
                                  <p:childTnLst>
                                    <p:set>
                                      <p:cBhvr>
                                        <p:cTn id="319" dur="1" fill="hold">
                                          <p:stCondLst>
                                            <p:cond delay="0"/>
                                          </p:stCondLst>
                                        </p:cTn>
                                        <p:tgtEl>
                                          <p:spTgt spid="265421"/>
                                        </p:tgtEl>
                                        <p:attrNameLst>
                                          <p:attrName>style.visibility</p:attrName>
                                        </p:attrNameLst>
                                      </p:cBhvr>
                                      <p:to>
                                        <p:strVal val="visible"/>
                                      </p:to>
                                    </p:set>
                                    <p:anim calcmode="lin" valueType="num">
                                      <p:cBhvr>
                                        <p:cTn id="320" dur="500" fill="hold"/>
                                        <p:tgtEl>
                                          <p:spTgt spid="265421"/>
                                        </p:tgtEl>
                                        <p:attrNameLst>
                                          <p:attrName>ppt_w</p:attrName>
                                        </p:attrNameLst>
                                      </p:cBhvr>
                                      <p:tavLst>
                                        <p:tav tm="0">
                                          <p:val>
                                            <p:fltVal val="0"/>
                                          </p:val>
                                        </p:tav>
                                        <p:tav tm="100000">
                                          <p:val>
                                            <p:strVal val="#ppt_w"/>
                                          </p:val>
                                        </p:tav>
                                      </p:tavLst>
                                    </p:anim>
                                    <p:anim calcmode="lin" valueType="num">
                                      <p:cBhvr>
                                        <p:cTn id="321" dur="500" fill="hold"/>
                                        <p:tgtEl>
                                          <p:spTgt spid="265421"/>
                                        </p:tgtEl>
                                        <p:attrNameLst>
                                          <p:attrName>ppt_h</p:attrName>
                                        </p:attrNameLst>
                                      </p:cBhvr>
                                      <p:tavLst>
                                        <p:tav tm="0">
                                          <p:val>
                                            <p:fltVal val="0"/>
                                          </p:val>
                                        </p:tav>
                                        <p:tav tm="100000">
                                          <p:val>
                                            <p:strVal val="#ppt_h"/>
                                          </p:val>
                                        </p:tav>
                                      </p:tavLst>
                                    </p:anim>
                                  </p:childTnLst>
                                </p:cTn>
                              </p:par>
                            </p:childTnLst>
                          </p:cTn>
                        </p:par>
                      </p:childTnLst>
                    </p:cTn>
                  </p:par>
                  <p:par>
                    <p:cTn id="322" fill="hold" nodeType="clickPar">
                      <p:stCondLst>
                        <p:cond delay="indefinite"/>
                      </p:stCondLst>
                      <p:childTnLst>
                        <p:par>
                          <p:cTn id="323" fill="hold" nodeType="withGroup">
                            <p:stCondLst>
                              <p:cond delay="0"/>
                            </p:stCondLst>
                            <p:childTnLst>
                              <p:par>
                                <p:cTn id="324" presetID="18" presetClass="entr" presetSubtype="12" fill="hold" grpId="0" nodeType="clickEffect">
                                  <p:stCondLst>
                                    <p:cond delay="0"/>
                                  </p:stCondLst>
                                  <p:childTnLst>
                                    <p:set>
                                      <p:cBhvr>
                                        <p:cTn id="325" dur="1" fill="hold">
                                          <p:stCondLst>
                                            <p:cond delay="0"/>
                                          </p:stCondLst>
                                        </p:cTn>
                                        <p:tgtEl>
                                          <p:spTgt spid="265468"/>
                                        </p:tgtEl>
                                        <p:attrNameLst>
                                          <p:attrName>style.visibility</p:attrName>
                                        </p:attrNameLst>
                                      </p:cBhvr>
                                      <p:to>
                                        <p:strVal val="visible"/>
                                      </p:to>
                                    </p:set>
                                    <p:animEffect transition="in" filter="strips(downLeft)">
                                      <p:cBhvr>
                                        <p:cTn id="326" dur="500"/>
                                        <p:tgtEl>
                                          <p:spTgt spid="265468"/>
                                        </p:tgtEl>
                                      </p:cBhvr>
                                    </p:animEffect>
                                  </p:childTnLst>
                                </p:cTn>
                              </p:par>
                              <p:par>
                                <p:cTn id="327" presetID="18" presetClass="entr" presetSubtype="12" fill="hold" grpId="0" nodeType="withEffect">
                                  <p:stCondLst>
                                    <p:cond delay="0"/>
                                  </p:stCondLst>
                                  <p:childTnLst>
                                    <p:set>
                                      <p:cBhvr>
                                        <p:cTn id="328" dur="1" fill="hold">
                                          <p:stCondLst>
                                            <p:cond delay="0"/>
                                          </p:stCondLst>
                                        </p:cTn>
                                        <p:tgtEl>
                                          <p:spTgt spid="265471"/>
                                        </p:tgtEl>
                                        <p:attrNameLst>
                                          <p:attrName>style.visibility</p:attrName>
                                        </p:attrNameLst>
                                      </p:cBhvr>
                                      <p:to>
                                        <p:strVal val="visible"/>
                                      </p:to>
                                    </p:set>
                                    <p:animEffect transition="in" filter="strips(downLeft)">
                                      <p:cBhvr>
                                        <p:cTn id="329" dur="500"/>
                                        <p:tgtEl>
                                          <p:spTgt spid="265471"/>
                                        </p:tgtEl>
                                      </p:cBhvr>
                                    </p:animEffect>
                                  </p:childTnLst>
                                </p:cTn>
                              </p:par>
                              <p:par>
                                <p:cTn id="330" presetID="18" presetClass="entr" presetSubtype="12" fill="hold" grpId="0" nodeType="withEffect">
                                  <p:stCondLst>
                                    <p:cond delay="0"/>
                                  </p:stCondLst>
                                  <p:childTnLst>
                                    <p:set>
                                      <p:cBhvr>
                                        <p:cTn id="331" dur="1" fill="hold">
                                          <p:stCondLst>
                                            <p:cond delay="0"/>
                                          </p:stCondLst>
                                        </p:cTn>
                                        <p:tgtEl>
                                          <p:spTgt spid="265422"/>
                                        </p:tgtEl>
                                        <p:attrNameLst>
                                          <p:attrName>style.visibility</p:attrName>
                                        </p:attrNameLst>
                                      </p:cBhvr>
                                      <p:to>
                                        <p:strVal val="visible"/>
                                      </p:to>
                                    </p:set>
                                    <p:animEffect transition="in" filter="strips(downLeft)">
                                      <p:cBhvr>
                                        <p:cTn id="332" dur="500"/>
                                        <p:tgtEl>
                                          <p:spTgt spid="265422"/>
                                        </p:tgtEl>
                                      </p:cBhvr>
                                    </p:animEffect>
                                  </p:childTnLst>
                                </p:cTn>
                              </p:par>
                              <p:par>
                                <p:cTn id="333" presetID="18" presetClass="entr" presetSubtype="12" fill="hold" grpId="0" nodeType="withEffect">
                                  <p:stCondLst>
                                    <p:cond delay="0"/>
                                  </p:stCondLst>
                                  <p:childTnLst>
                                    <p:set>
                                      <p:cBhvr>
                                        <p:cTn id="334" dur="1" fill="hold">
                                          <p:stCondLst>
                                            <p:cond delay="0"/>
                                          </p:stCondLst>
                                        </p:cTn>
                                        <p:tgtEl>
                                          <p:spTgt spid="265470"/>
                                        </p:tgtEl>
                                        <p:attrNameLst>
                                          <p:attrName>style.visibility</p:attrName>
                                        </p:attrNameLst>
                                      </p:cBhvr>
                                      <p:to>
                                        <p:strVal val="visible"/>
                                      </p:to>
                                    </p:set>
                                    <p:animEffect transition="in" filter="strips(downLeft)">
                                      <p:cBhvr>
                                        <p:cTn id="335" dur="500"/>
                                        <p:tgtEl>
                                          <p:spTgt spid="265470"/>
                                        </p:tgtEl>
                                      </p:cBhvr>
                                    </p:animEffect>
                                  </p:childTnLst>
                                </p:cTn>
                              </p:par>
                            </p:childTnLst>
                          </p:cTn>
                        </p:par>
                      </p:childTnLst>
                    </p:cTn>
                  </p:par>
                  <p:par>
                    <p:cTn id="336" fill="hold" nodeType="clickPar">
                      <p:stCondLst>
                        <p:cond delay="indefinite"/>
                      </p:stCondLst>
                      <p:childTnLst>
                        <p:par>
                          <p:cTn id="337" fill="hold" nodeType="withGroup">
                            <p:stCondLst>
                              <p:cond delay="0"/>
                            </p:stCondLst>
                            <p:childTnLst>
                              <p:par>
                                <p:cTn id="338" presetID="23" presetClass="entr" presetSubtype="16" fill="hold" grpId="0" nodeType="clickEffect">
                                  <p:stCondLst>
                                    <p:cond delay="0"/>
                                  </p:stCondLst>
                                  <p:childTnLst>
                                    <p:set>
                                      <p:cBhvr>
                                        <p:cTn id="339" dur="1" fill="hold">
                                          <p:stCondLst>
                                            <p:cond delay="0"/>
                                          </p:stCondLst>
                                        </p:cTn>
                                        <p:tgtEl>
                                          <p:spTgt spid="265472">
                                            <p:txEl>
                                              <p:pRg st="3" end="3"/>
                                            </p:txEl>
                                          </p:spTgt>
                                        </p:tgtEl>
                                        <p:attrNameLst>
                                          <p:attrName>style.visibility</p:attrName>
                                        </p:attrNameLst>
                                      </p:cBhvr>
                                      <p:to>
                                        <p:strVal val="visible"/>
                                      </p:to>
                                    </p:set>
                                    <p:anim calcmode="lin" valueType="num">
                                      <p:cBhvr>
                                        <p:cTn id="340" dur="500" fill="hold"/>
                                        <p:tgtEl>
                                          <p:spTgt spid="265472">
                                            <p:txEl>
                                              <p:pRg st="3" end="3"/>
                                            </p:txEl>
                                          </p:spTgt>
                                        </p:tgtEl>
                                        <p:attrNameLst>
                                          <p:attrName>ppt_w</p:attrName>
                                        </p:attrNameLst>
                                      </p:cBhvr>
                                      <p:tavLst>
                                        <p:tav tm="0">
                                          <p:val>
                                            <p:fltVal val="0"/>
                                          </p:val>
                                        </p:tav>
                                        <p:tav tm="100000">
                                          <p:val>
                                            <p:strVal val="#ppt_w"/>
                                          </p:val>
                                        </p:tav>
                                      </p:tavLst>
                                    </p:anim>
                                    <p:anim calcmode="lin" valueType="num">
                                      <p:cBhvr>
                                        <p:cTn id="341" dur="500" fill="hold"/>
                                        <p:tgtEl>
                                          <p:spTgt spid="265472">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466" grpId="0" animBg="1"/>
      <p:bldP spid="265467" grpId="0" animBg="1"/>
      <p:bldP spid="265472" grpId="0" build="p"/>
      <p:bldP spid="265225" grpId="0" animBg="1"/>
      <p:bldP spid="265226" grpId="0" animBg="1"/>
      <p:bldP spid="265227" grpId="0" animBg="1"/>
      <p:bldP spid="265228" grpId="0" animBg="1"/>
      <p:bldP spid="265229" grpId="0" animBg="1"/>
      <p:bldP spid="265230" grpId="0" animBg="1"/>
      <p:bldP spid="265231" grpId="0" animBg="1"/>
      <p:bldP spid="265232" grpId="0" animBg="1"/>
      <p:bldP spid="265233" grpId="0" animBg="1"/>
      <p:bldP spid="265234" grpId="0" animBg="1"/>
      <p:bldP spid="265235" grpId="0" animBg="1"/>
      <p:bldP spid="265236" grpId="0" animBg="1"/>
      <p:bldP spid="265237" grpId="0" animBg="1"/>
      <p:bldP spid="265238" grpId="0" animBg="1"/>
      <p:bldP spid="265239" grpId="0" animBg="1"/>
      <p:bldP spid="265240" grpId="0" animBg="1"/>
      <p:bldP spid="265241" grpId="0" animBg="1"/>
      <p:bldP spid="265242" grpId="0" animBg="1"/>
      <p:bldP spid="265243" grpId="0" animBg="1"/>
      <p:bldP spid="265244" grpId="0" animBg="1"/>
      <p:bldP spid="265245" grpId="0" animBg="1"/>
      <p:bldP spid="265246" grpId="0" animBg="1"/>
      <p:bldP spid="265247" grpId="0" animBg="1"/>
      <p:bldP spid="265248" grpId="0" animBg="1"/>
      <p:bldP spid="265249" grpId="0" animBg="1"/>
      <p:bldP spid="265250" grpId="0" animBg="1"/>
      <p:bldP spid="265251" grpId="0" animBg="1"/>
      <p:bldP spid="265252" grpId="0" animBg="1"/>
      <p:bldP spid="265253" grpId="0" animBg="1"/>
      <p:bldP spid="265254" grpId="0" animBg="1"/>
      <p:bldP spid="265255" grpId="0" animBg="1"/>
      <p:bldP spid="265256" grpId="0" animBg="1"/>
      <p:bldP spid="265257" grpId="0" animBg="1"/>
      <p:bldP spid="265258" grpId="0" animBg="1"/>
      <p:bldP spid="265259" grpId="0" animBg="1"/>
      <p:bldP spid="265260" grpId="0" animBg="1"/>
      <p:bldP spid="265261" grpId="0" animBg="1"/>
      <p:bldP spid="265262" grpId="0" animBg="1"/>
      <p:bldP spid="265263" grpId="0" animBg="1"/>
      <p:bldP spid="265264" grpId="0" animBg="1"/>
      <p:bldP spid="265265" grpId="0" animBg="1"/>
      <p:bldP spid="265266" grpId="0" animBg="1"/>
      <p:bldP spid="265267" grpId="0" animBg="1"/>
      <p:bldP spid="265268" grpId="0" animBg="1"/>
      <p:bldP spid="265364" grpId="0" animBg="1"/>
      <p:bldP spid="265402" grpId="0"/>
      <p:bldP spid="265403" grpId="0"/>
      <p:bldP spid="265404" grpId="0"/>
      <p:bldP spid="265405" grpId="0"/>
      <p:bldP spid="265406" grpId="0"/>
      <p:bldP spid="265407" grpId="0"/>
      <p:bldP spid="265408" grpId="0"/>
      <p:bldP spid="265409" grpId="0"/>
      <p:bldP spid="265410" grpId="0"/>
      <p:bldP spid="265411" grpId="0"/>
      <p:bldP spid="265412" grpId="0"/>
      <p:bldP spid="265413" grpId="0"/>
      <p:bldP spid="265414" grpId="0"/>
      <p:bldP spid="265415" grpId="0"/>
      <p:bldP spid="265416" grpId="0"/>
      <p:bldP spid="265417" grpId="0"/>
      <p:bldP spid="265418" grpId="0"/>
      <p:bldP spid="265419" grpId="0"/>
      <p:bldP spid="265420" grpId="0"/>
      <p:bldP spid="265421" grpId="0"/>
      <p:bldP spid="265422" grpId="0"/>
      <p:bldP spid="265429" grpId="0"/>
      <p:bldP spid="265436" grpId="0"/>
      <p:bldP spid="265453" grpId="0"/>
      <p:bldP spid="265461" grpId="0" animBg="1"/>
      <p:bldP spid="265464" grpId="0" animBg="1"/>
      <p:bldP spid="265465" grpId="0" animBg="1"/>
      <p:bldP spid="265468" grpId="0" animBg="1"/>
      <p:bldP spid="265470" grpId="0" animBg="1"/>
      <p:bldP spid="265471" grpId="0" animBg="1"/>
      <p:bldP spid="265475"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3"/>
          <p:cNvSpPr>
            <a:spLocks noGrp="1"/>
          </p:cNvSpPr>
          <p:nvPr>
            <p:ph type="sldNum" sz="quarter" idx="12"/>
          </p:nvPr>
        </p:nvSpPr>
        <p:spPr/>
        <p:txBody>
          <a:bodyPr/>
          <a:lstStyle/>
          <a:p>
            <a:fld id="{DF264766-2103-48D4-B084-8D433C805B90}" type="slidenum">
              <a:rPr lang="en-US" altLang="tr-TR"/>
              <a:pPr/>
              <a:t>71</a:t>
            </a:fld>
            <a:endParaRPr lang="en-US" altLang="tr-TR"/>
          </a:p>
        </p:txBody>
      </p:sp>
      <p:graphicFrame>
        <p:nvGraphicFramePr>
          <p:cNvPr id="11268" name="Object 4"/>
          <p:cNvGraphicFramePr>
            <a:graphicFrameLocks noChangeAspect="1"/>
          </p:cNvGraphicFramePr>
          <p:nvPr/>
        </p:nvGraphicFramePr>
        <p:xfrm>
          <a:off x="1743075" y="4418013"/>
          <a:ext cx="5472113" cy="1824037"/>
        </p:xfrm>
        <a:graphic>
          <a:graphicData uri="http://schemas.openxmlformats.org/presentationml/2006/ole">
            <mc:AlternateContent xmlns:mc="http://schemas.openxmlformats.org/markup-compatibility/2006">
              <mc:Choice xmlns:v="urn:schemas-microsoft-com:vml" Requires="v">
                <p:oleObj name="Document" r:id="rId3" imgW="5486400" imgH="1839960" progId="Word.Document.8">
                  <p:embed/>
                </p:oleObj>
              </mc:Choice>
              <mc:Fallback>
                <p:oleObj name="Document" r:id="rId3" imgW="5486400" imgH="183996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3075" y="4418013"/>
                        <a:ext cx="5472113" cy="182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9" name="WordArt 5"/>
          <p:cNvSpPr>
            <a:spLocks noChangeArrowheads="1" noChangeShapeType="1" noTextEdit="1"/>
          </p:cNvSpPr>
          <p:nvPr/>
        </p:nvSpPr>
        <p:spPr bwMode="auto">
          <a:xfrm>
            <a:off x="457200" y="381000"/>
            <a:ext cx="556260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3600" kern="10">
                <a:solidFill>
                  <a:srgbClr val="FF0000"/>
                </a:solidFill>
                <a:effectLst>
                  <a:outerShdw dist="45791" dir="2021404" algn="ctr" rotWithShape="0">
                    <a:srgbClr val="C0C0C0"/>
                  </a:outerShdw>
                </a:effectLst>
                <a:latin typeface="Times New Roman"/>
                <a:cs typeface="Times New Roman"/>
              </a:rPr>
              <a:t>Consumer Choice</a:t>
            </a:r>
          </a:p>
        </p:txBody>
      </p:sp>
      <p:sp>
        <p:nvSpPr>
          <p:cNvPr id="11272" name="Rectangle 8"/>
          <p:cNvSpPr>
            <a:spLocks noChangeArrowheads="1"/>
          </p:cNvSpPr>
          <p:nvPr/>
        </p:nvSpPr>
        <p:spPr bwMode="auto">
          <a:xfrm>
            <a:off x="381000" y="1752600"/>
            <a:ext cx="8458200" cy="437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buClr>
                <a:schemeClr val="accent1"/>
              </a:buClr>
              <a:buFont typeface="Wingdings" pitchFamily="2" charset="2"/>
              <a:buNone/>
            </a:pPr>
            <a:r>
              <a:rPr lang="en-GB" altLang="tr-TR" sz="2800" u="sng">
                <a:latin typeface="Book Antiqua" pitchFamily="18" charset="0"/>
                <a:cs typeface="Arial" charset="0"/>
              </a:rPr>
              <a:t>Assumptions</a:t>
            </a:r>
            <a:r>
              <a:rPr lang="en-GB" altLang="tr-TR" sz="2800">
                <a:latin typeface="Book Antiqua" pitchFamily="18" charset="0"/>
                <a:cs typeface="Arial" charset="0"/>
              </a:rPr>
              <a:t>:</a:t>
            </a:r>
          </a:p>
          <a:p>
            <a:pPr eaLnBrk="1" hangingPunct="1">
              <a:spcBef>
                <a:spcPct val="20000"/>
              </a:spcBef>
              <a:buClr>
                <a:schemeClr val="accent1"/>
              </a:buClr>
              <a:buFont typeface="Wingdings" pitchFamily="2" charset="2"/>
              <a:buAutoNum type="arabicPeriod"/>
            </a:pPr>
            <a:r>
              <a:rPr lang="en-GB" altLang="tr-TR" sz="2800">
                <a:latin typeface="Book Antiqua" pitchFamily="18" charset="0"/>
                <a:cs typeface="Arial" charset="0"/>
              </a:rPr>
              <a:t>Consumers only choose non-negative quantities </a:t>
            </a:r>
          </a:p>
          <a:p>
            <a:pPr eaLnBrk="1" hangingPunct="1">
              <a:spcBef>
                <a:spcPct val="20000"/>
              </a:spcBef>
              <a:buClr>
                <a:schemeClr val="accent1"/>
              </a:buClr>
              <a:buFont typeface="Wingdings" pitchFamily="2" charset="2"/>
              <a:buAutoNum type="arabicPeriod"/>
            </a:pPr>
            <a:r>
              <a:rPr lang="en-GB" altLang="tr-TR" sz="2800">
                <a:latin typeface="Book Antiqua" pitchFamily="18" charset="0"/>
                <a:cs typeface="Arial" charset="0"/>
              </a:rPr>
              <a:t>"Rational” choice:  The consumer chooses the basket that maximizes his satisfaction given the constraint that his budget imposes.</a:t>
            </a:r>
          </a:p>
          <a:p>
            <a:pPr>
              <a:spcBef>
                <a:spcPct val="50000"/>
              </a:spcBef>
            </a:pPr>
            <a:r>
              <a:rPr lang="en-US" altLang="tr-TR" sz="2800" u="sng">
                <a:latin typeface="Book Antiqua" pitchFamily="18" charset="0"/>
              </a:rPr>
              <a:t>Consumer’s Problem</a:t>
            </a:r>
            <a:r>
              <a:rPr lang="en-US" altLang="tr-TR" sz="2800">
                <a:latin typeface="Book Antiqua" pitchFamily="18" charset="0"/>
              </a:rPr>
              <a:t>:</a:t>
            </a:r>
          </a:p>
          <a:p>
            <a:pPr>
              <a:spcBef>
                <a:spcPct val="50000"/>
              </a:spcBef>
            </a:pPr>
            <a:r>
              <a:rPr lang="en-US" altLang="tr-TR" sz="2800">
                <a:latin typeface="Book Antiqua" pitchFamily="18" charset="0"/>
              </a:rPr>
              <a:t>	Max  U(X,Y)	subject to:	P</a:t>
            </a:r>
            <a:r>
              <a:rPr lang="en-US" altLang="tr-TR" sz="2800" baseline="-25000">
                <a:latin typeface="Book Antiqua" pitchFamily="18" charset="0"/>
              </a:rPr>
              <a:t>X</a:t>
            </a:r>
            <a:r>
              <a:rPr lang="en-US" altLang="tr-TR" sz="2800">
                <a:latin typeface="Book Antiqua" pitchFamily="18" charset="0"/>
              </a:rPr>
              <a:t> . X + P</a:t>
            </a:r>
            <a:r>
              <a:rPr lang="en-US" altLang="tr-TR" sz="2800" baseline="-25000">
                <a:latin typeface="Book Antiqua" pitchFamily="18" charset="0"/>
              </a:rPr>
              <a:t>Y</a:t>
            </a:r>
            <a:r>
              <a:rPr lang="en-US" altLang="tr-TR" sz="2800">
                <a:latin typeface="Book Antiqua" pitchFamily="18" charset="0"/>
              </a:rPr>
              <a:t> . Y  </a:t>
            </a:r>
            <a:r>
              <a:rPr lang="en-US" altLang="tr-TR" sz="2800">
                <a:latin typeface="Book Antiqua" pitchFamily="18" charset="0"/>
                <a:sym typeface="Symbol" pitchFamily="18" charset="2"/>
              </a:rPr>
              <a:t>  I</a:t>
            </a:r>
          </a:p>
          <a:p>
            <a:r>
              <a:rPr lang="en-GB" altLang="tr-TR" sz="2800">
                <a:latin typeface="Book Antiqua" pitchFamily="18" charset="0"/>
                <a:cs typeface="Arial" charset="0"/>
              </a:rPr>
              <a:t>	 X,Y</a:t>
            </a:r>
          </a:p>
        </p:txBody>
      </p:sp>
    </p:spTree>
    <p:extLst>
      <p:ext uri="{BB962C8B-B14F-4D97-AF65-F5344CB8AC3E}">
        <p14:creationId xmlns:p14="http://schemas.microsoft.com/office/powerpoint/2010/main" val="19203236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72">
                                            <p:txEl>
                                              <p:pRg st="0" end="0"/>
                                            </p:txEl>
                                          </p:spTgt>
                                        </p:tgtEl>
                                        <p:attrNameLst>
                                          <p:attrName>style.visibility</p:attrName>
                                        </p:attrNameLst>
                                      </p:cBhvr>
                                      <p:to>
                                        <p:strVal val="visible"/>
                                      </p:to>
                                    </p:set>
                                    <p:animEffect transition="in" filter="wipe(left)">
                                      <p:cBhvr>
                                        <p:cTn id="7" dur="500"/>
                                        <p:tgtEl>
                                          <p:spTgt spid="1127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72">
                                            <p:txEl>
                                              <p:pRg st="1" end="1"/>
                                            </p:txEl>
                                          </p:spTgt>
                                        </p:tgtEl>
                                        <p:attrNameLst>
                                          <p:attrName>style.visibility</p:attrName>
                                        </p:attrNameLst>
                                      </p:cBhvr>
                                      <p:to>
                                        <p:strVal val="visible"/>
                                      </p:to>
                                    </p:set>
                                    <p:animEffect transition="in" filter="wipe(left)">
                                      <p:cBhvr>
                                        <p:cTn id="12" dur="500"/>
                                        <p:tgtEl>
                                          <p:spTgt spid="1127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272">
                                            <p:txEl>
                                              <p:pRg st="2" end="2"/>
                                            </p:txEl>
                                          </p:spTgt>
                                        </p:tgtEl>
                                        <p:attrNameLst>
                                          <p:attrName>style.visibility</p:attrName>
                                        </p:attrNameLst>
                                      </p:cBhvr>
                                      <p:to>
                                        <p:strVal val="visible"/>
                                      </p:to>
                                    </p:set>
                                    <p:animEffect transition="in" filter="wipe(left)">
                                      <p:cBhvr>
                                        <p:cTn id="17" dur="500"/>
                                        <p:tgtEl>
                                          <p:spTgt spid="1127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272">
                                            <p:txEl>
                                              <p:pRg st="3" end="3"/>
                                            </p:txEl>
                                          </p:spTgt>
                                        </p:tgtEl>
                                        <p:attrNameLst>
                                          <p:attrName>style.visibility</p:attrName>
                                        </p:attrNameLst>
                                      </p:cBhvr>
                                      <p:to>
                                        <p:strVal val="visible"/>
                                      </p:to>
                                    </p:set>
                                    <p:animEffect transition="in" filter="wipe(left)">
                                      <p:cBhvr>
                                        <p:cTn id="22" dur="500"/>
                                        <p:tgtEl>
                                          <p:spTgt spid="1127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272">
                                            <p:txEl>
                                              <p:pRg st="4" end="4"/>
                                            </p:txEl>
                                          </p:spTgt>
                                        </p:tgtEl>
                                        <p:attrNameLst>
                                          <p:attrName>style.visibility</p:attrName>
                                        </p:attrNameLst>
                                      </p:cBhvr>
                                      <p:to>
                                        <p:strVal val="visible"/>
                                      </p:to>
                                    </p:set>
                                    <p:animEffect transition="in" filter="wipe(left)">
                                      <p:cBhvr>
                                        <p:cTn id="27" dur="500"/>
                                        <p:tgtEl>
                                          <p:spTgt spid="1127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272">
                                            <p:txEl>
                                              <p:pRg st="5" end="5"/>
                                            </p:txEl>
                                          </p:spTgt>
                                        </p:tgtEl>
                                        <p:attrNameLst>
                                          <p:attrName>style.visibility</p:attrName>
                                        </p:attrNameLst>
                                      </p:cBhvr>
                                      <p:to>
                                        <p:strVal val="visible"/>
                                      </p:to>
                                    </p:set>
                                    <p:animEffect transition="in" filter="wipe(left)">
                                      <p:cBhvr>
                                        <p:cTn id="32" dur="500"/>
                                        <p:tgtEl>
                                          <p:spTgt spid="1127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build="p"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3"/>
          <p:cNvSpPr>
            <a:spLocks noGrp="1"/>
          </p:cNvSpPr>
          <p:nvPr>
            <p:ph type="sldNum" sz="quarter" idx="12"/>
          </p:nvPr>
        </p:nvSpPr>
        <p:spPr/>
        <p:txBody>
          <a:bodyPr/>
          <a:lstStyle/>
          <a:p>
            <a:fld id="{5FF9BC6A-FF5C-4A12-801A-B851CB271434}" type="slidenum">
              <a:rPr lang="en-US" altLang="tr-TR"/>
              <a:pPr/>
              <a:t>72</a:t>
            </a:fld>
            <a:endParaRPr lang="en-US" altLang="tr-TR"/>
          </a:p>
        </p:txBody>
      </p:sp>
      <p:graphicFrame>
        <p:nvGraphicFramePr>
          <p:cNvPr id="133122" name="Object 2"/>
          <p:cNvGraphicFramePr>
            <a:graphicFrameLocks noChangeAspect="1"/>
          </p:cNvGraphicFramePr>
          <p:nvPr/>
        </p:nvGraphicFramePr>
        <p:xfrm>
          <a:off x="1743075" y="4418013"/>
          <a:ext cx="5472113" cy="1824037"/>
        </p:xfrm>
        <a:graphic>
          <a:graphicData uri="http://schemas.openxmlformats.org/presentationml/2006/ole">
            <mc:AlternateContent xmlns:mc="http://schemas.openxmlformats.org/markup-compatibility/2006">
              <mc:Choice xmlns:v="urn:schemas-microsoft-com:vml" Requires="v">
                <p:oleObj name="Document" r:id="rId3" imgW="5486400" imgH="1839960" progId="Word.Document.8">
                  <p:embed/>
                </p:oleObj>
              </mc:Choice>
              <mc:Fallback>
                <p:oleObj name="Document" r:id="rId3" imgW="5486400" imgH="183996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3075" y="4418013"/>
                        <a:ext cx="5472113" cy="182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23" name="WordArt 3"/>
          <p:cNvSpPr>
            <a:spLocks noChangeArrowheads="1" noChangeShapeType="1" noTextEdit="1"/>
          </p:cNvSpPr>
          <p:nvPr/>
        </p:nvSpPr>
        <p:spPr bwMode="auto">
          <a:xfrm>
            <a:off x="457200" y="381000"/>
            <a:ext cx="556260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3600" kern="10">
                <a:solidFill>
                  <a:srgbClr val="FF0000"/>
                </a:solidFill>
                <a:effectLst>
                  <a:outerShdw dist="45791" dir="2021404" algn="ctr" rotWithShape="0">
                    <a:srgbClr val="C0C0C0"/>
                  </a:outerShdw>
                </a:effectLst>
                <a:latin typeface="Times New Roman"/>
                <a:cs typeface="Times New Roman"/>
              </a:rPr>
              <a:t>Consumer Choice</a:t>
            </a:r>
          </a:p>
        </p:txBody>
      </p:sp>
      <p:sp>
        <p:nvSpPr>
          <p:cNvPr id="133124" name="Rectangle 4"/>
          <p:cNvSpPr>
            <a:spLocks noChangeArrowheads="1"/>
          </p:cNvSpPr>
          <p:nvPr/>
        </p:nvSpPr>
        <p:spPr bwMode="auto">
          <a:xfrm>
            <a:off x="533400" y="1752600"/>
            <a:ext cx="8153400" cy="437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buClr>
                <a:schemeClr val="accent1"/>
              </a:buClr>
              <a:buFont typeface="Wingdings" pitchFamily="2" charset="2"/>
              <a:buChar char="l"/>
            </a:pPr>
            <a:r>
              <a:rPr lang="en-GB" altLang="tr-TR" sz="2800">
                <a:latin typeface="Book Antiqua" pitchFamily="18" charset="0"/>
                <a:cs typeface="Arial" charset="0"/>
              </a:rPr>
              <a:t>There are two types of equilibrium:</a:t>
            </a:r>
          </a:p>
          <a:p>
            <a:pPr eaLnBrk="1" hangingPunct="1">
              <a:spcBef>
                <a:spcPct val="20000"/>
              </a:spcBef>
              <a:buClr>
                <a:schemeClr val="accent1"/>
              </a:buClr>
              <a:buFont typeface="Wingdings" pitchFamily="2" charset="2"/>
              <a:buAutoNum type="arabicPeriod"/>
            </a:pPr>
            <a:r>
              <a:rPr lang="en-GB" altLang="tr-TR" sz="2800">
                <a:latin typeface="Book Antiqua" pitchFamily="18" charset="0"/>
                <a:cs typeface="Arial" charset="0"/>
              </a:rPr>
              <a:t>Interior Solution:</a:t>
            </a:r>
          </a:p>
          <a:p>
            <a:pPr lvl="1" eaLnBrk="1" hangingPunct="1">
              <a:spcBef>
                <a:spcPct val="20000"/>
              </a:spcBef>
              <a:buClr>
                <a:schemeClr val="accent1"/>
              </a:buClr>
              <a:buFont typeface="Wingdings" pitchFamily="2" charset="2"/>
              <a:buNone/>
            </a:pPr>
            <a:r>
              <a:rPr lang="en-GB" altLang="tr-TR" sz="2800">
                <a:latin typeface="Book Antiqua" pitchFamily="18" charset="0"/>
                <a:cs typeface="Arial" charset="0"/>
              </a:rPr>
              <a:t>	Consumer chooses a positive quantity of both goods</a:t>
            </a:r>
          </a:p>
          <a:p>
            <a:pPr eaLnBrk="1" hangingPunct="1">
              <a:spcBef>
                <a:spcPct val="20000"/>
              </a:spcBef>
              <a:buClr>
                <a:schemeClr val="accent1"/>
              </a:buClr>
              <a:buFont typeface="Wingdings" pitchFamily="2" charset="2"/>
              <a:buAutoNum type="arabicPeriod"/>
            </a:pPr>
            <a:r>
              <a:rPr lang="en-GB" altLang="tr-TR" sz="2800">
                <a:latin typeface="Book Antiqua" pitchFamily="18" charset="0"/>
                <a:cs typeface="Arial" charset="0"/>
              </a:rPr>
              <a:t>Corner Solution: </a:t>
            </a:r>
          </a:p>
          <a:p>
            <a:pPr lvl="1" eaLnBrk="1" hangingPunct="1">
              <a:spcBef>
                <a:spcPct val="20000"/>
              </a:spcBef>
              <a:buClr>
                <a:schemeClr val="accent1"/>
              </a:buClr>
              <a:buFont typeface="Wingdings" pitchFamily="2" charset="2"/>
              <a:buNone/>
            </a:pPr>
            <a:r>
              <a:rPr lang="en-GB" altLang="tr-TR" sz="2800">
                <a:latin typeface="Book Antiqua" pitchFamily="18" charset="0"/>
                <a:cs typeface="Arial" charset="0"/>
              </a:rPr>
              <a:t>	Consumer chooses not to consume one of the goods.</a:t>
            </a:r>
          </a:p>
        </p:txBody>
      </p:sp>
    </p:spTree>
    <p:extLst>
      <p:ext uri="{BB962C8B-B14F-4D97-AF65-F5344CB8AC3E}">
        <p14:creationId xmlns:p14="http://schemas.microsoft.com/office/powerpoint/2010/main" val="7573823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124">
                                            <p:txEl>
                                              <p:pRg st="0" end="0"/>
                                            </p:txEl>
                                          </p:spTgt>
                                        </p:tgtEl>
                                        <p:attrNameLst>
                                          <p:attrName>style.visibility</p:attrName>
                                        </p:attrNameLst>
                                      </p:cBhvr>
                                      <p:to>
                                        <p:strVal val="visible"/>
                                      </p:to>
                                    </p:set>
                                    <p:animEffect transition="in" filter="wipe(left)">
                                      <p:cBhvr>
                                        <p:cTn id="7" dur="500"/>
                                        <p:tgtEl>
                                          <p:spTgt spid="13312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3124">
                                            <p:txEl>
                                              <p:pRg st="1" end="1"/>
                                            </p:txEl>
                                          </p:spTgt>
                                        </p:tgtEl>
                                        <p:attrNameLst>
                                          <p:attrName>style.visibility</p:attrName>
                                        </p:attrNameLst>
                                      </p:cBhvr>
                                      <p:to>
                                        <p:strVal val="visible"/>
                                      </p:to>
                                    </p:set>
                                    <p:animEffect transition="in" filter="wipe(left)">
                                      <p:cBhvr>
                                        <p:cTn id="12" dur="500"/>
                                        <p:tgtEl>
                                          <p:spTgt spid="133124">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33124">
                                            <p:txEl>
                                              <p:pRg st="2" end="2"/>
                                            </p:txEl>
                                          </p:spTgt>
                                        </p:tgtEl>
                                        <p:attrNameLst>
                                          <p:attrName>style.visibility</p:attrName>
                                        </p:attrNameLst>
                                      </p:cBhvr>
                                      <p:to>
                                        <p:strVal val="visible"/>
                                      </p:to>
                                    </p:set>
                                    <p:animEffect transition="in" filter="wipe(left)">
                                      <p:cBhvr>
                                        <p:cTn id="15" dur="500"/>
                                        <p:tgtEl>
                                          <p:spTgt spid="133124">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33124">
                                            <p:txEl>
                                              <p:pRg st="3" end="3"/>
                                            </p:txEl>
                                          </p:spTgt>
                                        </p:tgtEl>
                                        <p:attrNameLst>
                                          <p:attrName>style.visibility</p:attrName>
                                        </p:attrNameLst>
                                      </p:cBhvr>
                                      <p:to>
                                        <p:strVal val="visible"/>
                                      </p:to>
                                    </p:set>
                                    <p:animEffect transition="in" filter="wipe(left)">
                                      <p:cBhvr>
                                        <p:cTn id="20" dur="500"/>
                                        <p:tgtEl>
                                          <p:spTgt spid="133124">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33124">
                                            <p:txEl>
                                              <p:pRg st="4" end="4"/>
                                            </p:txEl>
                                          </p:spTgt>
                                        </p:tgtEl>
                                        <p:attrNameLst>
                                          <p:attrName>style.visibility</p:attrName>
                                        </p:attrNameLst>
                                      </p:cBhvr>
                                      <p:to>
                                        <p:strVal val="visible"/>
                                      </p:to>
                                    </p:set>
                                    <p:animEffect transition="in" filter="wipe(left)">
                                      <p:cBhvr>
                                        <p:cTn id="23" dur="500"/>
                                        <p:tgtEl>
                                          <p:spTgt spid="1331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4" grpId="0" build="p"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75EF6B62-93B8-49F8-850E-CD266465FDE7}" type="slidenum">
              <a:rPr lang="en-US" altLang="tr-TR"/>
              <a:pPr/>
              <a:t>73</a:t>
            </a:fld>
            <a:endParaRPr lang="en-US" altLang="tr-TR"/>
          </a:p>
        </p:txBody>
      </p:sp>
      <p:sp>
        <p:nvSpPr>
          <p:cNvPr id="12299" name="WordArt 11"/>
          <p:cNvSpPr>
            <a:spLocks noChangeArrowheads="1" noChangeShapeType="1" noTextEdit="1"/>
          </p:cNvSpPr>
          <p:nvPr/>
        </p:nvSpPr>
        <p:spPr bwMode="auto">
          <a:xfrm>
            <a:off x="609600" y="228600"/>
            <a:ext cx="4648200" cy="914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3600" kern="10">
                <a:solidFill>
                  <a:srgbClr val="FF0000"/>
                </a:solidFill>
                <a:effectLst>
                  <a:outerShdw dist="45791" dir="2021404" algn="ctr" rotWithShape="0">
                    <a:srgbClr val="C0C0C0"/>
                  </a:outerShdw>
                </a:effectLst>
                <a:latin typeface="Times New Roman"/>
                <a:cs typeface="Times New Roman"/>
              </a:rPr>
              <a:t>Interior Solution</a:t>
            </a:r>
          </a:p>
        </p:txBody>
      </p:sp>
      <p:sp>
        <p:nvSpPr>
          <p:cNvPr id="12302" name="Rectangle 14"/>
          <p:cNvSpPr>
            <a:spLocks noChangeArrowheads="1"/>
          </p:cNvSpPr>
          <p:nvPr/>
        </p:nvSpPr>
        <p:spPr bwMode="auto">
          <a:xfrm>
            <a:off x="533400" y="1752600"/>
            <a:ext cx="8153400" cy="437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buClr>
                <a:schemeClr val="accent1"/>
              </a:buClr>
              <a:buFont typeface="Wingdings" pitchFamily="2" charset="2"/>
              <a:buChar char="l"/>
            </a:pPr>
            <a:r>
              <a:rPr lang="en-GB" altLang="tr-TR" sz="2800">
                <a:latin typeface="Book Antiqua" pitchFamily="18" charset="0"/>
                <a:cs typeface="Arial" charset="0"/>
              </a:rPr>
              <a:t>Graphical interpretation:</a:t>
            </a:r>
          </a:p>
          <a:p>
            <a:pPr lvl="1" eaLnBrk="1" hangingPunct="1">
              <a:spcBef>
                <a:spcPct val="20000"/>
              </a:spcBef>
              <a:buClr>
                <a:schemeClr val="accent1"/>
              </a:buClr>
              <a:buFont typeface="Wingdings" pitchFamily="2" charset="2"/>
              <a:buNone/>
            </a:pPr>
            <a:r>
              <a:rPr lang="en-GB" altLang="tr-TR" sz="2800">
                <a:latin typeface="Book Antiqua" pitchFamily="18" charset="0"/>
                <a:cs typeface="Arial" charset="0"/>
              </a:rPr>
              <a:t>	The optimal consumption basket is at a point where the indifference curve is just tangent to the budget line.</a:t>
            </a:r>
          </a:p>
          <a:p>
            <a:pPr eaLnBrk="1" hangingPunct="1">
              <a:spcBef>
                <a:spcPct val="20000"/>
              </a:spcBef>
              <a:buClr>
                <a:schemeClr val="accent1"/>
              </a:buClr>
              <a:buFont typeface="Wingdings" pitchFamily="2" charset="2"/>
              <a:buNone/>
            </a:pPr>
            <a:endParaRPr lang="en-GB" altLang="tr-TR" sz="2800">
              <a:latin typeface="Book Antiqua" pitchFamily="18" charset="0"/>
              <a:cs typeface="Arial" charset="0"/>
            </a:endParaRPr>
          </a:p>
          <a:p>
            <a:pPr eaLnBrk="1" hangingPunct="1">
              <a:buClr>
                <a:schemeClr val="accent1"/>
              </a:buClr>
              <a:buFont typeface="Wingdings" pitchFamily="2" charset="2"/>
              <a:buNone/>
            </a:pPr>
            <a:r>
              <a:rPr lang="en-GB" altLang="tr-TR" sz="2800">
                <a:latin typeface="Book Antiqua" pitchFamily="18" charset="0"/>
                <a:cs typeface="Arial" charset="0"/>
              </a:rPr>
              <a:t>			=&gt;  MRS</a:t>
            </a:r>
            <a:r>
              <a:rPr lang="en-GB" altLang="tr-TR" sz="2800" baseline="-25000">
                <a:latin typeface="Book Antiqua" pitchFamily="18" charset="0"/>
                <a:cs typeface="Arial" charset="0"/>
              </a:rPr>
              <a:t>X,Y</a:t>
            </a:r>
            <a:r>
              <a:rPr lang="en-GB" altLang="tr-TR" sz="2800">
                <a:latin typeface="Book Antiqua" pitchFamily="18" charset="0"/>
                <a:cs typeface="Arial" charset="0"/>
              </a:rPr>
              <a:t> = </a:t>
            </a:r>
            <a:r>
              <a:rPr lang="en-GB" altLang="tr-TR" sz="2800" u="sng">
                <a:latin typeface="Book Antiqua" pitchFamily="18" charset="0"/>
                <a:cs typeface="Arial" charset="0"/>
              </a:rPr>
              <a:t>P</a:t>
            </a:r>
            <a:r>
              <a:rPr lang="en-GB" altLang="tr-TR" sz="2800" u="sng" baseline="-25000">
                <a:latin typeface="Book Antiqua" pitchFamily="18" charset="0"/>
                <a:cs typeface="Arial" charset="0"/>
              </a:rPr>
              <a:t>X</a:t>
            </a:r>
            <a:r>
              <a:rPr lang="en-GB" altLang="tr-TR" sz="2800" u="sng">
                <a:latin typeface="Book Antiqua" pitchFamily="18" charset="0"/>
                <a:cs typeface="Arial" charset="0"/>
              </a:rPr>
              <a:t> </a:t>
            </a:r>
            <a:endParaRPr lang="en-GB" altLang="tr-TR" sz="2800">
              <a:latin typeface="Book Antiqua" pitchFamily="18" charset="0"/>
              <a:cs typeface="Arial" charset="0"/>
            </a:endParaRPr>
          </a:p>
          <a:p>
            <a:pPr eaLnBrk="1" hangingPunct="1">
              <a:buClr>
                <a:schemeClr val="accent1"/>
              </a:buClr>
              <a:buFont typeface="Wingdings" pitchFamily="2" charset="2"/>
              <a:buNone/>
            </a:pPr>
            <a:r>
              <a:rPr lang="en-GB" altLang="tr-TR" sz="2800">
                <a:latin typeface="Book Antiqua" pitchFamily="18" charset="0"/>
                <a:cs typeface="Arial" charset="0"/>
              </a:rPr>
              <a:t>					    P</a:t>
            </a:r>
            <a:r>
              <a:rPr lang="en-GB" altLang="tr-TR" sz="2800" baseline="-25000">
                <a:latin typeface="Book Antiqua" pitchFamily="18" charset="0"/>
                <a:cs typeface="Arial" charset="0"/>
              </a:rPr>
              <a:t>Y</a:t>
            </a:r>
            <a:r>
              <a:rPr lang="en-GB" altLang="tr-TR" sz="2800">
                <a:latin typeface="Book Antiqua" pitchFamily="18" charset="0"/>
                <a:cs typeface="Arial" charset="0"/>
              </a:rPr>
              <a:t> </a:t>
            </a:r>
          </a:p>
        </p:txBody>
      </p:sp>
    </p:spTree>
    <p:extLst>
      <p:ext uri="{BB962C8B-B14F-4D97-AF65-F5344CB8AC3E}">
        <p14:creationId xmlns:p14="http://schemas.microsoft.com/office/powerpoint/2010/main" val="32649882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302">
                                            <p:txEl>
                                              <p:pRg st="0" end="0"/>
                                            </p:txEl>
                                          </p:spTgt>
                                        </p:tgtEl>
                                        <p:attrNameLst>
                                          <p:attrName>style.visibility</p:attrName>
                                        </p:attrNameLst>
                                      </p:cBhvr>
                                      <p:to>
                                        <p:strVal val="visible"/>
                                      </p:to>
                                    </p:set>
                                    <p:animEffect transition="in" filter="wipe(left)">
                                      <p:cBhvr>
                                        <p:cTn id="7" dur="500"/>
                                        <p:tgtEl>
                                          <p:spTgt spid="12302">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302">
                                            <p:txEl>
                                              <p:pRg st="1" end="1"/>
                                            </p:txEl>
                                          </p:spTgt>
                                        </p:tgtEl>
                                        <p:attrNameLst>
                                          <p:attrName>style.visibility</p:attrName>
                                        </p:attrNameLst>
                                      </p:cBhvr>
                                      <p:to>
                                        <p:strVal val="visible"/>
                                      </p:to>
                                    </p:set>
                                    <p:animEffect transition="in" filter="wipe(left)">
                                      <p:cBhvr>
                                        <p:cTn id="10" dur="500"/>
                                        <p:tgtEl>
                                          <p:spTgt spid="12302">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2302">
                                            <p:txEl>
                                              <p:pRg st="3" end="3"/>
                                            </p:txEl>
                                          </p:spTgt>
                                        </p:tgtEl>
                                        <p:attrNameLst>
                                          <p:attrName>style.visibility</p:attrName>
                                        </p:attrNameLst>
                                      </p:cBhvr>
                                      <p:to>
                                        <p:strVal val="visible"/>
                                      </p:to>
                                    </p:set>
                                    <p:animEffect transition="in" filter="wipe(left)">
                                      <p:cBhvr>
                                        <p:cTn id="15" dur="500"/>
                                        <p:tgtEl>
                                          <p:spTgt spid="12302">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2302">
                                            <p:txEl>
                                              <p:pRg st="4" end="4"/>
                                            </p:txEl>
                                          </p:spTgt>
                                        </p:tgtEl>
                                        <p:attrNameLst>
                                          <p:attrName>style.visibility</p:attrName>
                                        </p:attrNameLst>
                                      </p:cBhvr>
                                      <p:to>
                                        <p:strVal val="visible"/>
                                      </p:to>
                                    </p:set>
                                    <p:animEffect transition="in" filter="wipe(left)">
                                      <p:cBhvr>
                                        <p:cTn id="20" dur="500"/>
                                        <p:tgtEl>
                                          <p:spTgt spid="123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2" grpId="0" build="p"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6570D02F-CE30-4946-A402-1F3D509D8FE7}" type="slidenum">
              <a:rPr lang="en-US" altLang="tr-TR"/>
              <a:pPr/>
              <a:t>74</a:t>
            </a:fld>
            <a:endParaRPr lang="en-US" altLang="tr-TR"/>
          </a:p>
        </p:txBody>
      </p:sp>
      <p:sp>
        <p:nvSpPr>
          <p:cNvPr id="157704" name="Rectangle 8"/>
          <p:cNvSpPr>
            <a:spLocks noChangeArrowheads="1"/>
          </p:cNvSpPr>
          <p:nvPr/>
        </p:nvSpPr>
        <p:spPr bwMode="auto">
          <a:xfrm>
            <a:off x="533400" y="1752600"/>
            <a:ext cx="8229600" cy="437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buClr>
                <a:schemeClr val="accent1"/>
              </a:buClr>
              <a:buFont typeface="Wingdings" pitchFamily="2" charset="2"/>
              <a:buChar char="l"/>
            </a:pPr>
            <a:r>
              <a:rPr lang="en-GB" altLang="tr-TR" sz="2800">
                <a:latin typeface="Book Antiqua" pitchFamily="18" charset="0"/>
                <a:cs typeface="Arial" charset="0"/>
              </a:rPr>
              <a:t>Economic interpretation:</a:t>
            </a:r>
          </a:p>
          <a:p>
            <a:pPr lvl="1" eaLnBrk="1" hangingPunct="1">
              <a:spcBef>
                <a:spcPct val="20000"/>
              </a:spcBef>
              <a:buClr>
                <a:schemeClr val="accent1"/>
              </a:buClr>
              <a:buFont typeface="Wingdings" pitchFamily="2" charset="2"/>
              <a:buNone/>
            </a:pPr>
            <a:r>
              <a:rPr lang="en-GB" altLang="tr-TR" sz="2800">
                <a:latin typeface="Book Antiqua" pitchFamily="18" charset="0"/>
                <a:cs typeface="Arial" charset="0"/>
              </a:rPr>
              <a:t>	The rate at which the consumer would be willing to exchange X for Y has to be the same as the rate at which they are exchanged in the marketplace</a:t>
            </a:r>
          </a:p>
          <a:p>
            <a:pPr eaLnBrk="1" hangingPunct="1">
              <a:spcBef>
                <a:spcPct val="20000"/>
              </a:spcBef>
              <a:buClr>
                <a:schemeClr val="accent1"/>
              </a:buClr>
              <a:buFont typeface="Wingdings" pitchFamily="2" charset="2"/>
              <a:buNone/>
            </a:pPr>
            <a:endParaRPr lang="en-GB" altLang="tr-TR" sz="2800">
              <a:latin typeface="Book Antiqua" pitchFamily="18" charset="0"/>
              <a:cs typeface="Arial" charset="0"/>
            </a:endParaRPr>
          </a:p>
          <a:p>
            <a:pPr eaLnBrk="1" hangingPunct="1">
              <a:buClr>
                <a:schemeClr val="accent1"/>
              </a:buClr>
              <a:buFont typeface="Wingdings" pitchFamily="2" charset="2"/>
              <a:buNone/>
            </a:pPr>
            <a:r>
              <a:rPr lang="en-GB" altLang="tr-TR" sz="2800">
                <a:latin typeface="Book Antiqua" pitchFamily="18" charset="0"/>
                <a:cs typeface="Arial" charset="0"/>
              </a:rPr>
              <a:t>			=&gt;  MRS</a:t>
            </a:r>
            <a:r>
              <a:rPr lang="en-GB" altLang="tr-TR" sz="2800" baseline="-25000">
                <a:latin typeface="Book Antiqua" pitchFamily="18" charset="0"/>
                <a:cs typeface="Arial" charset="0"/>
              </a:rPr>
              <a:t>X,Y</a:t>
            </a:r>
            <a:r>
              <a:rPr lang="en-GB" altLang="tr-TR" sz="2800">
                <a:latin typeface="Book Antiqua" pitchFamily="18" charset="0"/>
                <a:cs typeface="Arial" charset="0"/>
              </a:rPr>
              <a:t> = </a:t>
            </a:r>
            <a:r>
              <a:rPr lang="en-GB" altLang="tr-TR" sz="2800" u="sng">
                <a:latin typeface="Book Antiqua" pitchFamily="18" charset="0"/>
                <a:cs typeface="Arial" charset="0"/>
              </a:rPr>
              <a:t>P</a:t>
            </a:r>
            <a:r>
              <a:rPr lang="en-GB" altLang="tr-TR" sz="2800" u="sng" baseline="-25000">
                <a:latin typeface="Book Antiqua" pitchFamily="18" charset="0"/>
                <a:cs typeface="Arial" charset="0"/>
              </a:rPr>
              <a:t>X</a:t>
            </a:r>
            <a:r>
              <a:rPr lang="en-GB" altLang="tr-TR" sz="2800" u="sng">
                <a:latin typeface="Book Antiqua" pitchFamily="18" charset="0"/>
                <a:cs typeface="Arial" charset="0"/>
              </a:rPr>
              <a:t> </a:t>
            </a:r>
            <a:endParaRPr lang="en-GB" altLang="tr-TR" sz="2800">
              <a:latin typeface="Book Antiqua" pitchFamily="18" charset="0"/>
              <a:cs typeface="Arial" charset="0"/>
            </a:endParaRPr>
          </a:p>
          <a:p>
            <a:pPr eaLnBrk="1" hangingPunct="1">
              <a:buClr>
                <a:schemeClr val="accent1"/>
              </a:buClr>
              <a:buFont typeface="Wingdings" pitchFamily="2" charset="2"/>
              <a:buNone/>
            </a:pPr>
            <a:r>
              <a:rPr lang="en-GB" altLang="tr-TR" sz="2800">
                <a:latin typeface="Book Antiqua" pitchFamily="18" charset="0"/>
                <a:cs typeface="Arial" charset="0"/>
              </a:rPr>
              <a:t>					    P</a:t>
            </a:r>
            <a:r>
              <a:rPr lang="en-GB" altLang="tr-TR" sz="2800" baseline="-25000">
                <a:latin typeface="Book Antiqua" pitchFamily="18" charset="0"/>
                <a:cs typeface="Arial" charset="0"/>
              </a:rPr>
              <a:t>Y</a:t>
            </a:r>
            <a:endParaRPr lang="en-GB" altLang="tr-TR" sz="2800">
              <a:latin typeface="Book Antiqua" pitchFamily="18" charset="0"/>
              <a:cs typeface="Arial" charset="0"/>
            </a:endParaRPr>
          </a:p>
        </p:txBody>
      </p:sp>
      <p:sp>
        <p:nvSpPr>
          <p:cNvPr id="157705" name="WordArt 9"/>
          <p:cNvSpPr>
            <a:spLocks noChangeArrowheads="1" noChangeShapeType="1" noTextEdit="1"/>
          </p:cNvSpPr>
          <p:nvPr/>
        </p:nvSpPr>
        <p:spPr bwMode="auto">
          <a:xfrm>
            <a:off x="609600" y="228600"/>
            <a:ext cx="4648200" cy="914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3600" kern="10">
                <a:solidFill>
                  <a:srgbClr val="FF0000"/>
                </a:solidFill>
                <a:effectLst>
                  <a:outerShdw dist="45791" dir="2021404" algn="ctr" rotWithShape="0">
                    <a:srgbClr val="C0C0C0"/>
                  </a:outerShdw>
                </a:effectLst>
                <a:latin typeface="Times New Roman"/>
                <a:cs typeface="Times New Roman"/>
              </a:rPr>
              <a:t>Interior Solution</a:t>
            </a:r>
          </a:p>
        </p:txBody>
      </p:sp>
    </p:spTree>
    <p:extLst>
      <p:ext uri="{BB962C8B-B14F-4D97-AF65-F5344CB8AC3E}">
        <p14:creationId xmlns:p14="http://schemas.microsoft.com/office/powerpoint/2010/main" val="17854050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7704">
                                            <p:txEl>
                                              <p:pRg st="0" end="0"/>
                                            </p:txEl>
                                          </p:spTgt>
                                        </p:tgtEl>
                                        <p:attrNameLst>
                                          <p:attrName>style.visibility</p:attrName>
                                        </p:attrNameLst>
                                      </p:cBhvr>
                                      <p:to>
                                        <p:strVal val="visible"/>
                                      </p:to>
                                    </p:set>
                                    <p:animEffect transition="in" filter="wipe(left)">
                                      <p:cBhvr>
                                        <p:cTn id="7" dur="500"/>
                                        <p:tgtEl>
                                          <p:spTgt spid="157704">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7704">
                                            <p:txEl>
                                              <p:pRg st="1" end="1"/>
                                            </p:txEl>
                                          </p:spTgt>
                                        </p:tgtEl>
                                        <p:attrNameLst>
                                          <p:attrName>style.visibility</p:attrName>
                                        </p:attrNameLst>
                                      </p:cBhvr>
                                      <p:to>
                                        <p:strVal val="visible"/>
                                      </p:to>
                                    </p:set>
                                    <p:animEffect transition="in" filter="wipe(left)">
                                      <p:cBhvr>
                                        <p:cTn id="10" dur="500"/>
                                        <p:tgtEl>
                                          <p:spTgt spid="157704">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57704">
                                            <p:txEl>
                                              <p:pRg st="3" end="3"/>
                                            </p:txEl>
                                          </p:spTgt>
                                        </p:tgtEl>
                                        <p:attrNameLst>
                                          <p:attrName>style.visibility</p:attrName>
                                        </p:attrNameLst>
                                      </p:cBhvr>
                                      <p:to>
                                        <p:strVal val="visible"/>
                                      </p:to>
                                    </p:set>
                                    <p:animEffect transition="in" filter="wipe(left)">
                                      <p:cBhvr>
                                        <p:cTn id="15" dur="500"/>
                                        <p:tgtEl>
                                          <p:spTgt spid="157704">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57704">
                                            <p:txEl>
                                              <p:pRg st="4" end="4"/>
                                            </p:txEl>
                                          </p:spTgt>
                                        </p:tgtEl>
                                        <p:attrNameLst>
                                          <p:attrName>style.visibility</p:attrName>
                                        </p:attrNameLst>
                                      </p:cBhvr>
                                      <p:to>
                                        <p:strVal val="visible"/>
                                      </p:to>
                                    </p:set>
                                    <p:animEffect transition="in" filter="wipe(left)">
                                      <p:cBhvr>
                                        <p:cTn id="20" dur="500"/>
                                        <p:tgtEl>
                                          <p:spTgt spid="15770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4" grpId="0" build="p"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ayt Numarası Yer Tutucusu 3"/>
          <p:cNvSpPr>
            <a:spLocks noGrp="1"/>
          </p:cNvSpPr>
          <p:nvPr>
            <p:ph type="sldNum" sz="quarter" idx="12"/>
          </p:nvPr>
        </p:nvSpPr>
        <p:spPr/>
        <p:txBody>
          <a:bodyPr/>
          <a:lstStyle/>
          <a:p>
            <a:fld id="{29222BB5-FA12-419E-848E-C45501AAC821}" type="slidenum">
              <a:rPr lang="en-US" altLang="tr-TR"/>
              <a:pPr/>
              <a:t>75</a:t>
            </a:fld>
            <a:endParaRPr lang="en-US" altLang="tr-TR"/>
          </a:p>
        </p:txBody>
      </p:sp>
      <p:sp>
        <p:nvSpPr>
          <p:cNvPr id="13328" name="WordArt 16"/>
          <p:cNvSpPr>
            <a:spLocks noChangeArrowheads="1" noChangeShapeType="1" noTextEdit="1"/>
          </p:cNvSpPr>
          <p:nvPr/>
        </p:nvSpPr>
        <p:spPr bwMode="auto">
          <a:xfrm>
            <a:off x="4343400" y="228600"/>
            <a:ext cx="4249738"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3600" kern="10">
                <a:solidFill>
                  <a:srgbClr val="FF0000"/>
                </a:solidFill>
                <a:effectLst>
                  <a:outerShdw dist="45791" dir="2021404" algn="ctr" rotWithShape="0">
                    <a:srgbClr val="C0C0C0"/>
                  </a:outerShdw>
                </a:effectLst>
                <a:latin typeface="Times New Roman"/>
                <a:cs typeface="Times New Roman"/>
              </a:rPr>
              <a:t>Interior Solution</a:t>
            </a:r>
          </a:p>
        </p:txBody>
      </p:sp>
      <p:sp>
        <p:nvSpPr>
          <p:cNvPr id="13329" name="Line 17"/>
          <p:cNvSpPr>
            <a:spLocks noChangeShapeType="1"/>
          </p:cNvSpPr>
          <p:nvPr/>
        </p:nvSpPr>
        <p:spPr bwMode="auto">
          <a:xfrm>
            <a:off x="930275" y="6130925"/>
            <a:ext cx="58674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3330" name="Line 18"/>
          <p:cNvSpPr>
            <a:spLocks noChangeShapeType="1"/>
          </p:cNvSpPr>
          <p:nvPr/>
        </p:nvSpPr>
        <p:spPr bwMode="auto">
          <a:xfrm flipV="1">
            <a:off x="930275" y="796925"/>
            <a:ext cx="0" cy="5334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3331" name="Line 19"/>
          <p:cNvSpPr>
            <a:spLocks noChangeShapeType="1"/>
          </p:cNvSpPr>
          <p:nvPr/>
        </p:nvSpPr>
        <p:spPr bwMode="auto">
          <a:xfrm>
            <a:off x="930275" y="2813050"/>
            <a:ext cx="3200400" cy="3352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3332" name="Text Box 20"/>
          <p:cNvSpPr txBox="1">
            <a:spLocks noChangeArrowheads="1"/>
          </p:cNvSpPr>
          <p:nvPr/>
        </p:nvSpPr>
        <p:spPr bwMode="auto">
          <a:xfrm>
            <a:off x="381000" y="6858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Y</a:t>
            </a:r>
          </a:p>
        </p:txBody>
      </p:sp>
      <p:sp>
        <p:nvSpPr>
          <p:cNvPr id="13333" name="Text Box 21"/>
          <p:cNvSpPr txBox="1">
            <a:spLocks noChangeArrowheads="1"/>
          </p:cNvSpPr>
          <p:nvPr/>
        </p:nvSpPr>
        <p:spPr bwMode="auto">
          <a:xfrm>
            <a:off x="6873875" y="5902325"/>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X</a:t>
            </a:r>
          </a:p>
        </p:txBody>
      </p:sp>
      <p:sp>
        <p:nvSpPr>
          <p:cNvPr id="13335" name="Text Box 23"/>
          <p:cNvSpPr txBox="1">
            <a:spLocks noChangeArrowheads="1"/>
          </p:cNvSpPr>
          <p:nvPr/>
        </p:nvSpPr>
        <p:spPr bwMode="auto">
          <a:xfrm>
            <a:off x="3200400" y="60960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ltLang="tr-TR" sz="2400" b="1">
              <a:latin typeface="Times New Roman" pitchFamily="18" charset="0"/>
            </a:endParaRPr>
          </a:p>
        </p:txBody>
      </p:sp>
      <p:sp>
        <p:nvSpPr>
          <p:cNvPr id="13340" name="Text Box 28"/>
          <p:cNvSpPr txBox="1">
            <a:spLocks noChangeArrowheads="1"/>
          </p:cNvSpPr>
          <p:nvPr/>
        </p:nvSpPr>
        <p:spPr bwMode="auto">
          <a:xfrm>
            <a:off x="4038600" y="5597525"/>
            <a:ext cx="590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BL</a:t>
            </a:r>
          </a:p>
        </p:txBody>
      </p:sp>
      <p:sp>
        <p:nvSpPr>
          <p:cNvPr id="13341" name="Text Box 29"/>
          <p:cNvSpPr txBox="1">
            <a:spLocks noChangeArrowheads="1"/>
          </p:cNvSpPr>
          <p:nvPr/>
        </p:nvSpPr>
        <p:spPr bwMode="auto">
          <a:xfrm>
            <a:off x="609600" y="60198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0</a:t>
            </a:r>
          </a:p>
        </p:txBody>
      </p:sp>
    </p:spTree>
    <p:extLst>
      <p:ext uri="{BB962C8B-B14F-4D97-AF65-F5344CB8AC3E}">
        <p14:creationId xmlns:p14="http://schemas.microsoft.com/office/powerpoint/2010/main" val="19557242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ayt Numarası Yer Tutucusu 3"/>
          <p:cNvSpPr>
            <a:spLocks noGrp="1"/>
          </p:cNvSpPr>
          <p:nvPr>
            <p:ph type="sldNum" sz="quarter" idx="12"/>
          </p:nvPr>
        </p:nvSpPr>
        <p:spPr/>
        <p:txBody>
          <a:bodyPr/>
          <a:lstStyle/>
          <a:p>
            <a:fld id="{95BDC94B-4A8F-4A70-9031-3DD0525D1676}" type="slidenum">
              <a:rPr lang="en-US" altLang="tr-TR"/>
              <a:pPr/>
              <a:t>76</a:t>
            </a:fld>
            <a:endParaRPr lang="en-US" altLang="tr-TR"/>
          </a:p>
        </p:txBody>
      </p:sp>
      <p:sp>
        <p:nvSpPr>
          <p:cNvPr id="15362" name="Line 2"/>
          <p:cNvSpPr>
            <a:spLocks noChangeShapeType="1"/>
          </p:cNvSpPr>
          <p:nvPr/>
        </p:nvSpPr>
        <p:spPr bwMode="auto">
          <a:xfrm>
            <a:off x="930275" y="6130925"/>
            <a:ext cx="58674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5363" name="Line 3"/>
          <p:cNvSpPr>
            <a:spLocks noChangeShapeType="1"/>
          </p:cNvSpPr>
          <p:nvPr/>
        </p:nvSpPr>
        <p:spPr bwMode="auto">
          <a:xfrm flipV="1">
            <a:off x="930275" y="796925"/>
            <a:ext cx="0" cy="5334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5364" name="Line 4"/>
          <p:cNvSpPr>
            <a:spLocks noChangeShapeType="1"/>
          </p:cNvSpPr>
          <p:nvPr/>
        </p:nvSpPr>
        <p:spPr bwMode="auto">
          <a:xfrm>
            <a:off x="930275" y="2813050"/>
            <a:ext cx="3200400" cy="3352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5365" name="Text Box 5"/>
          <p:cNvSpPr txBox="1">
            <a:spLocks noChangeArrowheads="1"/>
          </p:cNvSpPr>
          <p:nvPr/>
        </p:nvSpPr>
        <p:spPr bwMode="auto">
          <a:xfrm>
            <a:off x="381000" y="6858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Y</a:t>
            </a:r>
          </a:p>
        </p:txBody>
      </p:sp>
      <p:sp>
        <p:nvSpPr>
          <p:cNvPr id="15366" name="Text Box 6"/>
          <p:cNvSpPr txBox="1">
            <a:spLocks noChangeArrowheads="1"/>
          </p:cNvSpPr>
          <p:nvPr/>
        </p:nvSpPr>
        <p:spPr bwMode="auto">
          <a:xfrm>
            <a:off x="6873875" y="5902325"/>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X</a:t>
            </a:r>
          </a:p>
        </p:txBody>
      </p:sp>
      <p:sp>
        <p:nvSpPr>
          <p:cNvPr id="15367" name="Text Box 7"/>
          <p:cNvSpPr txBox="1">
            <a:spLocks noChangeArrowheads="1"/>
          </p:cNvSpPr>
          <p:nvPr/>
        </p:nvSpPr>
        <p:spPr bwMode="auto">
          <a:xfrm>
            <a:off x="2911475" y="3540125"/>
            <a:ext cx="260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 </a:t>
            </a:r>
          </a:p>
        </p:txBody>
      </p:sp>
      <p:sp>
        <p:nvSpPr>
          <p:cNvPr id="15368" name="Text Box 8"/>
          <p:cNvSpPr txBox="1">
            <a:spLocks noChangeArrowheads="1"/>
          </p:cNvSpPr>
          <p:nvPr/>
        </p:nvSpPr>
        <p:spPr bwMode="auto">
          <a:xfrm>
            <a:off x="3200400" y="60960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ltLang="tr-TR" sz="2400" b="1">
              <a:latin typeface="Times New Roman" pitchFamily="18" charset="0"/>
            </a:endParaRPr>
          </a:p>
        </p:txBody>
      </p:sp>
      <p:sp>
        <p:nvSpPr>
          <p:cNvPr id="15369" name="Arc 9"/>
          <p:cNvSpPr>
            <a:spLocks/>
          </p:cNvSpPr>
          <p:nvPr/>
        </p:nvSpPr>
        <p:spPr bwMode="auto">
          <a:xfrm>
            <a:off x="1066800" y="2438400"/>
            <a:ext cx="3032125" cy="3014663"/>
          </a:xfrm>
          <a:custGeom>
            <a:avLst/>
            <a:gdLst>
              <a:gd name="G0" fmla="+- 21588 0 0"/>
              <a:gd name="G1" fmla="+- 0 0 0"/>
              <a:gd name="G2" fmla="+- 21600 0 0"/>
              <a:gd name="T0" fmla="*/ 20711 w 21588"/>
              <a:gd name="T1" fmla="*/ 21582 h 21582"/>
              <a:gd name="T2" fmla="*/ 0 w 21588"/>
              <a:gd name="T3" fmla="*/ 731 h 21582"/>
              <a:gd name="T4" fmla="*/ 21588 w 21588"/>
              <a:gd name="T5" fmla="*/ 0 h 21582"/>
            </a:gdLst>
            <a:ahLst/>
            <a:cxnLst>
              <a:cxn ang="0">
                <a:pos x="T0" y="T1"/>
              </a:cxn>
              <a:cxn ang="0">
                <a:pos x="T2" y="T3"/>
              </a:cxn>
              <a:cxn ang="0">
                <a:pos x="T4" y="T5"/>
              </a:cxn>
            </a:cxnLst>
            <a:rect l="0" t="0" r="r" b="b"/>
            <a:pathLst>
              <a:path w="21588" h="21582" fill="none" extrusionOk="0">
                <a:moveTo>
                  <a:pt x="20710" y="21582"/>
                </a:moveTo>
                <a:cubicBezTo>
                  <a:pt x="9414" y="21123"/>
                  <a:pt x="382" y="12030"/>
                  <a:pt x="0" y="730"/>
                </a:cubicBezTo>
              </a:path>
              <a:path w="21588" h="21582" stroke="0" extrusionOk="0">
                <a:moveTo>
                  <a:pt x="20710" y="21582"/>
                </a:moveTo>
                <a:cubicBezTo>
                  <a:pt x="9414" y="21123"/>
                  <a:pt x="382" y="12030"/>
                  <a:pt x="0" y="730"/>
                </a:cubicBezTo>
                <a:lnTo>
                  <a:pt x="21588"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tr-TR" sz="2400">
              <a:latin typeface="Times New Roman" pitchFamily="18" charset="0"/>
            </a:endParaRPr>
          </a:p>
        </p:txBody>
      </p:sp>
      <p:sp>
        <p:nvSpPr>
          <p:cNvPr id="15372" name="Text Box 12"/>
          <p:cNvSpPr txBox="1">
            <a:spLocks noChangeArrowheads="1"/>
          </p:cNvSpPr>
          <p:nvPr/>
        </p:nvSpPr>
        <p:spPr bwMode="auto">
          <a:xfrm>
            <a:off x="4038600" y="5181600"/>
            <a:ext cx="625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IC</a:t>
            </a:r>
            <a:r>
              <a:rPr lang="en-GB" altLang="tr-TR" sz="2400" b="1" baseline="-25000">
                <a:latin typeface="Times New Roman" pitchFamily="18" charset="0"/>
              </a:rPr>
              <a:t>1</a:t>
            </a:r>
            <a:endParaRPr lang="en-GB" altLang="tr-TR" sz="2400" b="1">
              <a:latin typeface="Times New Roman" pitchFamily="18" charset="0"/>
            </a:endParaRPr>
          </a:p>
        </p:txBody>
      </p:sp>
      <p:sp>
        <p:nvSpPr>
          <p:cNvPr id="15373" name="Text Box 13"/>
          <p:cNvSpPr txBox="1">
            <a:spLocks noChangeArrowheads="1"/>
          </p:cNvSpPr>
          <p:nvPr/>
        </p:nvSpPr>
        <p:spPr bwMode="auto">
          <a:xfrm>
            <a:off x="4038600" y="5715000"/>
            <a:ext cx="590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BL</a:t>
            </a:r>
          </a:p>
        </p:txBody>
      </p:sp>
      <p:sp>
        <p:nvSpPr>
          <p:cNvPr id="15374" name="Text Box 14"/>
          <p:cNvSpPr txBox="1">
            <a:spLocks noChangeArrowheads="1"/>
          </p:cNvSpPr>
          <p:nvPr/>
        </p:nvSpPr>
        <p:spPr bwMode="auto">
          <a:xfrm>
            <a:off x="609600" y="60198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0</a:t>
            </a:r>
          </a:p>
        </p:txBody>
      </p:sp>
      <p:sp>
        <p:nvSpPr>
          <p:cNvPr id="15383" name="WordArt 23"/>
          <p:cNvSpPr>
            <a:spLocks noChangeArrowheads="1" noChangeShapeType="1" noTextEdit="1"/>
          </p:cNvSpPr>
          <p:nvPr/>
        </p:nvSpPr>
        <p:spPr bwMode="auto">
          <a:xfrm>
            <a:off x="4343400" y="228600"/>
            <a:ext cx="4249738"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3600" kern="10">
                <a:solidFill>
                  <a:srgbClr val="FF0000"/>
                </a:solidFill>
                <a:effectLst>
                  <a:outerShdw dist="45791" dir="2021404" algn="ctr" rotWithShape="0">
                    <a:srgbClr val="C0C0C0"/>
                  </a:outerShdw>
                </a:effectLst>
                <a:latin typeface="Times New Roman"/>
                <a:cs typeface="Times New Roman"/>
              </a:rPr>
              <a:t>Interior Solution</a:t>
            </a:r>
          </a:p>
        </p:txBody>
      </p:sp>
    </p:spTree>
    <p:extLst>
      <p:ext uri="{BB962C8B-B14F-4D97-AF65-F5344CB8AC3E}">
        <p14:creationId xmlns:p14="http://schemas.microsoft.com/office/powerpoint/2010/main" val="5851394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ayt Numarası Yer Tutucusu 3"/>
          <p:cNvSpPr>
            <a:spLocks noGrp="1"/>
          </p:cNvSpPr>
          <p:nvPr>
            <p:ph type="sldNum" sz="quarter" idx="12"/>
          </p:nvPr>
        </p:nvSpPr>
        <p:spPr/>
        <p:txBody>
          <a:bodyPr/>
          <a:lstStyle/>
          <a:p>
            <a:fld id="{6770FE8B-6A35-4121-B4E1-A084E4CBC794}" type="slidenum">
              <a:rPr lang="en-US" altLang="tr-TR"/>
              <a:pPr/>
              <a:t>77</a:t>
            </a:fld>
            <a:endParaRPr lang="en-US" altLang="tr-TR"/>
          </a:p>
        </p:txBody>
      </p:sp>
      <p:sp>
        <p:nvSpPr>
          <p:cNvPr id="139266" name="Line 1026"/>
          <p:cNvSpPr>
            <a:spLocks noChangeShapeType="1"/>
          </p:cNvSpPr>
          <p:nvPr/>
        </p:nvSpPr>
        <p:spPr bwMode="auto">
          <a:xfrm>
            <a:off x="930275" y="6130925"/>
            <a:ext cx="58674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39267" name="Line 1027"/>
          <p:cNvSpPr>
            <a:spLocks noChangeShapeType="1"/>
          </p:cNvSpPr>
          <p:nvPr/>
        </p:nvSpPr>
        <p:spPr bwMode="auto">
          <a:xfrm flipV="1">
            <a:off x="930275" y="796925"/>
            <a:ext cx="0" cy="5334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39268" name="Line 1028"/>
          <p:cNvSpPr>
            <a:spLocks noChangeShapeType="1"/>
          </p:cNvSpPr>
          <p:nvPr/>
        </p:nvSpPr>
        <p:spPr bwMode="auto">
          <a:xfrm>
            <a:off x="930275" y="2813050"/>
            <a:ext cx="3200400" cy="3352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39269" name="Text Box 1029"/>
          <p:cNvSpPr txBox="1">
            <a:spLocks noChangeArrowheads="1"/>
          </p:cNvSpPr>
          <p:nvPr/>
        </p:nvSpPr>
        <p:spPr bwMode="auto">
          <a:xfrm>
            <a:off x="381000" y="6858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Y</a:t>
            </a:r>
          </a:p>
        </p:txBody>
      </p:sp>
      <p:sp>
        <p:nvSpPr>
          <p:cNvPr id="139270" name="Text Box 1030"/>
          <p:cNvSpPr txBox="1">
            <a:spLocks noChangeArrowheads="1"/>
          </p:cNvSpPr>
          <p:nvPr/>
        </p:nvSpPr>
        <p:spPr bwMode="auto">
          <a:xfrm>
            <a:off x="6873875" y="5902325"/>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X</a:t>
            </a:r>
          </a:p>
        </p:txBody>
      </p:sp>
      <p:sp>
        <p:nvSpPr>
          <p:cNvPr id="139271" name="Text Box 1031"/>
          <p:cNvSpPr txBox="1">
            <a:spLocks noChangeArrowheads="1"/>
          </p:cNvSpPr>
          <p:nvPr/>
        </p:nvSpPr>
        <p:spPr bwMode="auto">
          <a:xfrm>
            <a:off x="2911475" y="3540125"/>
            <a:ext cx="260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 </a:t>
            </a:r>
          </a:p>
        </p:txBody>
      </p:sp>
      <p:sp>
        <p:nvSpPr>
          <p:cNvPr id="139272" name="Text Box 1032"/>
          <p:cNvSpPr txBox="1">
            <a:spLocks noChangeArrowheads="1"/>
          </p:cNvSpPr>
          <p:nvPr/>
        </p:nvSpPr>
        <p:spPr bwMode="auto">
          <a:xfrm>
            <a:off x="3200400" y="60960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ltLang="tr-TR" sz="2400" b="1">
              <a:latin typeface="Times New Roman" pitchFamily="18" charset="0"/>
            </a:endParaRPr>
          </a:p>
        </p:txBody>
      </p:sp>
      <p:sp>
        <p:nvSpPr>
          <p:cNvPr id="139273" name="Arc 1033"/>
          <p:cNvSpPr>
            <a:spLocks/>
          </p:cNvSpPr>
          <p:nvPr/>
        </p:nvSpPr>
        <p:spPr bwMode="auto">
          <a:xfrm>
            <a:off x="2057400" y="1981200"/>
            <a:ext cx="2955925" cy="2481263"/>
          </a:xfrm>
          <a:custGeom>
            <a:avLst/>
            <a:gdLst>
              <a:gd name="G0" fmla="+- 21588 0 0"/>
              <a:gd name="G1" fmla="+- 0 0 0"/>
              <a:gd name="G2" fmla="+- 21600 0 0"/>
              <a:gd name="T0" fmla="*/ 20711 w 21588"/>
              <a:gd name="T1" fmla="*/ 21582 h 21582"/>
              <a:gd name="T2" fmla="*/ 0 w 21588"/>
              <a:gd name="T3" fmla="*/ 731 h 21582"/>
              <a:gd name="T4" fmla="*/ 21588 w 21588"/>
              <a:gd name="T5" fmla="*/ 0 h 21582"/>
            </a:gdLst>
            <a:ahLst/>
            <a:cxnLst>
              <a:cxn ang="0">
                <a:pos x="T0" y="T1"/>
              </a:cxn>
              <a:cxn ang="0">
                <a:pos x="T2" y="T3"/>
              </a:cxn>
              <a:cxn ang="0">
                <a:pos x="T4" y="T5"/>
              </a:cxn>
            </a:cxnLst>
            <a:rect l="0" t="0" r="r" b="b"/>
            <a:pathLst>
              <a:path w="21588" h="21582" fill="none" extrusionOk="0">
                <a:moveTo>
                  <a:pt x="20710" y="21582"/>
                </a:moveTo>
                <a:cubicBezTo>
                  <a:pt x="9414" y="21123"/>
                  <a:pt x="382" y="12030"/>
                  <a:pt x="0" y="730"/>
                </a:cubicBezTo>
              </a:path>
              <a:path w="21588" h="21582" stroke="0" extrusionOk="0">
                <a:moveTo>
                  <a:pt x="20710" y="21582"/>
                </a:moveTo>
                <a:cubicBezTo>
                  <a:pt x="9414" y="21123"/>
                  <a:pt x="382" y="12030"/>
                  <a:pt x="0" y="730"/>
                </a:cubicBezTo>
                <a:lnTo>
                  <a:pt x="21588"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tr-TR" sz="2400">
              <a:latin typeface="Times New Roman" pitchFamily="18" charset="0"/>
            </a:endParaRPr>
          </a:p>
        </p:txBody>
      </p:sp>
      <p:sp>
        <p:nvSpPr>
          <p:cNvPr id="139276" name="Text Box 1036"/>
          <p:cNvSpPr txBox="1">
            <a:spLocks noChangeArrowheads="1"/>
          </p:cNvSpPr>
          <p:nvPr/>
        </p:nvSpPr>
        <p:spPr bwMode="auto">
          <a:xfrm>
            <a:off x="5029200" y="4267200"/>
            <a:ext cx="625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IC</a:t>
            </a:r>
            <a:r>
              <a:rPr lang="en-GB" altLang="tr-TR" sz="2400" b="1" baseline="-25000">
                <a:latin typeface="Times New Roman" pitchFamily="18" charset="0"/>
              </a:rPr>
              <a:t>3</a:t>
            </a:r>
            <a:endParaRPr lang="en-GB" altLang="tr-TR" sz="2400" b="1">
              <a:latin typeface="Times New Roman" pitchFamily="18" charset="0"/>
            </a:endParaRPr>
          </a:p>
        </p:txBody>
      </p:sp>
      <p:sp>
        <p:nvSpPr>
          <p:cNvPr id="139277" name="Text Box 1037"/>
          <p:cNvSpPr txBox="1">
            <a:spLocks noChangeArrowheads="1"/>
          </p:cNvSpPr>
          <p:nvPr/>
        </p:nvSpPr>
        <p:spPr bwMode="auto">
          <a:xfrm>
            <a:off x="4038600" y="5715000"/>
            <a:ext cx="590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BL</a:t>
            </a:r>
          </a:p>
        </p:txBody>
      </p:sp>
      <p:sp>
        <p:nvSpPr>
          <p:cNvPr id="139278" name="Text Box 1038"/>
          <p:cNvSpPr txBox="1">
            <a:spLocks noChangeArrowheads="1"/>
          </p:cNvSpPr>
          <p:nvPr/>
        </p:nvSpPr>
        <p:spPr bwMode="auto">
          <a:xfrm>
            <a:off x="609600" y="60198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0</a:t>
            </a:r>
          </a:p>
        </p:txBody>
      </p:sp>
      <p:sp>
        <p:nvSpPr>
          <p:cNvPr id="139281" name="WordArt 1041"/>
          <p:cNvSpPr>
            <a:spLocks noChangeArrowheads="1" noChangeShapeType="1" noTextEdit="1"/>
          </p:cNvSpPr>
          <p:nvPr/>
        </p:nvSpPr>
        <p:spPr bwMode="auto">
          <a:xfrm>
            <a:off x="4343400" y="228600"/>
            <a:ext cx="4249738"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3600" kern="10">
                <a:solidFill>
                  <a:srgbClr val="FF0000"/>
                </a:solidFill>
                <a:effectLst>
                  <a:outerShdw dist="45791" dir="2021404" algn="ctr" rotWithShape="0">
                    <a:srgbClr val="C0C0C0"/>
                  </a:outerShdw>
                </a:effectLst>
                <a:latin typeface="Times New Roman"/>
                <a:cs typeface="Times New Roman"/>
              </a:rPr>
              <a:t>Interior Solution</a:t>
            </a:r>
          </a:p>
        </p:txBody>
      </p:sp>
      <p:sp>
        <p:nvSpPr>
          <p:cNvPr id="139284" name="Arc 1044"/>
          <p:cNvSpPr>
            <a:spLocks/>
          </p:cNvSpPr>
          <p:nvPr/>
        </p:nvSpPr>
        <p:spPr bwMode="auto">
          <a:xfrm>
            <a:off x="1066800" y="2438400"/>
            <a:ext cx="3032125" cy="3014663"/>
          </a:xfrm>
          <a:custGeom>
            <a:avLst/>
            <a:gdLst>
              <a:gd name="G0" fmla="+- 21588 0 0"/>
              <a:gd name="G1" fmla="+- 0 0 0"/>
              <a:gd name="G2" fmla="+- 21600 0 0"/>
              <a:gd name="T0" fmla="*/ 20711 w 21588"/>
              <a:gd name="T1" fmla="*/ 21582 h 21582"/>
              <a:gd name="T2" fmla="*/ 0 w 21588"/>
              <a:gd name="T3" fmla="*/ 731 h 21582"/>
              <a:gd name="T4" fmla="*/ 21588 w 21588"/>
              <a:gd name="T5" fmla="*/ 0 h 21582"/>
            </a:gdLst>
            <a:ahLst/>
            <a:cxnLst>
              <a:cxn ang="0">
                <a:pos x="T0" y="T1"/>
              </a:cxn>
              <a:cxn ang="0">
                <a:pos x="T2" y="T3"/>
              </a:cxn>
              <a:cxn ang="0">
                <a:pos x="T4" y="T5"/>
              </a:cxn>
            </a:cxnLst>
            <a:rect l="0" t="0" r="r" b="b"/>
            <a:pathLst>
              <a:path w="21588" h="21582" fill="none" extrusionOk="0">
                <a:moveTo>
                  <a:pt x="20710" y="21582"/>
                </a:moveTo>
                <a:cubicBezTo>
                  <a:pt x="9414" y="21123"/>
                  <a:pt x="382" y="12030"/>
                  <a:pt x="0" y="730"/>
                </a:cubicBezTo>
              </a:path>
              <a:path w="21588" h="21582" stroke="0" extrusionOk="0">
                <a:moveTo>
                  <a:pt x="20710" y="21582"/>
                </a:moveTo>
                <a:cubicBezTo>
                  <a:pt x="9414" y="21123"/>
                  <a:pt x="382" y="12030"/>
                  <a:pt x="0" y="730"/>
                </a:cubicBezTo>
                <a:lnTo>
                  <a:pt x="21588" y="0"/>
                </a:lnTo>
                <a:close/>
              </a:path>
            </a:pathLst>
          </a:custGeom>
          <a:noFill/>
          <a:ln w="38100">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tr-TR" sz="2400">
              <a:latin typeface="Times New Roman" pitchFamily="18" charset="0"/>
            </a:endParaRPr>
          </a:p>
        </p:txBody>
      </p:sp>
      <p:sp>
        <p:nvSpPr>
          <p:cNvPr id="139285" name="Text Box 1045"/>
          <p:cNvSpPr txBox="1">
            <a:spLocks noChangeArrowheads="1"/>
          </p:cNvSpPr>
          <p:nvPr/>
        </p:nvSpPr>
        <p:spPr bwMode="auto">
          <a:xfrm>
            <a:off x="4038600" y="5181600"/>
            <a:ext cx="625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IC</a:t>
            </a:r>
            <a:r>
              <a:rPr lang="en-GB" altLang="tr-TR" sz="2400" b="1" baseline="-25000">
                <a:latin typeface="Times New Roman" pitchFamily="18" charset="0"/>
              </a:rPr>
              <a:t>1</a:t>
            </a:r>
            <a:endParaRPr lang="en-GB" altLang="tr-TR" sz="2400" b="1">
              <a:latin typeface="Times New Roman" pitchFamily="18" charset="0"/>
            </a:endParaRPr>
          </a:p>
        </p:txBody>
      </p:sp>
    </p:spTree>
    <p:extLst>
      <p:ext uri="{BB962C8B-B14F-4D97-AF65-F5344CB8AC3E}">
        <p14:creationId xmlns:p14="http://schemas.microsoft.com/office/powerpoint/2010/main" val="8950089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ayt Numarası Yer Tutucusu 3"/>
          <p:cNvSpPr>
            <a:spLocks noGrp="1"/>
          </p:cNvSpPr>
          <p:nvPr>
            <p:ph type="sldNum" sz="quarter" idx="12"/>
          </p:nvPr>
        </p:nvSpPr>
        <p:spPr/>
        <p:txBody>
          <a:bodyPr/>
          <a:lstStyle/>
          <a:p>
            <a:fld id="{AF4DF7E2-B139-4DFC-9445-B109FAE34BAC}" type="slidenum">
              <a:rPr lang="en-US" altLang="tr-TR"/>
              <a:pPr/>
              <a:t>78</a:t>
            </a:fld>
            <a:endParaRPr lang="en-US" altLang="tr-TR"/>
          </a:p>
        </p:txBody>
      </p:sp>
      <p:sp>
        <p:nvSpPr>
          <p:cNvPr id="141314" name="Line 2"/>
          <p:cNvSpPr>
            <a:spLocks noChangeShapeType="1"/>
          </p:cNvSpPr>
          <p:nvPr/>
        </p:nvSpPr>
        <p:spPr bwMode="auto">
          <a:xfrm>
            <a:off x="930275" y="6130925"/>
            <a:ext cx="58674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41315" name="Line 3"/>
          <p:cNvSpPr>
            <a:spLocks noChangeShapeType="1"/>
          </p:cNvSpPr>
          <p:nvPr/>
        </p:nvSpPr>
        <p:spPr bwMode="auto">
          <a:xfrm flipV="1">
            <a:off x="930275" y="796925"/>
            <a:ext cx="0" cy="5334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41316" name="Line 4"/>
          <p:cNvSpPr>
            <a:spLocks noChangeShapeType="1"/>
          </p:cNvSpPr>
          <p:nvPr/>
        </p:nvSpPr>
        <p:spPr bwMode="auto">
          <a:xfrm>
            <a:off x="930275" y="2813050"/>
            <a:ext cx="3200400" cy="3352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41317" name="Text Box 5"/>
          <p:cNvSpPr txBox="1">
            <a:spLocks noChangeArrowheads="1"/>
          </p:cNvSpPr>
          <p:nvPr/>
        </p:nvSpPr>
        <p:spPr bwMode="auto">
          <a:xfrm>
            <a:off x="381000" y="6858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Y</a:t>
            </a:r>
          </a:p>
        </p:txBody>
      </p:sp>
      <p:sp>
        <p:nvSpPr>
          <p:cNvPr id="141318" name="Text Box 6"/>
          <p:cNvSpPr txBox="1">
            <a:spLocks noChangeArrowheads="1"/>
          </p:cNvSpPr>
          <p:nvPr/>
        </p:nvSpPr>
        <p:spPr bwMode="auto">
          <a:xfrm>
            <a:off x="6873875" y="5902325"/>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X</a:t>
            </a:r>
          </a:p>
        </p:txBody>
      </p:sp>
      <p:sp>
        <p:nvSpPr>
          <p:cNvPr id="141319" name="Text Box 7"/>
          <p:cNvSpPr txBox="1">
            <a:spLocks noChangeArrowheads="1"/>
          </p:cNvSpPr>
          <p:nvPr/>
        </p:nvSpPr>
        <p:spPr bwMode="auto">
          <a:xfrm>
            <a:off x="2911475" y="3540125"/>
            <a:ext cx="260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 </a:t>
            </a:r>
          </a:p>
        </p:txBody>
      </p:sp>
      <p:sp>
        <p:nvSpPr>
          <p:cNvPr id="141320" name="Text Box 8"/>
          <p:cNvSpPr txBox="1">
            <a:spLocks noChangeArrowheads="1"/>
          </p:cNvSpPr>
          <p:nvPr/>
        </p:nvSpPr>
        <p:spPr bwMode="auto">
          <a:xfrm>
            <a:off x="3200400" y="60960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ltLang="tr-TR" sz="2400" b="1">
              <a:latin typeface="Times New Roman" pitchFamily="18" charset="0"/>
            </a:endParaRPr>
          </a:p>
        </p:txBody>
      </p:sp>
      <p:sp>
        <p:nvSpPr>
          <p:cNvPr id="141321" name="Arc 9"/>
          <p:cNvSpPr>
            <a:spLocks/>
          </p:cNvSpPr>
          <p:nvPr/>
        </p:nvSpPr>
        <p:spPr bwMode="auto">
          <a:xfrm>
            <a:off x="1620838" y="2625725"/>
            <a:ext cx="2955925" cy="2481263"/>
          </a:xfrm>
          <a:custGeom>
            <a:avLst/>
            <a:gdLst>
              <a:gd name="G0" fmla="+- 21588 0 0"/>
              <a:gd name="G1" fmla="+- 0 0 0"/>
              <a:gd name="G2" fmla="+- 21600 0 0"/>
              <a:gd name="T0" fmla="*/ 20711 w 21588"/>
              <a:gd name="T1" fmla="*/ 21582 h 21582"/>
              <a:gd name="T2" fmla="*/ 0 w 21588"/>
              <a:gd name="T3" fmla="*/ 731 h 21582"/>
              <a:gd name="T4" fmla="*/ 21588 w 21588"/>
              <a:gd name="T5" fmla="*/ 0 h 21582"/>
            </a:gdLst>
            <a:ahLst/>
            <a:cxnLst>
              <a:cxn ang="0">
                <a:pos x="T0" y="T1"/>
              </a:cxn>
              <a:cxn ang="0">
                <a:pos x="T2" y="T3"/>
              </a:cxn>
              <a:cxn ang="0">
                <a:pos x="T4" y="T5"/>
              </a:cxn>
            </a:cxnLst>
            <a:rect l="0" t="0" r="r" b="b"/>
            <a:pathLst>
              <a:path w="21588" h="21582" fill="none" extrusionOk="0">
                <a:moveTo>
                  <a:pt x="20710" y="21582"/>
                </a:moveTo>
                <a:cubicBezTo>
                  <a:pt x="9414" y="21123"/>
                  <a:pt x="382" y="12030"/>
                  <a:pt x="0" y="730"/>
                </a:cubicBezTo>
              </a:path>
              <a:path w="21588" h="21582" stroke="0" extrusionOk="0">
                <a:moveTo>
                  <a:pt x="20710" y="21582"/>
                </a:moveTo>
                <a:cubicBezTo>
                  <a:pt x="9414" y="21123"/>
                  <a:pt x="382" y="12030"/>
                  <a:pt x="0" y="730"/>
                </a:cubicBezTo>
                <a:lnTo>
                  <a:pt x="21588"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tr-TR" sz="2400">
              <a:latin typeface="Times New Roman" pitchFamily="18" charset="0"/>
            </a:endParaRPr>
          </a:p>
        </p:txBody>
      </p:sp>
      <p:sp>
        <p:nvSpPr>
          <p:cNvPr id="141322" name="Text Box 10"/>
          <p:cNvSpPr txBox="1">
            <a:spLocks noChangeArrowheads="1"/>
          </p:cNvSpPr>
          <p:nvPr/>
        </p:nvSpPr>
        <p:spPr bwMode="auto">
          <a:xfrm>
            <a:off x="2057400" y="3743325"/>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b="1">
                <a:latin typeface="Times New Roman" pitchFamily="18" charset="0"/>
              </a:rPr>
              <a:t>•</a:t>
            </a:r>
          </a:p>
        </p:txBody>
      </p:sp>
      <p:sp>
        <p:nvSpPr>
          <p:cNvPr id="141323" name="Text Box 11"/>
          <p:cNvSpPr txBox="1">
            <a:spLocks noChangeArrowheads="1"/>
          </p:cNvSpPr>
          <p:nvPr/>
        </p:nvSpPr>
        <p:spPr bwMode="auto">
          <a:xfrm>
            <a:off x="5029200" y="1828800"/>
            <a:ext cx="3581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tr-TR" sz="2400">
                <a:latin typeface="Book Antiqua" pitchFamily="18" charset="0"/>
              </a:rPr>
              <a:t>Optimal choice (interior solution) at point A</a:t>
            </a:r>
          </a:p>
        </p:txBody>
      </p:sp>
      <p:sp>
        <p:nvSpPr>
          <p:cNvPr id="141324" name="Text Box 12"/>
          <p:cNvSpPr txBox="1">
            <a:spLocks noChangeArrowheads="1"/>
          </p:cNvSpPr>
          <p:nvPr/>
        </p:nvSpPr>
        <p:spPr bwMode="auto">
          <a:xfrm>
            <a:off x="4495800" y="4911725"/>
            <a:ext cx="625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IC</a:t>
            </a:r>
            <a:r>
              <a:rPr lang="en-GB" altLang="tr-TR" sz="2400" b="1" baseline="-25000">
                <a:latin typeface="Times New Roman" pitchFamily="18" charset="0"/>
              </a:rPr>
              <a:t>2</a:t>
            </a:r>
            <a:endParaRPr lang="en-GB" altLang="tr-TR" sz="2400" b="1">
              <a:latin typeface="Times New Roman" pitchFamily="18" charset="0"/>
            </a:endParaRPr>
          </a:p>
        </p:txBody>
      </p:sp>
      <p:sp>
        <p:nvSpPr>
          <p:cNvPr id="141325" name="Text Box 13"/>
          <p:cNvSpPr txBox="1">
            <a:spLocks noChangeArrowheads="1"/>
          </p:cNvSpPr>
          <p:nvPr/>
        </p:nvSpPr>
        <p:spPr bwMode="auto">
          <a:xfrm>
            <a:off x="4038600" y="5715000"/>
            <a:ext cx="590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BL</a:t>
            </a:r>
          </a:p>
        </p:txBody>
      </p:sp>
      <p:sp>
        <p:nvSpPr>
          <p:cNvPr id="141326" name="Text Box 14"/>
          <p:cNvSpPr txBox="1">
            <a:spLocks noChangeArrowheads="1"/>
          </p:cNvSpPr>
          <p:nvPr/>
        </p:nvSpPr>
        <p:spPr bwMode="auto">
          <a:xfrm>
            <a:off x="609600" y="60198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0</a:t>
            </a:r>
          </a:p>
        </p:txBody>
      </p:sp>
      <p:sp>
        <p:nvSpPr>
          <p:cNvPr id="141329" name="WordArt 17"/>
          <p:cNvSpPr>
            <a:spLocks noChangeArrowheads="1" noChangeShapeType="1" noTextEdit="1"/>
          </p:cNvSpPr>
          <p:nvPr/>
        </p:nvSpPr>
        <p:spPr bwMode="auto">
          <a:xfrm>
            <a:off x="4343400" y="228600"/>
            <a:ext cx="4249738"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3600" kern="10">
                <a:solidFill>
                  <a:srgbClr val="FF0000"/>
                </a:solidFill>
                <a:effectLst>
                  <a:outerShdw dist="45791" dir="2021404" algn="ctr" rotWithShape="0">
                    <a:srgbClr val="C0C0C0"/>
                  </a:outerShdw>
                </a:effectLst>
                <a:latin typeface="Times New Roman"/>
                <a:cs typeface="Times New Roman"/>
              </a:rPr>
              <a:t>Interior Solution</a:t>
            </a:r>
          </a:p>
        </p:txBody>
      </p:sp>
      <p:sp>
        <p:nvSpPr>
          <p:cNvPr id="141331" name="Arc 19"/>
          <p:cNvSpPr>
            <a:spLocks/>
          </p:cNvSpPr>
          <p:nvPr/>
        </p:nvSpPr>
        <p:spPr bwMode="auto">
          <a:xfrm>
            <a:off x="1066800" y="2438400"/>
            <a:ext cx="3032125" cy="3014663"/>
          </a:xfrm>
          <a:custGeom>
            <a:avLst/>
            <a:gdLst>
              <a:gd name="G0" fmla="+- 21588 0 0"/>
              <a:gd name="G1" fmla="+- 0 0 0"/>
              <a:gd name="G2" fmla="+- 21600 0 0"/>
              <a:gd name="T0" fmla="*/ 20711 w 21588"/>
              <a:gd name="T1" fmla="*/ 21582 h 21582"/>
              <a:gd name="T2" fmla="*/ 0 w 21588"/>
              <a:gd name="T3" fmla="*/ 731 h 21582"/>
              <a:gd name="T4" fmla="*/ 21588 w 21588"/>
              <a:gd name="T5" fmla="*/ 0 h 21582"/>
            </a:gdLst>
            <a:ahLst/>
            <a:cxnLst>
              <a:cxn ang="0">
                <a:pos x="T0" y="T1"/>
              </a:cxn>
              <a:cxn ang="0">
                <a:pos x="T2" y="T3"/>
              </a:cxn>
              <a:cxn ang="0">
                <a:pos x="T4" y="T5"/>
              </a:cxn>
            </a:cxnLst>
            <a:rect l="0" t="0" r="r" b="b"/>
            <a:pathLst>
              <a:path w="21588" h="21582" fill="none" extrusionOk="0">
                <a:moveTo>
                  <a:pt x="20710" y="21582"/>
                </a:moveTo>
                <a:cubicBezTo>
                  <a:pt x="9414" y="21123"/>
                  <a:pt x="382" y="12030"/>
                  <a:pt x="0" y="730"/>
                </a:cubicBezTo>
              </a:path>
              <a:path w="21588" h="21582" stroke="0" extrusionOk="0">
                <a:moveTo>
                  <a:pt x="20710" y="21582"/>
                </a:moveTo>
                <a:cubicBezTo>
                  <a:pt x="9414" y="21123"/>
                  <a:pt x="382" y="12030"/>
                  <a:pt x="0" y="730"/>
                </a:cubicBezTo>
                <a:lnTo>
                  <a:pt x="21588" y="0"/>
                </a:lnTo>
                <a:close/>
              </a:path>
            </a:pathLst>
          </a:custGeom>
          <a:noFill/>
          <a:ln w="38100">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tr-TR" sz="2400">
              <a:latin typeface="Times New Roman" pitchFamily="18" charset="0"/>
            </a:endParaRPr>
          </a:p>
        </p:txBody>
      </p:sp>
      <p:sp>
        <p:nvSpPr>
          <p:cNvPr id="141332" name="Text Box 20"/>
          <p:cNvSpPr txBox="1">
            <a:spLocks noChangeArrowheads="1"/>
          </p:cNvSpPr>
          <p:nvPr/>
        </p:nvSpPr>
        <p:spPr bwMode="auto">
          <a:xfrm>
            <a:off x="4038600" y="5181600"/>
            <a:ext cx="625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IC</a:t>
            </a:r>
            <a:r>
              <a:rPr lang="en-GB" altLang="tr-TR" sz="2400" b="1" baseline="-25000">
                <a:latin typeface="Times New Roman" pitchFamily="18" charset="0"/>
              </a:rPr>
              <a:t>1</a:t>
            </a:r>
            <a:endParaRPr lang="en-GB" altLang="tr-TR" sz="2400" b="1">
              <a:latin typeface="Times New Roman" pitchFamily="18" charset="0"/>
            </a:endParaRPr>
          </a:p>
        </p:txBody>
      </p:sp>
      <p:sp>
        <p:nvSpPr>
          <p:cNvPr id="141333" name="Arc 21"/>
          <p:cNvSpPr>
            <a:spLocks/>
          </p:cNvSpPr>
          <p:nvPr/>
        </p:nvSpPr>
        <p:spPr bwMode="auto">
          <a:xfrm>
            <a:off x="2057400" y="1981200"/>
            <a:ext cx="2955925" cy="2481263"/>
          </a:xfrm>
          <a:custGeom>
            <a:avLst/>
            <a:gdLst>
              <a:gd name="G0" fmla="+- 21588 0 0"/>
              <a:gd name="G1" fmla="+- 0 0 0"/>
              <a:gd name="G2" fmla="+- 21600 0 0"/>
              <a:gd name="T0" fmla="*/ 20711 w 21588"/>
              <a:gd name="T1" fmla="*/ 21582 h 21582"/>
              <a:gd name="T2" fmla="*/ 0 w 21588"/>
              <a:gd name="T3" fmla="*/ 731 h 21582"/>
              <a:gd name="T4" fmla="*/ 21588 w 21588"/>
              <a:gd name="T5" fmla="*/ 0 h 21582"/>
            </a:gdLst>
            <a:ahLst/>
            <a:cxnLst>
              <a:cxn ang="0">
                <a:pos x="T0" y="T1"/>
              </a:cxn>
              <a:cxn ang="0">
                <a:pos x="T2" y="T3"/>
              </a:cxn>
              <a:cxn ang="0">
                <a:pos x="T4" y="T5"/>
              </a:cxn>
            </a:cxnLst>
            <a:rect l="0" t="0" r="r" b="b"/>
            <a:pathLst>
              <a:path w="21588" h="21582" fill="none" extrusionOk="0">
                <a:moveTo>
                  <a:pt x="20710" y="21582"/>
                </a:moveTo>
                <a:cubicBezTo>
                  <a:pt x="9414" y="21123"/>
                  <a:pt x="382" y="12030"/>
                  <a:pt x="0" y="730"/>
                </a:cubicBezTo>
              </a:path>
              <a:path w="21588" h="21582" stroke="0" extrusionOk="0">
                <a:moveTo>
                  <a:pt x="20710" y="21582"/>
                </a:moveTo>
                <a:cubicBezTo>
                  <a:pt x="9414" y="21123"/>
                  <a:pt x="382" y="12030"/>
                  <a:pt x="0" y="730"/>
                </a:cubicBezTo>
                <a:lnTo>
                  <a:pt x="21588" y="0"/>
                </a:lnTo>
                <a:close/>
              </a:path>
            </a:pathLst>
          </a:custGeom>
          <a:noFill/>
          <a:ln w="38100">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tr-TR" sz="2400">
              <a:latin typeface="Times New Roman" pitchFamily="18" charset="0"/>
            </a:endParaRPr>
          </a:p>
        </p:txBody>
      </p:sp>
      <p:sp>
        <p:nvSpPr>
          <p:cNvPr id="141334" name="Text Box 22"/>
          <p:cNvSpPr txBox="1">
            <a:spLocks noChangeArrowheads="1"/>
          </p:cNvSpPr>
          <p:nvPr/>
        </p:nvSpPr>
        <p:spPr bwMode="auto">
          <a:xfrm>
            <a:off x="5029200" y="4267200"/>
            <a:ext cx="625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IC</a:t>
            </a:r>
            <a:r>
              <a:rPr lang="en-GB" altLang="tr-TR" sz="2400" b="1" baseline="-25000">
                <a:latin typeface="Times New Roman" pitchFamily="18" charset="0"/>
              </a:rPr>
              <a:t>3</a:t>
            </a:r>
            <a:endParaRPr lang="en-GB" altLang="tr-TR" sz="2400" b="1">
              <a:latin typeface="Times New Roman" pitchFamily="18" charset="0"/>
            </a:endParaRPr>
          </a:p>
        </p:txBody>
      </p:sp>
      <p:sp>
        <p:nvSpPr>
          <p:cNvPr id="141335" name="Text Box 23"/>
          <p:cNvSpPr txBox="1">
            <a:spLocks noChangeArrowheads="1"/>
          </p:cNvSpPr>
          <p:nvPr/>
        </p:nvSpPr>
        <p:spPr bwMode="auto">
          <a:xfrm>
            <a:off x="2286000" y="38100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A</a:t>
            </a:r>
          </a:p>
        </p:txBody>
      </p:sp>
    </p:spTree>
    <p:extLst>
      <p:ext uri="{BB962C8B-B14F-4D97-AF65-F5344CB8AC3E}">
        <p14:creationId xmlns:p14="http://schemas.microsoft.com/office/powerpoint/2010/main" val="241904273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A045FFBD-C150-4E38-A6CA-DDF393FD4121}" type="slidenum">
              <a:rPr lang="en-US" altLang="tr-TR"/>
              <a:pPr/>
              <a:t>79</a:t>
            </a:fld>
            <a:endParaRPr lang="en-US" altLang="tr-TR"/>
          </a:p>
        </p:txBody>
      </p:sp>
      <p:sp>
        <p:nvSpPr>
          <p:cNvPr id="161794" name="Rectangle 2"/>
          <p:cNvSpPr>
            <a:spLocks noChangeArrowheads="1"/>
          </p:cNvSpPr>
          <p:nvPr/>
        </p:nvSpPr>
        <p:spPr bwMode="auto">
          <a:xfrm>
            <a:off x="533400" y="1752600"/>
            <a:ext cx="8229600" cy="437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buClr>
                <a:schemeClr val="accent1"/>
              </a:buClr>
              <a:buFont typeface="Wingdings" pitchFamily="2" charset="2"/>
              <a:buChar char="l"/>
            </a:pPr>
            <a:r>
              <a:rPr lang="en-GB" altLang="tr-TR" sz="2800">
                <a:latin typeface="Book Antiqua" pitchFamily="18" charset="0"/>
                <a:cs typeface="Arial" charset="0"/>
              </a:rPr>
              <a:t>To find algebraically the quantities of X and Y in the optimal basket, we have to solve a system of two equations for two unknowns:	</a:t>
            </a:r>
          </a:p>
          <a:p>
            <a:pPr eaLnBrk="1" hangingPunct="1">
              <a:spcBef>
                <a:spcPct val="20000"/>
              </a:spcBef>
              <a:buClr>
                <a:schemeClr val="accent1"/>
              </a:buClr>
              <a:buFont typeface="Wingdings" pitchFamily="2" charset="2"/>
              <a:buNone/>
            </a:pPr>
            <a:endParaRPr lang="en-GB" altLang="tr-TR" sz="2800">
              <a:latin typeface="Book Antiqua" pitchFamily="18" charset="0"/>
              <a:cs typeface="Arial" charset="0"/>
            </a:endParaRPr>
          </a:p>
          <a:p>
            <a:pPr lvl="2" eaLnBrk="1" hangingPunct="1">
              <a:buClr>
                <a:schemeClr val="accent1"/>
              </a:buClr>
              <a:buFont typeface="Wingdings" pitchFamily="2" charset="2"/>
              <a:buNone/>
            </a:pPr>
            <a:r>
              <a:rPr lang="en-GB" altLang="tr-TR" sz="2800">
                <a:latin typeface="Book Antiqua" pitchFamily="18" charset="0"/>
                <a:cs typeface="Arial" charset="0"/>
              </a:rPr>
              <a:t>1. 		MRS</a:t>
            </a:r>
            <a:r>
              <a:rPr lang="en-GB" altLang="tr-TR" sz="2800" baseline="-25000">
                <a:latin typeface="Book Antiqua" pitchFamily="18" charset="0"/>
                <a:cs typeface="Arial" charset="0"/>
              </a:rPr>
              <a:t>X,Y</a:t>
            </a:r>
            <a:r>
              <a:rPr lang="en-GB" altLang="tr-TR" sz="2800">
                <a:latin typeface="Book Antiqua" pitchFamily="18" charset="0"/>
                <a:cs typeface="Arial" charset="0"/>
              </a:rPr>
              <a:t> = </a:t>
            </a:r>
            <a:r>
              <a:rPr lang="en-GB" altLang="tr-TR" sz="2800" u="sng">
                <a:latin typeface="Book Antiqua" pitchFamily="18" charset="0"/>
                <a:cs typeface="Arial" charset="0"/>
              </a:rPr>
              <a:t>P</a:t>
            </a:r>
            <a:r>
              <a:rPr lang="en-GB" altLang="tr-TR" sz="2800" u="sng" baseline="-25000">
                <a:latin typeface="Book Antiqua" pitchFamily="18" charset="0"/>
                <a:cs typeface="Arial" charset="0"/>
              </a:rPr>
              <a:t>X</a:t>
            </a:r>
            <a:r>
              <a:rPr lang="en-GB" altLang="tr-TR" sz="2800" u="sng">
                <a:latin typeface="Book Antiqua" pitchFamily="18" charset="0"/>
                <a:cs typeface="Arial" charset="0"/>
              </a:rPr>
              <a:t> </a:t>
            </a:r>
            <a:endParaRPr lang="en-GB" altLang="tr-TR" sz="2800">
              <a:latin typeface="Book Antiqua" pitchFamily="18" charset="0"/>
              <a:cs typeface="Arial" charset="0"/>
            </a:endParaRPr>
          </a:p>
          <a:p>
            <a:pPr eaLnBrk="1" hangingPunct="1">
              <a:buClr>
                <a:schemeClr val="accent1"/>
              </a:buClr>
              <a:buFont typeface="Wingdings" pitchFamily="2" charset="2"/>
              <a:buNone/>
            </a:pPr>
            <a:r>
              <a:rPr lang="en-GB" altLang="tr-TR" sz="2800">
                <a:latin typeface="Book Antiqua" pitchFamily="18" charset="0"/>
                <a:cs typeface="Arial" charset="0"/>
              </a:rPr>
              <a:t>				       P</a:t>
            </a:r>
            <a:r>
              <a:rPr lang="en-GB" altLang="tr-TR" sz="2800" baseline="-25000">
                <a:latin typeface="Book Antiqua" pitchFamily="18" charset="0"/>
                <a:cs typeface="Arial" charset="0"/>
              </a:rPr>
              <a:t>Y</a:t>
            </a:r>
            <a:endParaRPr lang="en-GB" altLang="tr-TR" sz="2800">
              <a:latin typeface="Book Antiqua" pitchFamily="18" charset="0"/>
              <a:cs typeface="Arial" charset="0"/>
            </a:endParaRPr>
          </a:p>
          <a:p>
            <a:pPr eaLnBrk="1" hangingPunct="1">
              <a:buClr>
                <a:schemeClr val="accent1"/>
              </a:buClr>
              <a:buFont typeface="Wingdings" pitchFamily="2" charset="2"/>
              <a:buNone/>
            </a:pPr>
            <a:endParaRPr lang="en-GB" altLang="tr-TR" sz="2800">
              <a:latin typeface="Book Antiqua" pitchFamily="18" charset="0"/>
              <a:cs typeface="Arial" charset="0"/>
            </a:endParaRPr>
          </a:p>
          <a:p>
            <a:pPr eaLnBrk="1" hangingPunct="1">
              <a:buClr>
                <a:schemeClr val="accent1"/>
              </a:buClr>
              <a:buFont typeface="Wingdings" pitchFamily="2" charset="2"/>
              <a:buNone/>
            </a:pPr>
            <a:r>
              <a:rPr lang="en-GB" altLang="tr-TR" sz="2800">
                <a:latin typeface="Book Antiqua" pitchFamily="18" charset="0"/>
                <a:cs typeface="Arial" charset="0"/>
              </a:rPr>
              <a:t>		2. 	</a:t>
            </a:r>
            <a:r>
              <a:rPr lang="en-US" altLang="tr-TR" sz="2800">
                <a:latin typeface="Book Antiqua" pitchFamily="18" charset="0"/>
              </a:rPr>
              <a:t>P</a:t>
            </a:r>
            <a:r>
              <a:rPr lang="en-US" altLang="tr-TR" sz="2800" baseline="-25000">
                <a:latin typeface="Book Antiqua" pitchFamily="18" charset="0"/>
              </a:rPr>
              <a:t>X</a:t>
            </a:r>
            <a:r>
              <a:rPr lang="en-US" altLang="tr-TR" sz="2800">
                <a:latin typeface="Book Antiqua" pitchFamily="18" charset="0"/>
              </a:rPr>
              <a:t> . X + P</a:t>
            </a:r>
            <a:r>
              <a:rPr lang="en-US" altLang="tr-TR" sz="2800" baseline="-25000">
                <a:latin typeface="Book Antiqua" pitchFamily="18" charset="0"/>
              </a:rPr>
              <a:t>Y</a:t>
            </a:r>
            <a:r>
              <a:rPr lang="en-US" altLang="tr-TR" sz="2800">
                <a:latin typeface="Book Antiqua" pitchFamily="18" charset="0"/>
              </a:rPr>
              <a:t> . Y  </a:t>
            </a:r>
            <a:r>
              <a:rPr lang="en-US" altLang="tr-TR" sz="2800">
                <a:latin typeface="Book Antiqua" pitchFamily="18" charset="0"/>
                <a:sym typeface="Symbol" pitchFamily="18" charset="2"/>
              </a:rPr>
              <a:t>=  I</a:t>
            </a:r>
            <a:endParaRPr lang="en-GB" altLang="tr-TR" sz="2800">
              <a:latin typeface="Book Antiqua" pitchFamily="18" charset="0"/>
              <a:sym typeface="Symbol" pitchFamily="18" charset="2"/>
            </a:endParaRPr>
          </a:p>
        </p:txBody>
      </p:sp>
      <p:sp>
        <p:nvSpPr>
          <p:cNvPr id="161795" name="WordArt 3"/>
          <p:cNvSpPr>
            <a:spLocks noChangeArrowheads="1" noChangeShapeType="1" noTextEdit="1"/>
          </p:cNvSpPr>
          <p:nvPr/>
        </p:nvSpPr>
        <p:spPr bwMode="auto">
          <a:xfrm>
            <a:off x="609600" y="228600"/>
            <a:ext cx="4648200" cy="914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3600" kern="10">
                <a:solidFill>
                  <a:srgbClr val="FF0000"/>
                </a:solidFill>
                <a:effectLst>
                  <a:outerShdw dist="45791" dir="2021404" algn="ctr" rotWithShape="0">
                    <a:srgbClr val="C0C0C0"/>
                  </a:outerShdw>
                </a:effectLst>
                <a:latin typeface="Times New Roman"/>
                <a:cs typeface="Times New Roman"/>
              </a:rPr>
              <a:t>Interior Solution</a:t>
            </a:r>
          </a:p>
        </p:txBody>
      </p:sp>
    </p:spTree>
    <p:extLst>
      <p:ext uri="{BB962C8B-B14F-4D97-AF65-F5344CB8AC3E}">
        <p14:creationId xmlns:p14="http://schemas.microsoft.com/office/powerpoint/2010/main" val="40240476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1794">
                                            <p:txEl>
                                              <p:pRg st="0" end="0"/>
                                            </p:txEl>
                                          </p:spTgt>
                                        </p:tgtEl>
                                        <p:attrNameLst>
                                          <p:attrName>style.visibility</p:attrName>
                                        </p:attrNameLst>
                                      </p:cBhvr>
                                      <p:to>
                                        <p:strVal val="visible"/>
                                      </p:to>
                                    </p:set>
                                    <p:animEffect transition="in" filter="wipe(left)">
                                      <p:cBhvr>
                                        <p:cTn id="7" dur="500"/>
                                        <p:tgtEl>
                                          <p:spTgt spid="161794">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1794">
                                            <p:txEl>
                                              <p:pRg st="2" end="2"/>
                                            </p:txEl>
                                          </p:spTgt>
                                        </p:tgtEl>
                                        <p:attrNameLst>
                                          <p:attrName>style.visibility</p:attrName>
                                        </p:attrNameLst>
                                      </p:cBhvr>
                                      <p:to>
                                        <p:strVal val="visible"/>
                                      </p:to>
                                    </p:set>
                                    <p:animEffect transition="in" filter="wipe(left)">
                                      <p:cBhvr>
                                        <p:cTn id="10" dur="500"/>
                                        <p:tgtEl>
                                          <p:spTgt spid="161794">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61794">
                                            <p:txEl>
                                              <p:pRg st="3" end="3"/>
                                            </p:txEl>
                                          </p:spTgt>
                                        </p:tgtEl>
                                        <p:attrNameLst>
                                          <p:attrName>style.visibility</p:attrName>
                                        </p:attrNameLst>
                                      </p:cBhvr>
                                      <p:to>
                                        <p:strVal val="visible"/>
                                      </p:to>
                                    </p:set>
                                    <p:animEffect transition="in" filter="wipe(left)">
                                      <p:cBhvr>
                                        <p:cTn id="15" dur="500"/>
                                        <p:tgtEl>
                                          <p:spTgt spid="161794">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61794">
                                            <p:txEl>
                                              <p:pRg st="5" end="5"/>
                                            </p:txEl>
                                          </p:spTgt>
                                        </p:tgtEl>
                                        <p:attrNameLst>
                                          <p:attrName>style.visibility</p:attrName>
                                        </p:attrNameLst>
                                      </p:cBhvr>
                                      <p:to>
                                        <p:strVal val="visible"/>
                                      </p:to>
                                    </p:set>
                                    <p:animEffect transition="in" filter="wipe(left)">
                                      <p:cBhvr>
                                        <p:cTn id="20" dur="500"/>
                                        <p:tgtEl>
                                          <p:spTgt spid="16179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4"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a:t>Figure 3.2: The Budget Constraint,</a:t>
            </a:r>
            <a:br>
              <a:rPr lang="en-US" dirty="0"/>
            </a:br>
            <a:r>
              <a:rPr lang="en-US" dirty="0"/>
              <a:t>or Budget Line </a:t>
            </a:r>
            <a:br>
              <a:rPr lang="en-US" dirty="0"/>
            </a:br>
            <a:endParaRPr lang="en-US" dirty="0"/>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8</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28737"/>
            <a:ext cx="7500257" cy="4772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736474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3"/>
          <p:cNvSpPr>
            <a:spLocks noGrp="1"/>
          </p:cNvSpPr>
          <p:nvPr>
            <p:ph type="sldNum" sz="quarter" idx="12"/>
          </p:nvPr>
        </p:nvSpPr>
        <p:spPr/>
        <p:txBody>
          <a:bodyPr/>
          <a:lstStyle/>
          <a:p>
            <a:fld id="{97D2839C-8E50-4394-AF1C-41C5F03B0855}" type="slidenum">
              <a:rPr lang="en-US" altLang="tr-TR"/>
              <a:pPr/>
              <a:t>80</a:t>
            </a:fld>
            <a:endParaRPr lang="en-US" altLang="tr-TR"/>
          </a:p>
        </p:txBody>
      </p:sp>
      <p:sp>
        <p:nvSpPr>
          <p:cNvPr id="16399" name="Rectangle 15"/>
          <p:cNvSpPr>
            <a:spLocks noChangeArrowheads="1"/>
          </p:cNvSpPr>
          <p:nvPr/>
        </p:nvSpPr>
        <p:spPr bwMode="auto">
          <a:xfrm>
            <a:off x="381000" y="1600200"/>
            <a:ext cx="84582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buClr>
                <a:schemeClr val="accent1"/>
              </a:buClr>
              <a:buFont typeface="Wingdings" pitchFamily="2" charset="2"/>
              <a:buNone/>
            </a:pPr>
            <a:r>
              <a:rPr lang="en-GB" altLang="tr-TR" sz="2800" u="sng">
                <a:latin typeface="Book Antiqua" pitchFamily="18" charset="0"/>
                <a:cs typeface="Arial" charset="0"/>
              </a:rPr>
              <a:t>Example</a:t>
            </a:r>
            <a:r>
              <a:rPr lang="en-GB" altLang="tr-TR" sz="2800">
                <a:latin typeface="Book Antiqua" pitchFamily="18" charset="0"/>
                <a:cs typeface="Arial" charset="0"/>
              </a:rPr>
              <a:t>:</a:t>
            </a:r>
          </a:p>
          <a:p>
            <a:pPr eaLnBrk="1" hangingPunct="1">
              <a:spcBef>
                <a:spcPct val="20000"/>
              </a:spcBef>
              <a:buClr>
                <a:schemeClr val="accent1"/>
              </a:buClr>
              <a:buFont typeface="Wingdings" pitchFamily="2" charset="2"/>
              <a:buChar char="l"/>
            </a:pPr>
            <a:r>
              <a:rPr lang="en-GB" altLang="tr-TR" sz="2800">
                <a:latin typeface="Book Antiqua" pitchFamily="18" charset="0"/>
                <a:cs typeface="Arial" charset="0"/>
              </a:rPr>
              <a:t>Suppose		U(X,Y) = XY</a:t>
            </a:r>
          </a:p>
          <a:p>
            <a:pPr eaLnBrk="1" hangingPunct="1">
              <a:spcBef>
                <a:spcPct val="20000"/>
              </a:spcBef>
              <a:buClr>
                <a:schemeClr val="accent1"/>
              </a:buClr>
              <a:buFont typeface="Wingdings" pitchFamily="2" charset="2"/>
              <a:buNone/>
            </a:pPr>
            <a:r>
              <a:rPr lang="en-GB" altLang="tr-TR" sz="2800">
                <a:latin typeface="Book Antiqua" pitchFamily="18" charset="0"/>
                <a:cs typeface="Arial" charset="0"/>
              </a:rPr>
              <a:t>		  		I = € 1000</a:t>
            </a:r>
          </a:p>
          <a:p>
            <a:pPr lvl="1" eaLnBrk="1" hangingPunct="1">
              <a:spcBef>
                <a:spcPct val="20000"/>
              </a:spcBef>
              <a:buClr>
                <a:schemeClr val="accent1"/>
              </a:buClr>
              <a:buFont typeface="Wingdings" pitchFamily="2" charset="2"/>
              <a:buNone/>
            </a:pPr>
            <a:r>
              <a:rPr lang="en-GB" altLang="tr-TR" sz="2800">
                <a:latin typeface="Book Antiqua" pitchFamily="18" charset="0"/>
                <a:cs typeface="Arial" charset="0"/>
              </a:rPr>
              <a:t>			P</a:t>
            </a:r>
            <a:r>
              <a:rPr lang="en-GB" altLang="tr-TR" sz="2800" baseline="-25000">
                <a:latin typeface="Book Antiqua" pitchFamily="18" charset="0"/>
                <a:cs typeface="Arial" charset="0"/>
              </a:rPr>
              <a:t>X</a:t>
            </a:r>
            <a:r>
              <a:rPr lang="en-GB" altLang="tr-TR" sz="2800">
                <a:latin typeface="Book Antiqua" pitchFamily="18" charset="0"/>
                <a:cs typeface="Arial" charset="0"/>
              </a:rPr>
              <a:t> = € 50</a:t>
            </a:r>
          </a:p>
          <a:p>
            <a:pPr lvl="1" eaLnBrk="1" hangingPunct="1">
              <a:spcBef>
                <a:spcPct val="20000"/>
              </a:spcBef>
              <a:buClr>
                <a:schemeClr val="accent1"/>
              </a:buClr>
              <a:buFont typeface="Wingdings" pitchFamily="2" charset="2"/>
              <a:buNone/>
            </a:pPr>
            <a:r>
              <a:rPr lang="en-GB" altLang="tr-TR" sz="2800">
                <a:latin typeface="Book Antiqua" pitchFamily="18" charset="0"/>
                <a:cs typeface="Arial" charset="0"/>
              </a:rPr>
              <a:t>			P</a:t>
            </a:r>
            <a:r>
              <a:rPr lang="en-GB" altLang="tr-TR" sz="2800" baseline="-25000">
                <a:latin typeface="Book Antiqua" pitchFamily="18" charset="0"/>
                <a:cs typeface="Arial" charset="0"/>
              </a:rPr>
              <a:t>Y</a:t>
            </a:r>
            <a:r>
              <a:rPr lang="en-GB" altLang="tr-TR" sz="2800">
                <a:latin typeface="Book Antiqua" pitchFamily="18" charset="0"/>
                <a:cs typeface="Arial" charset="0"/>
              </a:rPr>
              <a:t> = € 100</a:t>
            </a:r>
          </a:p>
          <a:p>
            <a:pPr eaLnBrk="1" hangingPunct="1">
              <a:spcBef>
                <a:spcPct val="20000"/>
              </a:spcBef>
              <a:buClr>
                <a:schemeClr val="accent1"/>
              </a:buClr>
              <a:buFont typeface="Wingdings" pitchFamily="2" charset="2"/>
              <a:buChar char="l"/>
            </a:pPr>
            <a:endParaRPr lang="en-GB" altLang="tr-TR" sz="2800">
              <a:latin typeface="Book Antiqua" pitchFamily="18" charset="0"/>
              <a:cs typeface="Arial" charset="0"/>
            </a:endParaRPr>
          </a:p>
          <a:p>
            <a:pPr eaLnBrk="1" hangingPunct="1">
              <a:spcBef>
                <a:spcPct val="20000"/>
              </a:spcBef>
              <a:buClr>
                <a:schemeClr val="accent1"/>
              </a:buClr>
              <a:buFont typeface="Wingdings" pitchFamily="2" charset="2"/>
              <a:buChar char="l"/>
            </a:pPr>
            <a:r>
              <a:rPr lang="en-GB" altLang="tr-TR" sz="2800">
                <a:latin typeface="Book Antiqua" pitchFamily="18" charset="0"/>
                <a:cs typeface="Arial" charset="0"/>
              </a:rPr>
              <a:t>Which is the optimal choice for the consumer?</a:t>
            </a:r>
          </a:p>
          <a:p>
            <a:pPr eaLnBrk="1" hangingPunct="1">
              <a:spcBef>
                <a:spcPct val="20000"/>
              </a:spcBef>
              <a:buClr>
                <a:schemeClr val="accent1"/>
              </a:buClr>
              <a:buFont typeface="Wingdings" pitchFamily="2" charset="2"/>
              <a:buNone/>
            </a:pPr>
            <a:endParaRPr lang="en-GB" altLang="tr-TR" sz="2800">
              <a:latin typeface="Book Antiqua" pitchFamily="18" charset="0"/>
              <a:cs typeface="Arial" charset="0"/>
            </a:endParaRPr>
          </a:p>
          <a:p>
            <a:pPr eaLnBrk="1" hangingPunct="1">
              <a:spcBef>
                <a:spcPct val="20000"/>
              </a:spcBef>
              <a:buClr>
                <a:schemeClr val="accent1"/>
              </a:buClr>
              <a:buFont typeface="Wingdings" pitchFamily="2" charset="2"/>
              <a:buChar char="l"/>
            </a:pPr>
            <a:endParaRPr lang="en-GB" altLang="tr-TR" sz="2800">
              <a:latin typeface="Book Antiqua" pitchFamily="18" charset="0"/>
              <a:cs typeface="Arial" charset="0"/>
            </a:endParaRPr>
          </a:p>
        </p:txBody>
      </p:sp>
    </p:spTree>
    <p:extLst>
      <p:ext uri="{BB962C8B-B14F-4D97-AF65-F5344CB8AC3E}">
        <p14:creationId xmlns:p14="http://schemas.microsoft.com/office/powerpoint/2010/main" val="37443337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399">
                                            <p:txEl>
                                              <p:pRg st="0" end="0"/>
                                            </p:txEl>
                                          </p:spTgt>
                                        </p:tgtEl>
                                        <p:attrNameLst>
                                          <p:attrName>style.visibility</p:attrName>
                                        </p:attrNameLst>
                                      </p:cBhvr>
                                      <p:to>
                                        <p:strVal val="visible"/>
                                      </p:to>
                                    </p:set>
                                    <p:animEffect transition="in" filter="wipe(left)">
                                      <p:cBhvr>
                                        <p:cTn id="7" dur="500"/>
                                        <p:tgtEl>
                                          <p:spTgt spid="163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399">
                                            <p:txEl>
                                              <p:pRg st="1" end="1"/>
                                            </p:txEl>
                                          </p:spTgt>
                                        </p:tgtEl>
                                        <p:attrNameLst>
                                          <p:attrName>style.visibility</p:attrName>
                                        </p:attrNameLst>
                                      </p:cBhvr>
                                      <p:to>
                                        <p:strVal val="visible"/>
                                      </p:to>
                                    </p:set>
                                    <p:animEffect transition="in" filter="wipe(left)">
                                      <p:cBhvr>
                                        <p:cTn id="12" dur="500"/>
                                        <p:tgtEl>
                                          <p:spTgt spid="163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399">
                                            <p:txEl>
                                              <p:pRg st="2" end="2"/>
                                            </p:txEl>
                                          </p:spTgt>
                                        </p:tgtEl>
                                        <p:attrNameLst>
                                          <p:attrName>style.visibility</p:attrName>
                                        </p:attrNameLst>
                                      </p:cBhvr>
                                      <p:to>
                                        <p:strVal val="visible"/>
                                      </p:to>
                                    </p:set>
                                    <p:animEffect transition="in" filter="wipe(left)">
                                      <p:cBhvr>
                                        <p:cTn id="17" dur="500"/>
                                        <p:tgtEl>
                                          <p:spTgt spid="16399">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6399">
                                            <p:txEl>
                                              <p:pRg st="3" end="3"/>
                                            </p:txEl>
                                          </p:spTgt>
                                        </p:tgtEl>
                                        <p:attrNameLst>
                                          <p:attrName>style.visibility</p:attrName>
                                        </p:attrNameLst>
                                      </p:cBhvr>
                                      <p:to>
                                        <p:strVal val="visible"/>
                                      </p:to>
                                    </p:set>
                                    <p:animEffect transition="in" filter="wipe(left)">
                                      <p:cBhvr>
                                        <p:cTn id="20" dur="500"/>
                                        <p:tgtEl>
                                          <p:spTgt spid="16399">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6399">
                                            <p:txEl>
                                              <p:pRg st="4" end="4"/>
                                            </p:txEl>
                                          </p:spTgt>
                                        </p:tgtEl>
                                        <p:attrNameLst>
                                          <p:attrName>style.visibility</p:attrName>
                                        </p:attrNameLst>
                                      </p:cBhvr>
                                      <p:to>
                                        <p:strVal val="visible"/>
                                      </p:to>
                                    </p:set>
                                    <p:animEffect transition="in" filter="wipe(left)">
                                      <p:cBhvr>
                                        <p:cTn id="23" dur="500"/>
                                        <p:tgtEl>
                                          <p:spTgt spid="16399">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6399">
                                            <p:txEl>
                                              <p:pRg st="6" end="6"/>
                                            </p:txEl>
                                          </p:spTgt>
                                        </p:tgtEl>
                                        <p:attrNameLst>
                                          <p:attrName>style.visibility</p:attrName>
                                        </p:attrNameLst>
                                      </p:cBhvr>
                                      <p:to>
                                        <p:strVal val="visible"/>
                                      </p:to>
                                    </p:set>
                                    <p:animEffect transition="in" filter="wipe(left)">
                                      <p:cBhvr>
                                        <p:cTn id="28" dur="500"/>
                                        <p:tgtEl>
                                          <p:spTgt spid="163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9" grpId="0" build="p"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3"/>
          <p:cNvSpPr>
            <a:spLocks noGrp="1"/>
          </p:cNvSpPr>
          <p:nvPr>
            <p:ph type="sldNum" sz="quarter" idx="12"/>
          </p:nvPr>
        </p:nvSpPr>
        <p:spPr/>
        <p:txBody>
          <a:bodyPr/>
          <a:lstStyle/>
          <a:p>
            <a:fld id="{8381B9FB-440E-4C49-B978-4E8097E9EA3C}" type="slidenum">
              <a:rPr lang="en-US" altLang="tr-TR"/>
              <a:pPr/>
              <a:t>81</a:t>
            </a:fld>
            <a:endParaRPr lang="en-US" altLang="tr-TR"/>
          </a:p>
        </p:txBody>
      </p:sp>
      <p:sp>
        <p:nvSpPr>
          <p:cNvPr id="163842" name="Rectangle 2"/>
          <p:cNvSpPr>
            <a:spLocks noChangeArrowheads="1"/>
          </p:cNvSpPr>
          <p:nvPr/>
        </p:nvSpPr>
        <p:spPr bwMode="auto">
          <a:xfrm>
            <a:off x="381000" y="1600200"/>
            <a:ext cx="84582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buClr>
                <a:schemeClr val="accent1"/>
              </a:buClr>
              <a:buFont typeface="Wingdings" pitchFamily="2" charset="2"/>
              <a:buChar char="l"/>
            </a:pPr>
            <a:r>
              <a:rPr lang="en-GB" altLang="tr-TR" sz="2800">
                <a:latin typeface="Book Antiqua" pitchFamily="18" charset="0"/>
                <a:cs typeface="Arial" charset="0"/>
              </a:rPr>
              <a:t>MRS</a:t>
            </a:r>
            <a:r>
              <a:rPr lang="en-GB" altLang="tr-TR" sz="2800" baseline="-25000">
                <a:latin typeface="Book Antiqua" pitchFamily="18" charset="0"/>
                <a:cs typeface="Arial" charset="0"/>
              </a:rPr>
              <a:t>X,Y</a:t>
            </a:r>
            <a:r>
              <a:rPr lang="en-GB" altLang="tr-TR" sz="2800">
                <a:latin typeface="Book Antiqua" pitchFamily="18" charset="0"/>
                <a:cs typeface="Arial" charset="0"/>
              </a:rPr>
              <a:t> = </a:t>
            </a:r>
            <a:r>
              <a:rPr lang="en-GB" altLang="tr-TR" sz="2800" u="sng">
                <a:latin typeface="Book Antiqua" pitchFamily="18" charset="0"/>
                <a:cs typeface="Arial" charset="0"/>
              </a:rPr>
              <a:t>MU</a:t>
            </a:r>
            <a:r>
              <a:rPr lang="en-GB" altLang="tr-TR" sz="2800" u="sng" baseline="-25000">
                <a:latin typeface="Book Antiqua" pitchFamily="18" charset="0"/>
                <a:cs typeface="Arial" charset="0"/>
              </a:rPr>
              <a:t>X</a:t>
            </a:r>
            <a:r>
              <a:rPr lang="en-GB" altLang="tr-TR" sz="2800">
                <a:latin typeface="Book Antiqua" pitchFamily="18" charset="0"/>
                <a:cs typeface="Arial" charset="0"/>
              </a:rPr>
              <a:t> =  </a:t>
            </a:r>
            <a:r>
              <a:rPr lang="en-GB" altLang="tr-TR" sz="2800" u="sng">
                <a:latin typeface="Book Antiqua" pitchFamily="18" charset="0"/>
                <a:cs typeface="Arial" charset="0"/>
              </a:rPr>
              <a:t>Y</a:t>
            </a:r>
          </a:p>
          <a:p>
            <a:pPr eaLnBrk="1" hangingPunct="1">
              <a:buClr>
                <a:schemeClr val="accent1"/>
              </a:buClr>
              <a:buFont typeface="Wingdings" pitchFamily="2" charset="2"/>
              <a:buNone/>
            </a:pPr>
            <a:r>
              <a:rPr lang="en-GB" altLang="tr-TR" sz="2800">
                <a:latin typeface="Book Antiqua" pitchFamily="18" charset="0"/>
                <a:cs typeface="Arial" charset="0"/>
              </a:rPr>
              <a:t>			  MU</a:t>
            </a:r>
            <a:r>
              <a:rPr lang="en-GB" altLang="tr-TR" sz="2800" baseline="-25000">
                <a:latin typeface="Book Antiqua" pitchFamily="18" charset="0"/>
                <a:cs typeface="Arial" charset="0"/>
              </a:rPr>
              <a:t>Y</a:t>
            </a:r>
            <a:r>
              <a:rPr lang="en-GB" altLang="tr-TR" sz="2800">
                <a:latin typeface="Book Antiqua" pitchFamily="18" charset="0"/>
                <a:cs typeface="Arial" charset="0"/>
              </a:rPr>
              <a:t>     X</a:t>
            </a:r>
          </a:p>
          <a:p>
            <a:pPr eaLnBrk="1" hangingPunct="1">
              <a:buClr>
                <a:schemeClr val="accent1"/>
              </a:buClr>
              <a:buFont typeface="Wingdings" pitchFamily="2" charset="2"/>
              <a:buNone/>
            </a:pPr>
            <a:endParaRPr lang="en-GB" altLang="tr-TR" sz="2800">
              <a:latin typeface="Book Antiqua" pitchFamily="18" charset="0"/>
              <a:cs typeface="Arial" charset="0"/>
            </a:endParaRPr>
          </a:p>
          <a:p>
            <a:pPr eaLnBrk="1" hangingPunct="1">
              <a:spcBef>
                <a:spcPct val="20000"/>
              </a:spcBef>
              <a:buClr>
                <a:schemeClr val="accent1"/>
              </a:buClr>
              <a:buFont typeface="Wingdings" pitchFamily="2" charset="2"/>
              <a:buChar char="l"/>
            </a:pPr>
            <a:r>
              <a:rPr lang="en-GB" altLang="tr-TR" sz="2800" u="sng">
                <a:latin typeface="Book Antiqua" pitchFamily="18" charset="0"/>
                <a:cs typeface="Arial" charset="0"/>
              </a:rPr>
              <a:t>P</a:t>
            </a:r>
            <a:r>
              <a:rPr lang="en-GB" altLang="tr-TR" sz="2800" u="sng" baseline="-25000">
                <a:latin typeface="Book Antiqua" pitchFamily="18" charset="0"/>
                <a:cs typeface="Arial" charset="0"/>
              </a:rPr>
              <a:t>X</a:t>
            </a:r>
            <a:r>
              <a:rPr lang="en-GB" altLang="tr-TR" sz="2800">
                <a:latin typeface="Book Antiqua" pitchFamily="18" charset="0"/>
                <a:cs typeface="Arial" charset="0"/>
              </a:rPr>
              <a:t> =  </a:t>
            </a:r>
            <a:r>
              <a:rPr lang="en-GB" altLang="tr-TR" sz="2800" u="sng">
                <a:latin typeface="Book Antiqua" pitchFamily="18" charset="0"/>
                <a:cs typeface="Arial" charset="0"/>
              </a:rPr>
              <a:t>50</a:t>
            </a:r>
            <a:r>
              <a:rPr lang="en-GB" altLang="tr-TR" sz="2800">
                <a:latin typeface="Book Antiqua" pitchFamily="18" charset="0"/>
                <a:cs typeface="Arial" charset="0"/>
              </a:rPr>
              <a:t>	=   </a:t>
            </a:r>
            <a:r>
              <a:rPr lang="en-GB" altLang="tr-TR" sz="2800" u="sng">
                <a:latin typeface="Book Antiqua" pitchFamily="18" charset="0"/>
                <a:cs typeface="Arial" charset="0"/>
              </a:rPr>
              <a:t>1</a:t>
            </a:r>
            <a:endParaRPr lang="en-GB" altLang="tr-TR" sz="2800">
              <a:latin typeface="Book Antiqua" pitchFamily="18" charset="0"/>
              <a:cs typeface="Arial" charset="0"/>
            </a:endParaRPr>
          </a:p>
          <a:p>
            <a:pPr eaLnBrk="1" hangingPunct="1">
              <a:buClr>
                <a:schemeClr val="accent1"/>
              </a:buClr>
              <a:buFont typeface="Wingdings" pitchFamily="2" charset="2"/>
              <a:buNone/>
            </a:pPr>
            <a:r>
              <a:rPr lang="en-GB" altLang="tr-TR" sz="2800">
                <a:latin typeface="Book Antiqua" pitchFamily="18" charset="0"/>
                <a:cs typeface="Arial" charset="0"/>
              </a:rPr>
              <a:t>	P</a:t>
            </a:r>
            <a:r>
              <a:rPr lang="en-GB" altLang="tr-TR" sz="2800" baseline="-25000">
                <a:latin typeface="Book Antiqua" pitchFamily="18" charset="0"/>
                <a:cs typeface="Arial" charset="0"/>
              </a:rPr>
              <a:t>Y</a:t>
            </a:r>
            <a:r>
              <a:rPr lang="en-GB" altLang="tr-TR" sz="2800">
                <a:latin typeface="Book Antiqua" pitchFamily="18" charset="0"/>
                <a:cs typeface="Arial" charset="0"/>
              </a:rPr>
              <a:t>     100     2</a:t>
            </a:r>
          </a:p>
          <a:p>
            <a:pPr eaLnBrk="1" hangingPunct="1">
              <a:spcBef>
                <a:spcPct val="20000"/>
              </a:spcBef>
              <a:buClr>
                <a:schemeClr val="accent1"/>
              </a:buClr>
              <a:buFont typeface="Wingdings" pitchFamily="2" charset="2"/>
              <a:buChar char="l"/>
            </a:pPr>
            <a:endParaRPr lang="en-GB" altLang="tr-TR" sz="2800">
              <a:latin typeface="Book Antiqua" pitchFamily="18" charset="0"/>
              <a:cs typeface="Arial" charset="0"/>
            </a:endParaRPr>
          </a:p>
          <a:p>
            <a:pPr eaLnBrk="1" hangingPunct="1">
              <a:spcBef>
                <a:spcPct val="20000"/>
              </a:spcBef>
              <a:buClr>
                <a:schemeClr val="accent1"/>
              </a:buClr>
              <a:buFont typeface="Wingdings" pitchFamily="2" charset="2"/>
              <a:buChar char="l"/>
            </a:pPr>
            <a:r>
              <a:rPr lang="en-GB" altLang="tr-TR" sz="2800">
                <a:latin typeface="Book Antiqua" pitchFamily="18" charset="0"/>
                <a:cs typeface="Arial" charset="0"/>
              </a:rPr>
              <a:t>So X = 2Y</a:t>
            </a:r>
          </a:p>
        </p:txBody>
      </p:sp>
    </p:spTree>
    <p:extLst>
      <p:ext uri="{BB962C8B-B14F-4D97-AF65-F5344CB8AC3E}">
        <p14:creationId xmlns:p14="http://schemas.microsoft.com/office/powerpoint/2010/main" val="23407926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3842">
                                            <p:txEl>
                                              <p:pRg st="0" end="0"/>
                                            </p:txEl>
                                          </p:spTgt>
                                        </p:tgtEl>
                                        <p:attrNameLst>
                                          <p:attrName>style.visibility</p:attrName>
                                        </p:attrNameLst>
                                      </p:cBhvr>
                                      <p:to>
                                        <p:strVal val="visible"/>
                                      </p:to>
                                    </p:set>
                                    <p:animEffect transition="in" filter="wipe(left)">
                                      <p:cBhvr>
                                        <p:cTn id="7" dur="500"/>
                                        <p:tgtEl>
                                          <p:spTgt spid="16384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3842">
                                            <p:txEl>
                                              <p:pRg st="1" end="1"/>
                                            </p:txEl>
                                          </p:spTgt>
                                        </p:tgtEl>
                                        <p:attrNameLst>
                                          <p:attrName>style.visibility</p:attrName>
                                        </p:attrNameLst>
                                      </p:cBhvr>
                                      <p:to>
                                        <p:strVal val="visible"/>
                                      </p:to>
                                    </p:set>
                                    <p:animEffect transition="in" filter="wipe(left)">
                                      <p:cBhvr>
                                        <p:cTn id="12" dur="500"/>
                                        <p:tgtEl>
                                          <p:spTgt spid="16384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3842">
                                            <p:txEl>
                                              <p:pRg st="3" end="3"/>
                                            </p:txEl>
                                          </p:spTgt>
                                        </p:tgtEl>
                                        <p:attrNameLst>
                                          <p:attrName>style.visibility</p:attrName>
                                        </p:attrNameLst>
                                      </p:cBhvr>
                                      <p:to>
                                        <p:strVal val="visible"/>
                                      </p:to>
                                    </p:set>
                                    <p:animEffect transition="in" filter="wipe(left)">
                                      <p:cBhvr>
                                        <p:cTn id="17" dur="500"/>
                                        <p:tgtEl>
                                          <p:spTgt spid="163842">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3842">
                                            <p:txEl>
                                              <p:pRg st="4" end="4"/>
                                            </p:txEl>
                                          </p:spTgt>
                                        </p:tgtEl>
                                        <p:attrNameLst>
                                          <p:attrName>style.visibility</p:attrName>
                                        </p:attrNameLst>
                                      </p:cBhvr>
                                      <p:to>
                                        <p:strVal val="visible"/>
                                      </p:to>
                                    </p:set>
                                    <p:animEffect transition="in" filter="wipe(left)">
                                      <p:cBhvr>
                                        <p:cTn id="22" dur="500"/>
                                        <p:tgtEl>
                                          <p:spTgt spid="163842">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3842">
                                            <p:txEl>
                                              <p:pRg st="6" end="6"/>
                                            </p:txEl>
                                          </p:spTgt>
                                        </p:tgtEl>
                                        <p:attrNameLst>
                                          <p:attrName>style.visibility</p:attrName>
                                        </p:attrNameLst>
                                      </p:cBhvr>
                                      <p:to>
                                        <p:strVal val="visible"/>
                                      </p:to>
                                    </p:set>
                                    <p:animEffect transition="in" filter="wipe(left)">
                                      <p:cBhvr>
                                        <p:cTn id="27" dur="500"/>
                                        <p:tgtEl>
                                          <p:spTgt spid="16384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2" grpId="0" build="p"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3"/>
          <p:cNvSpPr>
            <a:spLocks noGrp="1"/>
          </p:cNvSpPr>
          <p:nvPr>
            <p:ph type="sldNum" sz="quarter" idx="12"/>
          </p:nvPr>
        </p:nvSpPr>
        <p:spPr/>
        <p:txBody>
          <a:bodyPr/>
          <a:lstStyle/>
          <a:p>
            <a:fld id="{C3E62D8E-5956-4922-94E8-5D077D5987FF}" type="slidenum">
              <a:rPr lang="en-US" altLang="tr-TR"/>
              <a:pPr/>
              <a:t>82</a:t>
            </a:fld>
            <a:endParaRPr lang="en-US" altLang="tr-TR"/>
          </a:p>
        </p:txBody>
      </p:sp>
      <p:sp>
        <p:nvSpPr>
          <p:cNvPr id="165890" name="Rectangle 2"/>
          <p:cNvSpPr>
            <a:spLocks noChangeArrowheads="1"/>
          </p:cNvSpPr>
          <p:nvPr/>
        </p:nvSpPr>
        <p:spPr bwMode="auto">
          <a:xfrm>
            <a:off x="381000" y="1600200"/>
            <a:ext cx="84582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buClr>
                <a:schemeClr val="accent1"/>
              </a:buClr>
              <a:buFont typeface="Wingdings" pitchFamily="2" charset="2"/>
              <a:buChar char="l"/>
            </a:pPr>
            <a:r>
              <a:rPr lang="en-US" altLang="tr-TR" sz="2800">
                <a:latin typeface="Book Antiqua" pitchFamily="18" charset="0"/>
              </a:rPr>
              <a:t>Budget line:	P</a:t>
            </a:r>
            <a:r>
              <a:rPr lang="en-US" altLang="tr-TR" sz="2800" baseline="-25000">
                <a:latin typeface="Book Antiqua" pitchFamily="18" charset="0"/>
              </a:rPr>
              <a:t>X</a:t>
            </a:r>
            <a:r>
              <a:rPr lang="en-US" altLang="tr-TR" sz="2800">
                <a:latin typeface="Book Antiqua" pitchFamily="18" charset="0"/>
              </a:rPr>
              <a:t> . X + P</a:t>
            </a:r>
            <a:r>
              <a:rPr lang="en-US" altLang="tr-TR" sz="2800" baseline="-25000">
                <a:latin typeface="Book Antiqua" pitchFamily="18" charset="0"/>
              </a:rPr>
              <a:t>Y</a:t>
            </a:r>
            <a:r>
              <a:rPr lang="en-US" altLang="tr-TR" sz="2800">
                <a:latin typeface="Book Antiqua" pitchFamily="18" charset="0"/>
              </a:rPr>
              <a:t> . Y  </a:t>
            </a:r>
            <a:r>
              <a:rPr lang="en-US" altLang="tr-TR" sz="2800">
                <a:latin typeface="Book Antiqua" pitchFamily="18" charset="0"/>
                <a:sym typeface="Symbol" pitchFamily="18" charset="2"/>
              </a:rPr>
              <a:t>=  I</a:t>
            </a:r>
          </a:p>
          <a:p>
            <a:pPr eaLnBrk="1" hangingPunct="1">
              <a:spcBef>
                <a:spcPct val="20000"/>
              </a:spcBef>
              <a:buClr>
                <a:schemeClr val="accent1"/>
              </a:buClr>
              <a:buFont typeface="Wingdings" pitchFamily="2" charset="2"/>
              <a:buNone/>
            </a:pPr>
            <a:r>
              <a:rPr lang="en-US" altLang="tr-TR" sz="2800">
                <a:latin typeface="Book Antiqua" pitchFamily="18" charset="0"/>
                <a:sym typeface="Symbol" pitchFamily="18" charset="2"/>
              </a:rPr>
              <a:t>			=&gt;	50 X + 100 Y = 1000</a:t>
            </a:r>
          </a:p>
          <a:p>
            <a:pPr eaLnBrk="1" hangingPunct="1">
              <a:buClr>
                <a:schemeClr val="accent1"/>
              </a:buClr>
              <a:buFont typeface="Wingdings" pitchFamily="2" charset="2"/>
              <a:buNone/>
            </a:pPr>
            <a:endParaRPr lang="en-GB" altLang="tr-TR" sz="2800">
              <a:latin typeface="Book Antiqua" pitchFamily="18" charset="0"/>
              <a:cs typeface="Arial" charset="0"/>
            </a:endParaRPr>
          </a:p>
          <a:p>
            <a:pPr eaLnBrk="1" hangingPunct="1">
              <a:spcBef>
                <a:spcPct val="20000"/>
              </a:spcBef>
              <a:buClr>
                <a:schemeClr val="accent1"/>
              </a:buClr>
              <a:buFont typeface="Wingdings" pitchFamily="2" charset="2"/>
              <a:buChar char="l"/>
            </a:pPr>
            <a:r>
              <a:rPr lang="en-GB" altLang="tr-TR" sz="2800">
                <a:latin typeface="Book Antiqua" pitchFamily="18" charset="0"/>
                <a:cs typeface="Arial" charset="0"/>
              </a:rPr>
              <a:t>Then:	 </a:t>
            </a:r>
            <a:r>
              <a:rPr lang="en-US" altLang="tr-TR" sz="2800">
                <a:latin typeface="Book Antiqua" pitchFamily="18" charset="0"/>
                <a:sym typeface="Symbol" pitchFamily="18" charset="2"/>
              </a:rPr>
              <a:t>50 (2Y) + 100 Y = 1000</a:t>
            </a:r>
          </a:p>
          <a:p>
            <a:pPr eaLnBrk="1" hangingPunct="1">
              <a:spcBef>
                <a:spcPct val="20000"/>
              </a:spcBef>
              <a:buClr>
                <a:schemeClr val="accent1"/>
              </a:buClr>
              <a:buFont typeface="Wingdings" pitchFamily="2" charset="2"/>
              <a:buNone/>
            </a:pPr>
            <a:r>
              <a:rPr lang="en-GB" altLang="tr-TR" sz="2800">
                <a:latin typeface="Book Antiqua" pitchFamily="18" charset="0"/>
                <a:cs typeface="Arial" charset="0"/>
              </a:rPr>
              <a:t>				       200 Y = 1000</a:t>
            </a:r>
          </a:p>
          <a:p>
            <a:pPr eaLnBrk="1" hangingPunct="1">
              <a:spcBef>
                <a:spcPct val="20000"/>
              </a:spcBef>
              <a:buClr>
                <a:schemeClr val="accent1"/>
              </a:buClr>
              <a:buFont typeface="Wingdings" pitchFamily="2" charset="2"/>
              <a:buChar char="l"/>
            </a:pPr>
            <a:endParaRPr lang="en-GB" altLang="tr-TR" sz="2800" u="sng">
              <a:latin typeface="Book Antiqua" pitchFamily="18" charset="0"/>
              <a:cs typeface="Arial" charset="0"/>
            </a:endParaRPr>
          </a:p>
          <a:p>
            <a:pPr eaLnBrk="1" hangingPunct="1">
              <a:spcBef>
                <a:spcPct val="20000"/>
              </a:spcBef>
              <a:buClr>
                <a:schemeClr val="accent1"/>
              </a:buClr>
              <a:buFont typeface="Wingdings" pitchFamily="2" charset="2"/>
              <a:buNone/>
            </a:pPr>
            <a:r>
              <a:rPr lang="en-GB" altLang="tr-TR" sz="2800">
                <a:latin typeface="Book Antiqua" pitchFamily="18" charset="0"/>
                <a:cs typeface="Arial" charset="0"/>
              </a:rPr>
              <a:t>				=&gt; Y* = 5</a:t>
            </a:r>
          </a:p>
          <a:p>
            <a:pPr eaLnBrk="1" hangingPunct="1">
              <a:spcBef>
                <a:spcPct val="20000"/>
              </a:spcBef>
              <a:buClr>
                <a:schemeClr val="accent1"/>
              </a:buClr>
              <a:buFont typeface="Wingdings" pitchFamily="2" charset="2"/>
              <a:buNone/>
            </a:pPr>
            <a:r>
              <a:rPr lang="en-GB" altLang="tr-TR" sz="2800">
                <a:latin typeface="Book Antiqua" pitchFamily="18" charset="0"/>
                <a:cs typeface="Arial" charset="0"/>
              </a:rPr>
              <a:t>				=&gt; X* = 10</a:t>
            </a:r>
            <a:endParaRPr lang="en-GB" altLang="tr-TR">
              <a:latin typeface="Book Antiqua" pitchFamily="18" charset="0"/>
              <a:cs typeface="Arial" charset="0"/>
            </a:endParaRPr>
          </a:p>
        </p:txBody>
      </p:sp>
    </p:spTree>
    <p:extLst>
      <p:ext uri="{BB962C8B-B14F-4D97-AF65-F5344CB8AC3E}">
        <p14:creationId xmlns:p14="http://schemas.microsoft.com/office/powerpoint/2010/main" val="23086062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5890">
                                            <p:txEl>
                                              <p:pRg st="0" end="0"/>
                                            </p:txEl>
                                          </p:spTgt>
                                        </p:tgtEl>
                                        <p:attrNameLst>
                                          <p:attrName>style.visibility</p:attrName>
                                        </p:attrNameLst>
                                      </p:cBhvr>
                                      <p:to>
                                        <p:strVal val="visible"/>
                                      </p:to>
                                    </p:set>
                                    <p:animEffect transition="in" filter="wipe(left)">
                                      <p:cBhvr>
                                        <p:cTn id="7" dur="500"/>
                                        <p:tgtEl>
                                          <p:spTgt spid="16589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5890">
                                            <p:txEl>
                                              <p:pRg st="1" end="1"/>
                                            </p:txEl>
                                          </p:spTgt>
                                        </p:tgtEl>
                                        <p:attrNameLst>
                                          <p:attrName>style.visibility</p:attrName>
                                        </p:attrNameLst>
                                      </p:cBhvr>
                                      <p:to>
                                        <p:strVal val="visible"/>
                                      </p:to>
                                    </p:set>
                                    <p:animEffect transition="in" filter="wipe(left)">
                                      <p:cBhvr>
                                        <p:cTn id="12" dur="500"/>
                                        <p:tgtEl>
                                          <p:spTgt spid="16589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5890">
                                            <p:txEl>
                                              <p:pRg st="3" end="3"/>
                                            </p:txEl>
                                          </p:spTgt>
                                        </p:tgtEl>
                                        <p:attrNameLst>
                                          <p:attrName>style.visibility</p:attrName>
                                        </p:attrNameLst>
                                      </p:cBhvr>
                                      <p:to>
                                        <p:strVal val="visible"/>
                                      </p:to>
                                    </p:set>
                                    <p:animEffect transition="in" filter="wipe(left)">
                                      <p:cBhvr>
                                        <p:cTn id="17" dur="500"/>
                                        <p:tgtEl>
                                          <p:spTgt spid="165890">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5890">
                                            <p:txEl>
                                              <p:pRg st="4" end="4"/>
                                            </p:txEl>
                                          </p:spTgt>
                                        </p:tgtEl>
                                        <p:attrNameLst>
                                          <p:attrName>style.visibility</p:attrName>
                                        </p:attrNameLst>
                                      </p:cBhvr>
                                      <p:to>
                                        <p:strVal val="visible"/>
                                      </p:to>
                                    </p:set>
                                    <p:animEffect transition="in" filter="wipe(left)">
                                      <p:cBhvr>
                                        <p:cTn id="22" dur="500"/>
                                        <p:tgtEl>
                                          <p:spTgt spid="165890">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5890">
                                            <p:txEl>
                                              <p:pRg st="6" end="6"/>
                                            </p:txEl>
                                          </p:spTgt>
                                        </p:tgtEl>
                                        <p:attrNameLst>
                                          <p:attrName>style.visibility</p:attrName>
                                        </p:attrNameLst>
                                      </p:cBhvr>
                                      <p:to>
                                        <p:strVal val="visible"/>
                                      </p:to>
                                    </p:set>
                                    <p:animEffect transition="in" filter="wipe(left)">
                                      <p:cBhvr>
                                        <p:cTn id="27" dur="500"/>
                                        <p:tgtEl>
                                          <p:spTgt spid="165890">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5890">
                                            <p:txEl>
                                              <p:pRg st="7" end="7"/>
                                            </p:txEl>
                                          </p:spTgt>
                                        </p:tgtEl>
                                        <p:attrNameLst>
                                          <p:attrName>style.visibility</p:attrName>
                                        </p:attrNameLst>
                                      </p:cBhvr>
                                      <p:to>
                                        <p:strVal val="visible"/>
                                      </p:to>
                                    </p:set>
                                    <p:animEffect transition="in" filter="wipe(left)">
                                      <p:cBhvr>
                                        <p:cTn id="32" dur="500"/>
                                        <p:tgtEl>
                                          <p:spTgt spid="16589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0" grpId="0" build="p"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ayt Numarası Yer Tutucusu 3"/>
          <p:cNvSpPr>
            <a:spLocks noGrp="1"/>
          </p:cNvSpPr>
          <p:nvPr>
            <p:ph type="sldNum" sz="quarter" idx="12"/>
          </p:nvPr>
        </p:nvSpPr>
        <p:spPr/>
        <p:txBody>
          <a:bodyPr/>
          <a:lstStyle/>
          <a:p>
            <a:fld id="{6EBBC6AC-8A32-4C41-98E7-23F956B4DE7A}" type="slidenum">
              <a:rPr lang="en-US" altLang="tr-TR"/>
              <a:pPr/>
              <a:t>83</a:t>
            </a:fld>
            <a:endParaRPr lang="en-US" altLang="tr-TR"/>
          </a:p>
        </p:txBody>
      </p:sp>
      <p:sp>
        <p:nvSpPr>
          <p:cNvPr id="18434" name="Line 2"/>
          <p:cNvSpPr>
            <a:spLocks noChangeShapeType="1"/>
          </p:cNvSpPr>
          <p:nvPr/>
        </p:nvSpPr>
        <p:spPr bwMode="auto">
          <a:xfrm>
            <a:off x="838200" y="6096000"/>
            <a:ext cx="58674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8435" name="Line 3"/>
          <p:cNvSpPr>
            <a:spLocks noChangeShapeType="1"/>
          </p:cNvSpPr>
          <p:nvPr/>
        </p:nvSpPr>
        <p:spPr bwMode="auto">
          <a:xfrm flipV="1">
            <a:off x="838200" y="762000"/>
            <a:ext cx="0" cy="5334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8436" name="Line 4"/>
          <p:cNvSpPr>
            <a:spLocks noChangeShapeType="1"/>
          </p:cNvSpPr>
          <p:nvPr/>
        </p:nvSpPr>
        <p:spPr bwMode="auto">
          <a:xfrm>
            <a:off x="838200" y="4648200"/>
            <a:ext cx="4876800" cy="1447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8437" name="Text Box 5"/>
          <p:cNvSpPr txBox="1">
            <a:spLocks noChangeArrowheads="1"/>
          </p:cNvSpPr>
          <p:nvPr/>
        </p:nvSpPr>
        <p:spPr bwMode="auto">
          <a:xfrm>
            <a:off x="288925" y="650875"/>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Y</a:t>
            </a:r>
          </a:p>
        </p:txBody>
      </p:sp>
      <p:sp>
        <p:nvSpPr>
          <p:cNvPr id="18438" name="Text Box 6"/>
          <p:cNvSpPr txBox="1">
            <a:spLocks noChangeArrowheads="1"/>
          </p:cNvSpPr>
          <p:nvPr/>
        </p:nvSpPr>
        <p:spPr bwMode="auto">
          <a:xfrm>
            <a:off x="6781800" y="58674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X</a:t>
            </a:r>
          </a:p>
        </p:txBody>
      </p:sp>
      <p:sp>
        <p:nvSpPr>
          <p:cNvPr id="18439" name="Text Box 7"/>
          <p:cNvSpPr txBox="1">
            <a:spLocks noChangeArrowheads="1"/>
          </p:cNvSpPr>
          <p:nvPr/>
        </p:nvSpPr>
        <p:spPr bwMode="auto">
          <a:xfrm>
            <a:off x="2819400" y="3505200"/>
            <a:ext cx="260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 </a:t>
            </a:r>
          </a:p>
        </p:txBody>
      </p:sp>
      <p:sp>
        <p:nvSpPr>
          <p:cNvPr id="18440" name="Text Box 8"/>
          <p:cNvSpPr txBox="1">
            <a:spLocks noChangeArrowheads="1"/>
          </p:cNvSpPr>
          <p:nvPr/>
        </p:nvSpPr>
        <p:spPr bwMode="auto">
          <a:xfrm>
            <a:off x="3108325" y="60610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ltLang="tr-TR" sz="2400" b="1">
              <a:latin typeface="Times New Roman" pitchFamily="18" charset="0"/>
            </a:endParaRPr>
          </a:p>
        </p:txBody>
      </p:sp>
      <p:sp>
        <p:nvSpPr>
          <p:cNvPr id="18441" name="Arc 9"/>
          <p:cNvSpPr>
            <a:spLocks/>
          </p:cNvSpPr>
          <p:nvPr/>
        </p:nvSpPr>
        <p:spPr bwMode="auto">
          <a:xfrm>
            <a:off x="1371600" y="2971800"/>
            <a:ext cx="2824163" cy="2479675"/>
          </a:xfrm>
          <a:custGeom>
            <a:avLst/>
            <a:gdLst>
              <a:gd name="G0" fmla="+- 20630 0 0"/>
              <a:gd name="G1" fmla="+- 0 0 0"/>
              <a:gd name="G2" fmla="+- 21600 0 0"/>
              <a:gd name="T0" fmla="*/ 19480 w 20630"/>
              <a:gd name="T1" fmla="*/ 21569 h 21569"/>
              <a:gd name="T2" fmla="*/ 0 w 20630"/>
              <a:gd name="T3" fmla="*/ 6400 h 21569"/>
              <a:gd name="T4" fmla="*/ 20630 w 20630"/>
              <a:gd name="T5" fmla="*/ 0 h 21569"/>
            </a:gdLst>
            <a:ahLst/>
            <a:cxnLst>
              <a:cxn ang="0">
                <a:pos x="T0" y="T1"/>
              </a:cxn>
              <a:cxn ang="0">
                <a:pos x="T2" y="T3"/>
              </a:cxn>
              <a:cxn ang="0">
                <a:pos x="T4" y="T5"/>
              </a:cxn>
            </a:cxnLst>
            <a:rect l="0" t="0" r="r" b="b"/>
            <a:pathLst>
              <a:path w="20630" h="21569" fill="none" extrusionOk="0">
                <a:moveTo>
                  <a:pt x="19479" y="21569"/>
                </a:moveTo>
                <a:cubicBezTo>
                  <a:pt x="10451" y="21088"/>
                  <a:pt x="2678" y="15034"/>
                  <a:pt x="-1" y="6400"/>
                </a:cubicBezTo>
              </a:path>
              <a:path w="20630" h="21569" stroke="0" extrusionOk="0">
                <a:moveTo>
                  <a:pt x="19479" y="21569"/>
                </a:moveTo>
                <a:cubicBezTo>
                  <a:pt x="10451" y="21088"/>
                  <a:pt x="2678" y="15034"/>
                  <a:pt x="-1" y="6400"/>
                </a:cubicBezTo>
                <a:lnTo>
                  <a:pt x="20630"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tr-TR" sz="2400">
              <a:latin typeface="Times New Roman" pitchFamily="18" charset="0"/>
            </a:endParaRPr>
          </a:p>
        </p:txBody>
      </p:sp>
      <p:sp>
        <p:nvSpPr>
          <p:cNvPr id="18442" name="Text Box 10"/>
          <p:cNvSpPr txBox="1">
            <a:spLocks noChangeArrowheads="1"/>
          </p:cNvSpPr>
          <p:nvPr/>
        </p:nvSpPr>
        <p:spPr bwMode="auto">
          <a:xfrm>
            <a:off x="2971800" y="4876800"/>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b="1">
                <a:latin typeface="Times New Roman" pitchFamily="18" charset="0"/>
              </a:rPr>
              <a:t>•</a:t>
            </a:r>
          </a:p>
        </p:txBody>
      </p:sp>
      <p:sp>
        <p:nvSpPr>
          <p:cNvPr id="18443" name="Text Box 11"/>
          <p:cNvSpPr txBox="1">
            <a:spLocks noChangeArrowheads="1"/>
          </p:cNvSpPr>
          <p:nvPr/>
        </p:nvSpPr>
        <p:spPr bwMode="auto">
          <a:xfrm>
            <a:off x="2270125" y="3698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ltLang="tr-TR" sz="2400" b="1">
              <a:latin typeface="Times New Roman" pitchFamily="18" charset="0"/>
            </a:endParaRPr>
          </a:p>
        </p:txBody>
      </p:sp>
      <p:sp>
        <p:nvSpPr>
          <p:cNvPr id="18444" name="Text Box 12"/>
          <p:cNvSpPr txBox="1">
            <a:spLocks noChangeArrowheads="1"/>
          </p:cNvSpPr>
          <p:nvPr/>
        </p:nvSpPr>
        <p:spPr bwMode="auto">
          <a:xfrm>
            <a:off x="4191000" y="5181600"/>
            <a:ext cx="1954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U* = XY = 50</a:t>
            </a:r>
          </a:p>
        </p:txBody>
      </p:sp>
      <p:sp>
        <p:nvSpPr>
          <p:cNvPr id="18445" name="Text Box 13"/>
          <p:cNvSpPr txBox="1">
            <a:spLocks noChangeArrowheads="1"/>
          </p:cNvSpPr>
          <p:nvPr/>
        </p:nvSpPr>
        <p:spPr bwMode="auto">
          <a:xfrm>
            <a:off x="517525" y="59848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0</a:t>
            </a:r>
          </a:p>
        </p:txBody>
      </p:sp>
      <p:sp>
        <p:nvSpPr>
          <p:cNvPr id="18446" name="Line 14"/>
          <p:cNvSpPr>
            <a:spLocks noChangeShapeType="1"/>
          </p:cNvSpPr>
          <p:nvPr/>
        </p:nvSpPr>
        <p:spPr bwMode="auto">
          <a:xfrm>
            <a:off x="3200400" y="5334000"/>
            <a:ext cx="0" cy="685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8447" name="Line 15"/>
          <p:cNvSpPr>
            <a:spLocks noChangeShapeType="1"/>
          </p:cNvSpPr>
          <p:nvPr/>
        </p:nvSpPr>
        <p:spPr bwMode="auto">
          <a:xfrm flipH="1">
            <a:off x="838200" y="5334000"/>
            <a:ext cx="23622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8448" name="Text Box 16"/>
          <p:cNvSpPr txBox="1">
            <a:spLocks noChangeArrowheads="1"/>
          </p:cNvSpPr>
          <p:nvPr/>
        </p:nvSpPr>
        <p:spPr bwMode="auto">
          <a:xfrm>
            <a:off x="381000" y="51054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5</a:t>
            </a:r>
          </a:p>
        </p:txBody>
      </p:sp>
      <p:sp>
        <p:nvSpPr>
          <p:cNvPr id="18449" name="Text Box 17"/>
          <p:cNvSpPr txBox="1">
            <a:spLocks noChangeArrowheads="1"/>
          </p:cNvSpPr>
          <p:nvPr/>
        </p:nvSpPr>
        <p:spPr bwMode="auto">
          <a:xfrm>
            <a:off x="2971800" y="60198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10</a:t>
            </a:r>
          </a:p>
        </p:txBody>
      </p:sp>
      <p:sp>
        <p:nvSpPr>
          <p:cNvPr id="18450" name="Line 18"/>
          <p:cNvSpPr>
            <a:spLocks noChangeShapeType="1"/>
          </p:cNvSpPr>
          <p:nvPr/>
        </p:nvSpPr>
        <p:spPr bwMode="auto">
          <a:xfrm flipH="1">
            <a:off x="1219200" y="2286000"/>
            <a:ext cx="228600" cy="2438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8451" name="Text Box 19"/>
          <p:cNvSpPr txBox="1">
            <a:spLocks noChangeArrowheads="1"/>
          </p:cNvSpPr>
          <p:nvPr/>
        </p:nvSpPr>
        <p:spPr bwMode="auto">
          <a:xfrm>
            <a:off x="1371600" y="1905000"/>
            <a:ext cx="2647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50X + 100Y = 1000</a:t>
            </a:r>
          </a:p>
        </p:txBody>
      </p:sp>
      <p:sp>
        <p:nvSpPr>
          <p:cNvPr id="18455" name="Text Box 23"/>
          <p:cNvSpPr txBox="1">
            <a:spLocks noChangeArrowheads="1"/>
          </p:cNvSpPr>
          <p:nvPr/>
        </p:nvSpPr>
        <p:spPr bwMode="auto">
          <a:xfrm>
            <a:off x="2700338" y="476250"/>
            <a:ext cx="601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r-TR" sz="2400" u="sng">
                <a:latin typeface="Book Antiqua" pitchFamily="18" charset="0"/>
              </a:rPr>
              <a:t>Example</a:t>
            </a:r>
            <a:r>
              <a:rPr lang="en-US" altLang="tr-TR" sz="2400">
                <a:latin typeface="Book Antiqua" pitchFamily="18" charset="0"/>
              </a:rPr>
              <a:t>: Interior Consumer Optimum</a:t>
            </a:r>
          </a:p>
        </p:txBody>
      </p:sp>
    </p:spTree>
    <p:extLst>
      <p:ext uri="{BB962C8B-B14F-4D97-AF65-F5344CB8AC3E}">
        <p14:creationId xmlns:p14="http://schemas.microsoft.com/office/powerpoint/2010/main" val="209160860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F845B40-4111-4EBE-BD73-1841BBB3849A}" type="slidenum">
              <a:rPr lang="en-US" altLang="tr-TR"/>
              <a:pPr/>
              <a:t>84</a:t>
            </a:fld>
            <a:endParaRPr lang="en-US" altLang="tr-TR"/>
          </a:p>
        </p:txBody>
      </p:sp>
      <p:sp>
        <p:nvSpPr>
          <p:cNvPr id="19476" name="WordArt 20"/>
          <p:cNvSpPr>
            <a:spLocks noChangeArrowheads="1" noChangeShapeType="1" noTextEdit="1"/>
          </p:cNvSpPr>
          <p:nvPr/>
        </p:nvSpPr>
        <p:spPr bwMode="auto">
          <a:xfrm>
            <a:off x="609600" y="228600"/>
            <a:ext cx="4648200" cy="914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3600" kern="10">
                <a:solidFill>
                  <a:srgbClr val="FF0000"/>
                </a:solidFill>
                <a:effectLst>
                  <a:outerShdw dist="45791" dir="2021404" algn="ctr" rotWithShape="0">
                    <a:srgbClr val="C0C0C0"/>
                  </a:outerShdw>
                </a:effectLst>
                <a:latin typeface="Times New Roman"/>
                <a:cs typeface="Times New Roman"/>
              </a:rPr>
              <a:t>Interior Solution</a:t>
            </a:r>
          </a:p>
        </p:txBody>
      </p:sp>
      <p:sp>
        <p:nvSpPr>
          <p:cNvPr id="19477" name="Rectangle 21"/>
          <p:cNvSpPr>
            <a:spLocks noChangeArrowheads="1"/>
          </p:cNvSpPr>
          <p:nvPr/>
        </p:nvSpPr>
        <p:spPr bwMode="auto">
          <a:xfrm>
            <a:off x="533400" y="1752600"/>
            <a:ext cx="8229600" cy="437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buClr>
                <a:schemeClr val="accent1"/>
              </a:buClr>
              <a:buFont typeface="Wingdings" pitchFamily="2" charset="2"/>
              <a:buChar char="l"/>
            </a:pPr>
            <a:r>
              <a:rPr lang="en-GB" altLang="tr-TR" sz="2800" dirty="0">
                <a:latin typeface="Book Antiqua" pitchFamily="18" charset="0"/>
                <a:cs typeface="Arial" charset="0"/>
              </a:rPr>
              <a:t>The tangency condition can also be written as:</a:t>
            </a:r>
          </a:p>
          <a:p>
            <a:pPr eaLnBrk="1" hangingPunct="1">
              <a:lnSpc>
                <a:spcPct val="80000"/>
              </a:lnSpc>
              <a:buClr>
                <a:schemeClr val="accent1"/>
              </a:buClr>
              <a:buFont typeface="Wingdings" pitchFamily="2" charset="2"/>
              <a:buNone/>
            </a:pPr>
            <a:endParaRPr lang="en-GB" altLang="tr-TR" sz="2800" dirty="0">
              <a:latin typeface="Book Antiqua" pitchFamily="18" charset="0"/>
              <a:cs typeface="Arial" charset="0"/>
            </a:endParaRPr>
          </a:p>
          <a:p>
            <a:pPr lvl="2" eaLnBrk="1" hangingPunct="1">
              <a:buClr>
                <a:schemeClr val="accent1"/>
              </a:buClr>
              <a:buFont typeface="Wingdings" pitchFamily="2" charset="2"/>
              <a:buNone/>
            </a:pPr>
            <a:r>
              <a:rPr lang="en-GB" altLang="tr-TR" sz="2800" dirty="0">
                <a:latin typeface="Book Antiqua" pitchFamily="18" charset="0"/>
                <a:cs typeface="Arial" charset="0"/>
              </a:rPr>
              <a:t>		</a:t>
            </a:r>
            <a:r>
              <a:rPr lang="en-GB" altLang="tr-TR" sz="2800" u="sng" dirty="0">
                <a:latin typeface="Book Antiqua" pitchFamily="18" charset="0"/>
                <a:cs typeface="Arial" charset="0"/>
              </a:rPr>
              <a:t>MU</a:t>
            </a:r>
            <a:r>
              <a:rPr lang="en-GB" altLang="tr-TR" sz="2800" u="sng" baseline="-25000" dirty="0">
                <a:latin typeface="Book Antiqua" pitchFamily="18" charset="0"/>
                <a:cs typeface="Arial" charset="0"/>
              </a:rPr>
              <a:t>X</a:t>
            </a:r>
            <a:r>
              <a:rPr lang="en-GB" altLang="tr-TR" sz="2800" dirty="0">
                <a:latin typeface="Book Antiqua" pitchFamily="18" charset="0"/>
                <a:cs typeface="Arial" charset="0"/>
              </a:rPr>
              <a:t>  =  </a:t>
            </a:r>
            <a:r>
              <a:rPr lang="en-GB" altLang="tr-TR" sz="2800" u="sng" dirty="0">
                <a:latin typeface="Book Antiqua" pitchFamily="18" charset="0"/>
                <a:cs typeface="Arial" charset="0"/>
              </a:rPr>
              <a:t>MU</a:t>
            </a:r>
            <a:r>
              <a:rPr lang="en-GB" altLang="tr-TR" sz="2800" u="sng" baseline="-25000" dirty="0">
                <a:latin typeface="Book Antiqua" pitchFamily="18" charset="0"/>
                <a:cs typeface="Arial" charset="0"/>
              </a:rPr>
              <a:t>Y</a:t>
            </a:r>
            <a:endParaRPr lang="en-GB" altLang="tr-TR" sz="2800" u="sng" dirty="0">
              <a:latin typeface="Book Antiqua" pitchFamily="18" charset="0"/>
              <a:cs typeface="Arial" charset="0"/>
            </a:endParaRPr>
          </a:p>
          <a:p>
            <a:pPr eaLnBrk="1" hangingPunct="1">
              <a:buClr>
                <a:schemeClr val="accent1"/>
              </a:buClr>
              <a:buFont typeface="Wingdings" pitchFamily="2" charset="2"/>
              <a:buNone/>
            </a:pPr>
            <a:r>
              <a:rPr lang="en-GB" altLang="tr-TR" sz="2800" dirty="0">
                <a:latin typeface="Book Antiqua" pitchFamily="18" charset="0"/>
                <a:cs typeface="Arial" charset="0"/>
              </a:rPr>
              <a:t>			  P</a:t>
            </a:r>
            <a:r>
              <a:rPr lang="en-GB" altLang="tr-TR" sz="2800" baseline="-25000" dirty="0">
                <a:latin typeface="Book Antiqua" pitchFamily="18" charset="0"/>
                <a:cs typeface="Arial" charset="0"/>
              </a:rPr>
              <a:t>X</a:t>
            </a:r>
            <a:r>
              <a:rPr lang="en-GB" altLang="tr-TR" sz="2800" dirty="0">
                <a:latin typeface="Book Antiqua" pitchFamily="18" charset="0"/>
                <a:cs typeface="Arial" charset="0"/>
              </a:rPr>
              <a:t> 	       P</a:t>
            </a:r>
            <a:r>
              <a:rPr lang="en-GB" altLang="tr-TR" sz="2800" baseline="-25000" dirty="0">
                <a:latin typeface="Book Antiqua" pitchFamily="18" charset="0"/>
                <a:cs typeface="Arial" charset="0"/>
              </a:rPr>
              <a:t>Y</a:t>
            </a:r>
            <a:endParaRPr lang="en-GB" altLang="tr-TR" sz="2800" dirty="0">
              <a:latin typeface="Book Antiqua" pitchFamily="18" charset="0"/>
              <a:cs typeface="Arial" charset="0"/>
            </a:endParaRPr>
          </a:p>
          <a:p>
            <a:pPr eaLnBrk="1" hangingPunct="1">
              <a:lnSpc>
                <a:spcPct val="80000"/>
              </a:lnSpc>
              <a:buClr>
                <a:schemeClr val="accent1"/>
              </a:buClr>
              <a:buFont typeface="Wingdings" pitchFamily="2" charset="2"/>
              <a:buNone/>
            </a:pPr>
            <a:endParaRPr lang="en-GB" altLang="tr-TR" sz="2800" dirty="0">
              <a:latin typeface="Book Antiqua" pitchFamily="18" charset="0"/>
              <a:cs typeface="Arial" charset="0"/>
            </a:endParaRPr>
          </a:p>
          <a:p>
            <a:pPr eaLnBrk="1" hangingPunct="1">
              <a:spcBef>
                <a:spcPct val="20000"/>
              </a:spcBef>
              <a:buClr>
                <a:schemeClr val="accent1"/>
              </a:buClr>
              <a:buFont typeface="Wingdings" pitchFamily="2" charset="2"/>
              <a:buChar char="l"/>
            </a:pPr>
            <a:r>
              <a:rPr lang="en-GB" altLang="tr-TR" sz="2800" u="sng" dirty="0">
                <a:latin typeface="Book Antiqua" pitchFamily="18" charset="0"/>
                <a:cs typeface="Arial" charset="0"/>
              </a:rPr>
              <a:t>Interpretation</a:t>
            </a:r>
            <a:r>
              <a:rPr lang="en-GB" altLang="tr-TR" sz="2800" dirty="0">
                <a:latin typeface="Book Antiqua" pitchFamily="18" charset="0"/>
                <a:cs typeface="Arial" charset="0"/>
              </a:rPr>
              <a:t>: At the optimal basket, the marginal utility per euro spent on each commodity is the same.</a:t>
            </a:r>
          </a:p>
          <a:p>
            <a:pPr lvl="1" eaLnBrk="1" hangingPunct="1">
              <a:spcBef>
                <a:spcPct val="20000"/>
              </a:spcBef>
              <a:buClr>
                <a:schemeClr val="accent1"/>
              </a:buClr>
              <a:buFont typeface="Wingdings" pitchFamily="2" charset="2"/>
              <a:buChar char="l"/>
            </a:pPr>
            <a:r>
              <a:rPr lang="en-GB" altLang="tr-TR" sz="2800" dirty="0">
                <a:latin typeface="Book Antiqua" pitchFamily="18" charset="0"/>
                <a:cs typeface="Arial" charset="0"/>
              </a:rPr>
              <a:t>“Each good gives equal bang for the buck”</a:t>
            </a:r>
          </a:p>
          <a:p>
            <a:pPr lvl="1" eaLnBrk="1" hangingPunct="1">
              <a:spcBef>
                <a:spcPct val="20000"/>
              </a:spcBef>
              <a:buClr>
                <a:schemeClr val="accent1"/>
              </a:buClr>
              <a:buFont typeface="Wingdings" pitchFamily="2" charset="2"/>
              <a:buChar char="l"/>
            </a:pPr>
            <a:r>
              <a:rPr lang="en-GB" altLang="tr-TR" sz="2800" dirty="0">
                <a:latin typeface="Book Antiqua" pitchFamily="18" charset="0"/>
                <a:cs typeface="Arial" charset="0"/>
              </a:rPr>
              <a:t>Marginal reasoning to maximize</a:t>
            </a:r>
          </a:p>
        </p:txBody>
      </p:sp>
    </p:spTree>
    <p:extLst>
      <p:ext uri="{BB962C8B-B14F-4D97-AF65-F5344CB8AC3E}">
        <p14:creationId xmlns:p14="http://schemas.microsoft.com/office/powerpoint/2010/main" val="6364466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477">
                                            <p:txEl>
                                              <p:pRg st="0" end="0"/>
                                            </p:txEl>
                                          </p:spTgt>
                                        </p:tgtEl>
                                        <p:attrNameLst>
                                          <p:attrName>style.visibility</p:attrName>
                                        </p:attrNameLst>
                                      </p:cBhvr>
                                      <p:to>
                                        <p:strVal val="visible"/>
                                      </p:to>
                                    </p:set>
                                    <p:animEffect transition="in" filter="wipe(left)">
                                      <p:cBhvr>
                                        <p:cTn id="7" dur="500"/>
                                        <p:tgtEl>
                                          <p:spTgt spid="19477">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477">
                                            <p:txEl>
                                              <p:pRg st="2" end="2"/>
                                            </p:txEl>
                                          </p:spTgt>
                                        </p:tgtEl>
                                        <p:attrNameLst>
                                          <p:attrName>style.visibility</p:attrName>
                                        </p:attrNameLst>
                                      </p:cBhvr>
                                      <p:to>
                                        <p:strVal val="visible"/>
                                      </p:to>
                                    </p:set>
                                    <p:animEffect transition="in" filter="wipe(left)">
                                      <p:cBhvr>
                                        <p:cTn id="10" dur="500"/>
                                        <p:tgtEl>
                                          <p:spTgt spid="19477">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477">
                                            <p:txEl>
                                              <p:pRg st="3" end="3"/>
                                            </p:txEl>
                                          </p:spTgt>
                                        </p:tgtEl>
                                        <p:attrNameLst>
                                          <p:attrName>style.visibility</p:attrName>
                                        </p:attrNameLst>
                                      </p:cBhvr>
                                      <p:to>
                                        <p:strVal val="visible"/>
                                      </p:to>
                                    </p:set>
                                    <p:animEffect transition="in" filter="wipe(left)">
                                      <p:cBhvr>
                                        <p:cTn id="15" dur="500"/>
                                        <p:tgtEl>
                                          <p:spTgt spid="19477">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477">
                                            <p:txEl>
                                              <p:pRg st="5" end="5"/>
                                            </p:txEl>
                                          </p:spTgt>
                                        </p:tgtEl>
                                        <p:attrNameLst>
                                          <p:attrName>style.visibility</p:attrName>
                                        </p:attrNameLst>
                                      </p:cBhvr>
                                      <p:to>
                                        <p:strVal val="visible"/>
                                      </p:to>
                                    </p:set>
                                    <p:animEffect transition="in" filter="wipe(left)">
                                      <p:cBhvr>
                                        <p:cTn id="20" dur="500"/>
                                        <p:tgtEl>
                                          <p:spTgt spid="19477">
                                            <p:txEl>
                                              <p:pRg st="5" end="5"/>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477">
                                            <p:txEl>
                                              <p:pRg st="6" end="6"/>
                                            </p:txEl>
                                          </p:spTgt>
                                        </p:tgtEl>
                                        <p:attrNameLst>
                                          <p:attrName>style.visibility</p:attrName>
                                        </p:attrNameLst>
                                      </p:cBhvr>
                                      <p:to>
                                        <p:strVal val="visible"/>
                                      </p:to>
                                    </p:set>
                                    <p:animEffect transition="in" filter="wipe(left)">
                                      <p:cBhvr>
                                        <p:cTn id="25" dur="500"/>
                                        <p:tgtEl>
                                          <p:spTgt spid="19477">
                                            <p:txEl>
                                              <p:pRg st="6" end="6"/>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9477">
                                            <p:txEl>
                                              <p:pRg st="7" end="7"/>
                                            </p:txEl>
                                          </p:spTgt>
                                        </p:tgtEl>
                                        <p:attrNameLst>
                                          <p:attrName>style.visibility</p:attrName>
                                        </p:attrNameLst>
                                      </p:cBhvr>
                                      <p:to>
                                        <p:strVal val="visible"/>
                                      </p:to>
                                    </p:set>
                                    <p:animEffect transition="in" filter="wipe(left)">
                                      <p:cBhvr>
                                        <p:cTn id="30" dur="500"/>
                                        <p:tgtEl>
                                          <p:spTgt spid="1947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7" grpId="0" build="p" bldLvl="2"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1AD6314-88D1-4267-9D3E-9F58D8BF4E16}" type="slidenum">
              <a:rPr lang="en-CA"/>
              <a:pPr>
                <a:defRPr/>
              </a:pPr>
              <a:t>85</a:t>
            </a:fld>
            <a:endParaRPr lang="en-CA"/>
          </a:p>
        </p:txBody>
      </p:sp>
      <p:sp>
        <p:nvSpPr>
          <p:cNvPr id="29699" name="Rectangle 2"/>
          <p:cNvSpPr>
            <a:spLocks noGrp="1" noChangeArrowheads="1"/>
          </p:cNvSpPr>
          <p:nvPr>
            <p:ph type="title"/>
          </p:nvPr>
        </p:nvSpPr>
        <p:spPr>
          <a:xfrm>
            <a:off x="228600" y="228600"/>
            <a:ext cx="8610600" cy="685800"/>
          </a:xfrm>
        </p:spPr>
        <p:txBody>
          <a:bodyPr>
            <a:normAutofit fontScale="90000"/>
          </a:bodyPr>
          <a:lstStyle/>
          <a:p>
            <a:pPr algn="ctr" eaLnBrk="1" hangingPunct="1"/>
            <a:r>
              <a:rPr lang="en-US" altLang="tr-TR" dirty="0"/>
              <a:t>Example</a:t>
            </a:r>
            <a:endParaRPr lang="en-CA" altLang="tr-TR" dirty="0"/>
          </a:p>
        </p:txBody>
      </p:sp>
      <p:sp>
        <p:nvSpPr>
          <p:cNvPr id="120835" name="Rectangle 3"/>
          <p:cNvSpPr>
            <a:spLocks noGrp="1" noChangeArrowheads="1"/>
          </p:cNvSpPr>
          <p:nvPr>
            <p:ph type="body" idx="1"/>
          </p:nvPr>
        </p:nvSpPr>
        <p:spPr>
          <a:xfrm>
            <a:off x="609600" y="958516"/>
            <a:ext cx="8077200" cy="4146884"/>
          </a:xfrm>
        </p:spPr>
        <p:txBody>
          <a:bodyPr>
            <a:normAutofit/>
          </a:bodyPr>
          <a:lstStyle/>
          <a:p>
            <a:pPr marL="0" indent="0" eaLnBrk="1" hangingPunct="1">
              <a:buFontTx/>
              <a:buNone/>
            </a:pPr>
            <a:r>
              <a:rPr lang="en-US" altLang="tr-TR" dirty="0"/>
              <a:t>Vincent “fingers” </a:t>
            </a:r>
            <a:r>
              <a:rPr lang="en-US" altLang="tr-TR" dirty="0" err="1"/>
              <a:t>McGiny</a:t>
            </a:r>
            <a:r>
              <a:rPr lang="en-US" altLang="tr-TR" dirty="0"/>
              <a:t> enjoys two things: skittles (s) and bubble gum (b).   His MU</a:t>
            </a:r>
            <a:r>
              <a:rPr lang="en-US" altLang="tr-TR" baseline="-25000" dirty="0"/>
              <a:t>s</a:t>
            </a:r>
            <a:r>
              <a:rPr lang="en-US" altLang="tr-TR" dirty="0"/>
              <a:t>=2b and </a:t>
            </a:r>
            <a:r>
              <a:rPr lang="en-US" altLang="tr-TR" dirty="0" err="1"/>
              <a:t>MU</a:t>
            </a:r>
            <a:r>
              <a:rPr lang="en-US" altLang="tr-TR" baseline="-25000" dirty="0" err="1"/>
              <a:t>b</a:t>
            </a:r>
            <a:r>
              <a:rPr lang="en-US" altLang="tr-TR" dirty="0"/>
              <a:t>=3s.  A pack of skittles costs $2 while bubble gum costs $1.</a:t>
            </a:r>
          </a:p>
          <a:p>
            <a:pPr marL="0" indent="0" eaLnBrk="1" hangingPunct="1">
              <a:buFontTx/>
              <a:buNone/>
            </a:pPr>
            <a:endParaRPr lang="en-US" altLang="tr-TR" dirty="0"/>
          </a:p>
          <a:p>
            <a:pPr marL="0" indent="0" eaLnBrk="1" hangingPunct="1">
              <a:buFontTx/>
              <a:buNone/>
            </a:pPr>
            <a:r>
              <a:rPr lang="en-US" altLang="tr-TR" dirty="0"/>
              <a:t>If Fingers has $20, what should he to do maximize his utility?</a:t>
            </a:r>
          </a:p>
        </p:txBody>
      </p:sp>
    </p:spTree>
    <p:custDataLst>
      <p:tags r:id="rId1"/>
    </p:custDataLst>
    <p:extLst>
      <p:ext uri="{BB962C8B-B14F-4D97-AF65-F5344CB8AC3E}">
        <p14:creationId xmlns:p14="http://schemas.microsoft.com/office/powerpoint/2010/main" val="387466366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animEffect transition="in" filter="dissolve">
                                      <p:cBhvr>
                                        <p:cTn id="7" dur="500"/>
                                        <p:tgtEl>
                                          <p:spTgt spid="1208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0835">
                                            <p:txEl>
                                              <p:pRg st="2" end="2"/>
                                            </p:txEl>
                                          </p:spTgt>
                                        </p:tgtEl>
                                        <p:attrNameLst>
                                          <p:attrName>style.visibility</p:attrName>
                                        </p:attrNameLst>
                                      </p:cBhvr>
                                      <p:to>
                                        <p:strVal val="visible"/>
                                      </p:to>
                                    </p:set>
                                    <p:animEffect transition="in" filter="dissolve">
                                      <p:cBhvr>
                                        <p:cTn id="12" dur="500"/>
                                        <p:tgtEl>
                                          <p:spTgt spid="1208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build="p" bldLvl="3"/>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6"/>
          <p:cNvSpPr>
            <a:spLocks noGrp="1"/>
          </p:cNvSpPr>
          <p:nvPr>
            <p:ph type="sldNum" sz="quarter" idx="4294967295"/>
          </p:nvPr>
        </p:nvSpPr>
        <p:spPr>
          <a:xfrm>
            <a:off x="6553200" y="6248400"/>
            <a:ext cx="1905000" cy="457200"/>
          </a:xfrm>
          <a:prstGeom prst="rect">
            <a:avLst/>
          </a:prstGeom>
        </p:spPr>
        <p:txBody>
          <a:bodyPr/>
          <a:lstStyle/>
          <a:p>
            <a:pPr>
              <a:defRPr/>
            </a:pPr>
            <a:fld id="{21C64644-EB3A-4722-9741-73D589662E1D}" type="slidenum">
              <a:rPr lang="en-CA"/>
              <a:pPr>
                <a:defRPr/>
              </a:pPr>
              <a:t>86</a:t>
            </a:fld>
            <a:endParaRPr lang="en-CA"/>
          </a:p>
        </p:txBody>
      </p:sp>
      <p:sp>
        <p:nvSpPr>
          <p:cNvPr id="30723" name="Rectangle 2"/>
          <p:cNvSpPr>
            <a:spLocks noGrp="1" noChangeArrowheads="1"/>
          </p:cNvSpPr>
          <p:nvPr>
            <p:ph type="title"/>
          </p:nvPr>
        </p:nvSpPr>
        <p:spPr>
          <a:xfrm>
            <a:off x="457200" y="228600"/>
            <a:ext cx="8229600" cy="1143000"/>
          </a:xfrm>
        </p:spPr>
        <p:txBody>
          <a:bodyPr/>
          <a:lstStyle/>
          <a:p>
            <a:pPr algn="ctr" eaLnBrk="1" hangingPunct="1"/>
            <a:r>
              <a:rPr lang="en-US" altLang="tr-TR"/>
              <a:t>Optimization Steps</a:t>
            </a:r>
            <a:endParaRPr lang="en-CA" altLang="tr-TR"/>
          </a:p>
        </p:txBody>
      </p:sp>
      <p:sp>
        <p:nvSpPr>
          <p:cNvPr id="148483" name="Rectangle 3"/>
          <p:cNvSpPr>
            <a:spLocks noGrp="1" noChangeArrowheads="1"/>
          </p:cNvSpPr>
          <p:nvPr>
            <p:ph type="body" sz="half" idx="1"/>
          </p:nvPr>
        </p:nvSpPr>
        <p:spPr>
          <a:xfrm>
            <a:off x="0" y="1447800"/>
            <a:ext cx="8915400" cy="5410200"/>
          </a:xfrm>
        </p:spPr>
        <p:txBody>
          <a:bodyPr/>
          <a:lstStyle/>
          <a:p>
            <a:pPr marL="609600" indent="-609600" eaLnBrk="1" hangingPunct="1">
              <a:buFontTx/>
              <a:buAutoNum type="arabicParenR"/>
            </a:pPr>
            <a:r>
              <a:rPr lang="en-US" altLang="tr-TR" sz="4000"/>
              <a:t>P</a:t>
            </a:r>
            <a:r>
              <a:rPr lang="en-US" altLang="tr-TR" sz="4000" baseline="-25000"/>
              <a:t>s</a:t>
            </a:r>
            <a:r>
              <a:rPr lang="en-US" altLang="tr-TR" sz="4000"/>
              <a:t>S+P</a:t>
            </a:r>
            <a:r>
              <a:rPr lang="en-US" altLang="tr-TR" sz="4000" baseline="-25000"/>
              <a:t>b</a:t>
            </a:r>
            <a:r>
              <a:rPr lang="en-US" altLang="tr-TR" sz="4000"/>
              <a:t>B=I</a:t>
            </a:r>
          </a:p>
          <a:p>
            <a:pPr marL="609600" indent="-609600" eaLnBrk="1" hangingPunct="1">
              <a:buFontTx/>
              <a:buNone/>
            </a:pPr>
            <a:r>
              <a:rPr lang="en-US" altLang="tr-TR" sz="4000"/>
              <a:t>	2S+B=20</a:t>
            </a:r>
          </a:p>
          <a:p>
            <a:pPr marL="609600" indent="-609600" eaLnBrk="1" hangingPunct="1">
              <a:buFontTx/>
              <a:buNone/>
            </a:pPr>
            <a:endParaRPr lang="en-US" altLang="tr-TR" sz="4000"/>
          </a:p>
          <a:p>
            <a:pPr marL="609600" indent="-609600" eaLnBrk="1" hangingPunct="1">
              <a:buFontTx/>
              <a:buNone/>
            </a:pPr>
            <a:r>
              <a:rPr lang="en-US" altLang="tr-TR" sz="4000"/>
              <a:t>2) MU</a:t>
            </a:r>
            <a:r>
              <a:rPr lang="en-US" altLang="tr-TR" sz="4000" baseline="-25000"/>
              <a:t>s</a:t>
            </a:r>
            <a:r>
              <a:rPr lang="en-US" altLang="tr-TR" sz="4000"/>
              <a:t>/MU</a:t>
            </a:r>
            <a:r>
              <a:rPr lang="en-US" altLang="tr-TR" sz="4000" baseline="-25000"/>
              <a:t>b</a:t>
            </a:r>
            <a:r>
              <a:rPr lang="en-US" altLang="tr-TR" sz="4000"/>
              <a:t>=P</a:t>
            </a:r>
            <a:r>
              <a:rPr lang="en-US" altLang="tr-TR" sz="4000" baseline="-25000"/>
              <a:t>s</a:t>
            </a:r>
            <a:r>
              <a:rPr lang="en-US" altLang="tr-TR" sz="4000"/>
              <a:t>/P</a:t>
            </a:r>
            <a:r>
              <a:rPr lang="en-US" altLang="tr-TR" sz="4000" baseline="-25000"/>
              <a:t>b</a:t>
            </a:r>
          </a:p>
          <a:p>
            <a:pPr marL="609600" indent="-609600" eaLnBrk="1" hangingPunct="1">
              <a:buFontTx/>
              <a:buNone/>
            </a:pPr>
            <a:r>
              <a:rPr lang="en-US" altLang="tr-TR" sz="4000" baseline="-25000"/>
              <a:t>	</a:t>
            </a:r>
            <a:r>
              <a:rPr lang="en-US" altLang="tr-TR" sz="4000"/>
              <a:t>2B/3S=2/1</a:t>
            </a:r>
          </a:p>
          <a:p>
            <a:pPr marL="609600" indent="-609600" eaLnBrk="1" hangingPunct="1">
              <a:buFontTx/>
              <a:buNone/>
            </a:pPr>
            <a:r>
              <a:rPr lang="en-US" altLang="tr-TR" sz="4000"/>
              <a:t>	2B=6S</a:t>
            </a:r>
          </a:p>
          <a:p>
            <a:pPr marL="609600" indent="-609600" eaLnBrk="1" hangingPunct="1">
              <a:buFontTx/>
              <a:buNone/>
            </a:pPr>
            <a:r>
              <a:rPr lang="en-US" altLang="tr-TR" sz="4000"/>
              <a:t>	B=3S</a:t>
            </a:r>
          </a:p>
          <a:p>
            <a:pPr marL="609600" indent="-609600" eaLnBrk="1" hangingPunct="1">
              <a:buFontTx/>
              <a:buNone/>
            </a:pPr>
            <a:endParaRPr lang="en-US" altLang="tr-TR" sz="4000"/>
          </a:p>
        </p:txBody>
      </p:sp>
    </p:spTree>
    <p:custDataLst>
      <p:tags r:id="rId1"/>
    </p:custDataLst>
    <p:extLst>
      <p:ext uri="{BB962C8B-B14F-4D97-AF65-F5344CB8AC3E}">
        <p14:creationId xmlns:p14="http://schemas.microsoft.com/office/powerpoint/2010/main" val="247003729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8483">
                                            <p:txEl>
                                              <p:pRg st="0" end="0"/>
                                            </p:txEl>
                                          </p:spTgt>
                                        </p:tgtEl>
                                        <p:attrNameLst>
                                          <p:attrName>style.visibility</p:attrName>
                                        </p:attrNameLst>
                                      </p:cBhvr>
                                      <p:to>
                                        <p:strVal val="visible"/>
                                      </p:to>
                                    </p:set>
                                    <p:animEffect transition="in" filter="dissolve">
                                      <p:cBhvr>
                                        <p:cTn id="7" dur="500"/>
                                        <p:tgtEl>
                                          <p:spTgt spid="1484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8483">
                                            <p:txEl>
                                              <p:pRg st="1" end="1"/>
                                            </p:txEl>
                                          </p:spTgt>
                                        </p:tgtEl>
                                        <p:attrNameLst>
                                          <p:attrName>style.visibility</p:attrName>
                                        </p:attrNameLst>
                                      </p:cBhvr>
                                      <p:to>
                                        <p:strVal val="visible"/>
                                      </p:to>
                                    </p:set>
                                    <p:animEffect transition="in" filter="dissolve">
                                      <p:cBhvr>
                                        <p:cTn id="12" dur="500"/>
                                        <p:tgtEl>
                                          <p:spTgt spid="1484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8483">
                                            <p:txEl>
                                              <p:pRg st="3" end="3"/>
                                            </p:txEl>
                                          </p:spTgt>
                                        </p:tgtEl>
                                        <p:attrNameLst>
                                          <p:attrName>style.visibility</p:attrName>
                                        </p:attrNameLst>
                                      </p:cBhvr>
                                      <p:to>
                                        <p:strVal val="visible"/>
                                      </p:to>
                                    </p:set>
                                    <p:animEffect transition="in" filter="dissolve">
                                      <p:cBhvr>
                                        <p:cTn id="17" dur="500"/>
                                        <p:tgtEl>
                                          <p:spTgt spid="14848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8483">
                                            <p:txEl>
                                              <p:pRg st="4" end="4"/>
                                            </p:txEl>
                                          </p:spTgt>
                                        </p:tgtEl>
                                        <p:attrNameLst>
                                          <p:attrName>style.visibility</p:attrName>
                                        </p:attrNameLst>
                                      </p:cBhvr>
                                      <p:to>
                                        <p:strVal val="visible"/>
                                      </p:to>
                                    </p:set>
                                    <p:animEffect transition="in" filter="dissolve">
                                      <p:cBhvr>
                                        <p:cTn id="22" dur="500"/>
                                        <p:tgtEl>
                                          <p:spTgt spid="14848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8483">
                                            <p:txEl>
                                              <p:pRg st="5" end="5"/>
                                            </p:txEl>
                                          </p:spTgt>
                                        </p:tgtEl>
                                        <p:attrNameLst>
                                          <p:attrName>style.visibility</p:attrName>
                                        </p:attrNameLst>
                                      </p:cBhvr>
                                      <p:to>
                                        <p:strVal val="visible"/>
                                      </p:to>
                                    </p:set>
                                    <p:animEffect transition="in" filter="dissolve">
                                      <p:cBhvr>
                                        <p:cTn id="27" dur="500"/>
                                        <p:tgtEl>
                                          <p:spTgt spid="14848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8483">
                                            <p:txEl>
                                              <p:pRg st="6" end="6"/>
                                            </p:txEl>
                                          </p:spTgt>
                                        </p:tgtEl>
                                        <p:attrNameLst>
                                          <p:attrName>style.visibility</p:attrName>
                                        </p:attrNameLst>
                                      </p:cBhvr>
                                      <p:to>
                                        <p:strVal val="visible"/>
                                      </p:to>
                                    </p:set>
                                    <p:animEffect transition="in" filter="dissolve">
                                      <p:cBhvr>
                                        <p:cTn id="32" dur="500"/>
                                        <p:tgtEl>
                                          <p:spTgt spid="1484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build="p" bldLvl="3"/>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6"/>
          <p:cNvSpPr>
            <a:spLocks noGrp="1"/>
          </p:cNvSpPr>
          <p:nvPr>
            <p:ph type="sldNum" sz="quarter" idx="4294967295"/>
          </p:nvPr>
        </p:nvSpPr>
        <p:spPr>
          <a:xfrm>
            <a:off x="6553200" y="6248400"/>
            <a:ext cx="1905000" cy="457200"/>
          </a:xfrm>
          <a:prstGeom prst="rect">
            <a:avLst/>
          </a:prstGeom>
        </p:spPr>
        <p:txBody>
          <a:bodyPr/>
          <a:lstStyle/>
          <a:p>
            <a:pPr>
              <a:defRPr/>
            </a:pPr>
            <a:fld id="{64DB4369-DB23-401A-ABAA-E115C50B2726}" type="slidenum">
              <a:rPr lang="en-CA"/>
              <a:pPr>
                <a:defRPr/>
              </a:pPr>
              <a:t>87</a:t>
            </a:fld>
            <a:endParaRPr lang="en-CA"/>
          </a:p>
        </p:txBody>
      </p:sp>
      <p:sp>
        <p:nvSpPr>
          <p:cNvPr id="31747" name="Rectangle 2"/>
          <p:cNvSpPr>
            <a:spLocks noGrp="1" noChangeArrowheads="1"/>
          </p:cNvSpPr>
          <p:nvPr>
            <p:ph type="title"/>
          </p:nvPr>
        </p:nvSpPr>
        <p:spPr>
          <a:xfrm>
            <a:off x="457200" y="228600"/>
            <a:ext cx="8153400" cy="1143000"/>
          </a:xfrm>
        </p:spPr>
        <p:txBody>
          <a:bodyPr/>
          <a:lstStyle/>
          <a:p>
            <a:pPr algn="ctr" eaLnBrk="1" hangingPunct="1"/>
            <a:r>
              <a:rPr lang="en-US" altLang="tr-TR"/>
              <a:t>Optimization Steps</a:t>
            </a:r>
            <a:endParaRPr lang="en-CA" altLang="tr-TR"/>
          </a:p>
        </p:txBody>
      </p:sp>
      <p:sp>
        <p:nvSpPr>
          <p:cNvPr id="149507" name="Rectangle 3"/>
          <p:cNvSpPr>
            <a:spLocks noGrp="1" noChangeArrowheads="1"/>
          </p:cNvSpPr>
          <p:nvPr>
            <p:ph type="body" sz="half" idx="1"/>
          </p:nvPr>
        </p:nvSpPr>
        <p:spPr>
          <a:xfrm>
            <a:off x="0" y="1447800"/>
            <a:ext cx="8915400" cy="5410200"/>
          </a:xfrm>
        </p:spPr>
        <p:txBody>
          <a:bodyPr/>
          <a:lstStyle/>
          <a:p>
            <a:pPr marL="609600" indent="-609600" eaLnBrk="1" hangingPunct="1">
              <a:buFontTx/>
              <a:buAutoNum type="arabicParenR" startAt="3"/>
            </a:pPr>
            <a:r>
              <a:rPr lang="en-US" altLang="tr-TR" sz="4000"/>
              <a:t>2S+B=20</a:t>
            </a:r>
          </a:p>
          <a:p>
            <a:pPr marL="609600" indent="-609600" eaLnBrk="1" hangingPunct="1">
              <a:buFontTx/>
              <a:buNone/>
            </a:pPr>
            <a:r>
              <a:rPr lang="en-US" altLang="tr-TR" sz="4000"/>
              <a:t>	2S+3S=20</a:t>
            </a:r>
          </a:p>
          <a:p>
            <a:pPr marL="609600" indent="-609600" eaLnBrk="1" hangingPunct="1">
              <a:buFontTx/>
              <a:buNone/>
            </a:pPr>
            <a:r>
              <a:rPr lang="en-US" altLang="tr-TR" sz="4000"/>
              <a:t>	5S=20</a:t>
            </a:r>
          </a:p>
          <a:p>
            <a:pPr marL="609600" indent="-609600" eaLnBrk="1" hangingPunct="1">
              <a:buFontTx/>
              <a:buNone/>
            </a:pPr>
            <a:r>
              <a:rPr lang="en-US" altLang="tr-TR" sz="4000"/>
              <a:t>	S=4</a:t>
            </a:r>
          </a:p>
          <a:p>
            <a:pPr marL="609600" indent="-609600" eaLnBrk="1" hangingPunct="1">
              <a:buFontTx/>
              <a:buNone/>
            </a:pPr>
            <a:endParaRPr lang="en-US" altLang="tr-TR" sz="4000"/>
          </a:p>
          <a:p>
            <a:pPr marL="609600" indent="-609600" eaLnBrk="1" hangingPunct="1">
              <a:buFontTx/>
              <a:buNone/>
            </a:pPr>
            <a:r>
              <a:rPr lang="en-US" altLang="tr-TR" sz="4000"/>
              <a:t>	B=3S</a:t>
            </a:r>
          </a:p>
          <a:p>
            <a:pPr marL="609600" indent="-609600" eaLnBrk="1" hangingPunct="1">
              <a:buFontTx/>
              <a:buNone/>
            </a:pPr>
            <a:r>
              <a:rPr lang="en-US" altLang="tr-TR" sz="4000"/>
              <a:t>	B=3(4)=12</a:t>
            </a:r>
          </a:p>
          <a:p>
            <a:pPr marL="609600" indent="-609600" eaLnBrk="1" hangingPunct="1">
              <a:buFontTx/>
              <a:buNone/>
            </a:pPr>
            <a:endParaRPr lang="en-US" altLang="tr-TR" sz="4000"/>
          </a:p>
        </p:txBody>
      </p:sp>
    </p:spTree>
    <p:custDataLst>
      <p:tags r:id="rId1"/>
    </p:custDataLst>
    <p:extLst>
      <p:ext uri="{BB962C8B-B14F-4D97-AF65-F5344CB8AC3E}">
        <p14:creationId xmlns:p14="http://schemas.microsoft.com/office/powerpoint/2010/main" val="74987024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9507">
                                            <p:txEl>
                                              <p:pRg st="0" end="0"/>
                                            </p:txEl>
                                          </p:spTgt>
                                        </p:tgtEl>
                                        <p:attrNameLst>
                                          <p:attrName>style.visibility</p:attrName>
                                        </p:attrNameLst>
                                      </p:cBhvr>
                                      <p:to>
                                        <p:strVal val="visible"/>
                                      </p:to>
                                    </p:set>
                                    <p:animEffect transition="in" filter="dissolve">
                                      <p:cBhvr>
                                        <p:cTn id="7" dur="500"/>
                                        <p:tgtEl>
                                          <p:spTgt spid="149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9507">
                                            <p:txEl>
                                              <p:pRg st="1" end="1"/>
                                            </p:txEl>
                                          </p:spTgt>
                                        </p:tgtEl>
                                        <p:attrNameLst>
                                          <p:attrName>style.visibility</p:attrName>
                                        </p:attrNameLst>
                                      </p:cBhvr>
                                      <p:to>
                                        <p:strVal val="visible"/>
                                      </p:to>
                                    </p:set>
                                    <p:animEffect transition="in" filter="dissolve">
                                      <p:cBhvr>
                                        <p:cTn id="12" dur="500"/>
                                        <p:tgtEl>
                                          <p:spTgt spid="1495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9507">
                                            <p:txEl>
                                              <p:pRg st="2" end="2"/>
                                            </p:txEl>
                                          </p:spTgt>
                                        </p:tgtEl>
                                        <p:attrNameLst>
                                          <p:attrName>style.visibility</p:attrName>
                                        </p:attrNameLst>
                                      </p:cBhvr>
                                      <p:to>
                                        <p:strVal val="visible"/>
                                      </p:to>
                                    </p:set>
                                    <p:animEffect transition="in" filter="dissolve">
                                      <p:cBhvr>
                                        <p:cTn id="17" dur="500"/>
                                        <p:tgtEl>
                                          <p:spTgt spid="1495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9507">
                                            <p:txEl>
                                              <p:pRg st="3" end="3"/>
                                            </p:txEl>
                                          </p:spTgt>
                                        </p:tgtEl>
                                        <p:attrNameLst>
                                          <p:attrName>style.visibility</p:attrName>
                                        </p:attrNameLst>
                                      </p:cBhvr>
                                      <p:to>
                                        <p:strVal val="visible"/>
                                      </p:to>
                                    </p:set>
                                    <p:animEffect transition="in" filter="dissolve">
                                      <p:cBhvr>
                                        <p:cTn id="22" dur="500"/>
                                        <p:tgtEl>
                                          <p:spTgt spid="14950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9507">
                                            <p:txEl>
                                              <p:pRg st="5" end="5"/>
                                            </p:txEl>
                                          </p:spTgt>
                                        </p:tgtEl>
                                        <p:attrNameLst>
                                          <p:attrName>style.visibility</p:attrName>
                                        </p:attrNameLst>
                                      </p:cBhvr>
                                      <p:to>
                                        <p:strVal val="visible"/>
                                      </p:to>
                                    </p:set>
                                    <p:animEffect transition="in" filter="dissolve">
                                      <p:cBhvr>
                                        <p:cTn id="27" dur="500"/>
                                        <p:tgtEl>
                                          <p:spTgt spid="149507">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9507">
                                            <p:txEl>
                                              <p:pRg st="6" end="6"/>
                                            </p:txEl>
                                          </p:spTgt>
                                        </p:tgtEl>
                                        <p:attrNameLst>
                                          <p:attrName>style.visibility</p:attrName>
                                        </p:attrNameLst>
                                      </p:cBhvr>
                                      <p:to>
                                        <p:strVal val="visible"/>
                                      </p:to>
                                    </p:set>
                                    <p:animEffect transition="in" filter="dissolve">
                                      <p:cBhvr>
                                        <p:cTn id="32" dur="500"/>
                                        <p:tgtEl>
                                          <p:spTgt spid="1495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7" grpId="0" build="p" bldLvl="3"/>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6"/>
          <p:cNvSpPr>
            <a:spLocks noGrp="1"/>
          </p:cNvSpPr>
          <p:nvPr>
            <p:ph type="sldNum" sz="quarter" idx="4294967295"/>
          </p:nvPr>
        </p:nvSpPr>
        <p:spPr>
          <a:xfrm>
            <a:off x="6553200" y="6248400"/>
            <a:ext cx="1905000" cy="457200"/>
          </a:xfrm>
          <a:prstGeom prst="rect">
            <a:avLst/>
          </a:prstGeom>
        </p:spPr>
        <p:txBody>
          <a:bodyPr/>
          <a:lstStyle/>
          <a:p>
            <a:pPr>
              <a:defRPr/>
            </a:pPr>
            <a:fld id="{789429D2-63B5-401B-AAB9-9E0234D8BAFC}" type="slidenum">
              <a:rPr lang="en-CA"/>
              <a:pPr>
                <a:defRPr/>
              </a:pPr>
              <a:t>88</a:t>
            </a:fld>
            <a:endParaRPr lang="en-CA"/>
          </a:p>
        </p:txBody>
      </p:sp>
      <p:sp>
        <p:nvSpPr>
          <p:cNvPr id="32771" name="Rectangle 2"/>
          <p:cNvSpPr>
            <a:spLocks noGrp="1" noChangeArrowheads="1"/>
          </p:cNvSpPr>
          <p:nvPr>
            <p:ph type="title"/>
          </p:nvPr>
        </p:nvSpPr>
        <p:spPr>
          <a:xfrm>
            <a:off x="457200" y="228600"/>
            <a:ext cx="8229600" cy="1143000"/>
          </a:xfrm>
        </p:spPr>
        <p:txBody>
          <a:bodyPr/>
          <a:lstStyle/>
          <a:p>
            <a:pPr algn="ctr" eaLnBrk="1" hangingPunct="1"/>
            <a:r>
              <a:rPr lang="en-US" altLang="tr-TR"/>
              <a:t>Optimization Steps</a:t>
            </a:r>
            <a:endParaRPr lang="en-CA" altLang="tr-TR"/>
          </a:p>
        </p:txBody>
      </p:sp>
      <p:sp>
        <p:nvSpPr>
          <p:cNvPr id="150531" name="Rectangle 3"/>
          <p:cNvSpPr>
            <a:spLocks noGrp="1" noChangeArrowheads="1"/>
          </p:cNvSpPr>
          <p:nvPr>
            <p:ph type="body" sz="half" idx="1"/>
          </p:nvPr>
        </p:nvSpPr>
        <p:spPr>
          <a:xfrm>
            <a:off x="0" y="1447800"/>
            <a:ext cx="8915400" cy="5410200"/>
          </a:xfrm>
        </p:spPr>
        <p:txBody>
          <a:bodyPr/>
          <a:lstStyle/>
          <a:p>
            <a:pPr marL="609600" indent="-609600" eaLnBrk="1" hangingPunct="1">
              <a:buFontTx/>
              <a:buNone/>
            </a:pPr>
            <a:r>
              <a:rPr lang="en-US" altLang="tr-TR" sz="4000"/>
              <a:t>4) Fingers buys 12 bubble gum and 4 packs of skittles in order to maximize his utility.</a:t>
            </a:r>
          </a:p>
          <a:p>
            <a:pPr marL="609600" indent="-609600" algn="ctr" eaLnBrk="1" hangingPunct="1">
              <a:buFontTx/>
              <a:buNone/>
            </a:pPr>
            <a:r>
              <a:rPr lang="en-US" altLang="tr-TR" sz="4000"/>
              <a:t> Optional Budget Check:</a:t>
            </a:r>
          </a:p>
          <a:p>
            <a:pPr marL="609600" indent="-609600" algn="ctr" eaLnBrk="1" hangingPunct="1">
              <a:buFontTx/>
              <a:buNone/>
            </a:pPr>
            <a:r>
              <a:rPr lang="en-US" altLang="tr-TR" sz="4000"/>
              <a:t>2S+B=20</a:t>
            </a:r>
          </a:p>
          <a:p>
            <a:pPr marL="609600" indent="-609600" algn="ctr" eaLnBrk="1" hangingPunct="1">
              <a:buFontTx/>
              <a:buNone/>
            </a:pPr>
            <a:r>
              <a:rPr lang="en-US" altLang="tr-TR" sz="4000"/>
              <a:t>2(4)+12=20</a:t>
            </a:r>
          </a:p>
          <a:p>
            <a:pPr marL="609600" indent="-609600" algn="ctr" eaLnBrk="1" hangingPunct="1">
              <a:buFontTx/>
              <a:buNone/>
            </a:pPr>
            <a:r>
              <a:rPr lang="en-US" altLang="tr-TR" sz="4000"/>
              <a:t>20=20</a:t>
            </a:r>
          </a:p>
          <a:p>
            <a:pPr marL="609600" indent="-609600" eaLnBrk="1" hangingPunct="1"/>
            <a:endParaRPr lang="en-US" altLang="tr-TR" sz="4000"/>
          </a:p>
          <a:p>
            <a:pPr marL="609600" indent="-609600" eaLnBrk="1" hangingPunct="1">
              <a:buFontTx/>
              <a:buNone/>
            </a:pPr>
            <a:endParaRPr lang="en-US" altLang="tr-TR" sz="4000"/>
          </a:p>
          <a:p>
            <a:pPr marL="609600" indent="-609600" eaLnBrk="1" hangingPunct="1">
              <a:buFontTx/>
              <a:buNone/>
            </a:pPr>
            <a:endParaRPr lang="en-US" altLang="tr-TR" sz="4000"/>
          </a:p>
        </p:txBody>
      </p:sp>
    </p:spTree>
    <p:custDataLst>
      <p:tags r:id="rId1"/>
    </p:custDataLst>
    <p:extLst>
      <p:ext uri="{BB962C8B-B14F-4D97-AF65-F5344CB8AC3E}">
        <p14:creationId xmlns:p14="http://schemas.microsoft.com/office/powerpoint/2010/main" val="1781824020"/>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0531">
                                            <p:txEl>
                                              <p:pRg st="0" end="0"/>
                                            </p:txEl>
                                          </p:spTgt>
                                        </p:tgtEl>
                                        <p:attrNameLst>
                                          <p:attrName>style.visibility</p:attrName>
                                        </p:attrNameLst>
                                      </p:cBhvr>
                                      <p:to>
                                        <p:strVal val="visible"/>
                                      </p:to>
                                    </p:set>
                                    <p:animEffect transition="in" filter="dissolve">
                                      <p:cBhvr>
                                        <p:cTn id="7" dur="500"/>
                                        <p:tgtEl>
                                          <p:spTgt spid="150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0531">
                                            <p:txEl>
                                              <p:pRg st="1" end="1"/>
                                            </p:txEl>
                                          </p:spTgt>
                                        </p:tgtEl>
                                        <p:attrNameLst>
                                          <p:attrName>style.visibility</p:attrName>
                                        </p:attrNameLst>
                                      </p:cBhvr>
                                      <p:to>
                                        <p:strVal val="visible"/>
                                      </p:to>
                                    </p:set>
                                    <p:animEffect transition="in" filter="dissolve">
                                      <p:cBhvr>
                                        <p:cTn id="12" dur="500"/>
                                        <p:tgtEl>
                                          <p:spTgt spid="1505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0531">
                                            <p:txEl>
                                              <p:pRg st="2" end="2"/>
                                            </p:txEl>
                                          </p:spTgt>
                                        </p:tgtEl>
                                        <p:attrNameLst>
                                          <p:attrName>style.visibility</p:attrName>
                                        </p:attrNameLst>
                                      </p:cBhvr>
                                      <p:to>
                                        <p:strVal val="visible"/>
                                      </p:to>
                                    </p:set>
                                    <p:animEffect transition="in" filter="dissolve">
                                      <p:cBhvr>
                                        <p:cTn id="17" dur="500"/>
                                        <p:tgtEl>
                                          <p:spTgt spid="1505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0531">
                                            <p:txEl>
                                              <p:pRg st="3" end="3"/>
                                            </p:txEl>
                                          </p:spTgt>
                                        </p:tgtEl>
                                        <p:attrNameLst>
                                          <p:attrName>style.visibility</p:attrName>
                                        </p:attrNameLst>
                                      </p:cBhvr>
                                      <p:to>
                                        <p:strVal val="visible"/>
                                      </p:to>
                                    </p:set>
                                    <p:animEffect transition="in" filter="dissolve">
                                      <p:cBhvr>
                                        <p:cTn id="22" dur="500"/>
                                        <p:tgtEl>
                                          <p:spTgt spid="15053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0531">
                                            <p:txEl>
                                              <p:pRg st="4" end="4"/>
                                            </p:txEl>
                                          </p:spTgt>
                                        </p:tgtEl>
                                        <p:attrNameLst>
                                          <p:attrName>style.visibility</p:attrName>
                                        </p:attrNameLst>
                                      </p:cBhvr>
                                      <p:to>
                                        <p:strVal val="visible"/>
                                      </p:to>
                                    </p:set>
                                    <p:animEffect transition="in" filter="dissolve">
                                      <p:cBhvr>
                                        <p:cTn id="27" dur="500"/>
                                        <p:tgtEl>
                                          <p:spTgt spid="1505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build="p" bldLvl="3"/>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67415A4E-DA32-47FD-B3FE-EE2C92529E24}" type="slidenum">
              <a:rPr lang="en-US" altLang="tr-TR"/>
              <a:pPr/>
              <a:t>89</a:t>
            </a:fld>
            <a:endParaRPr lang="en-US" altLang="tr-TR"/>
          </a:p>
        </p:txBody>
      </p:sp>
      <p:sp>
        <p:nvSpPr>
          <p:cNvPr id="21519" name="WordArt 15"/>
          <p:cNvSpPr>
            <a:spLocks noChangeArrowheads="1" noChangeShapeType="1" noTextEdit="1"/>
          </p:cNvSpPr>
          <p:nvPr/>
        </p:nvSpPr>
        <p:spPr bwMode="auto">
          <a:xfrm>
            <a:off x="609600" y="228600"/>
            <a:ext cx="4648200" cy="914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3600" kern="10">
                <a:solidFill>
                  <a:srgbClr val="FF0000"/>
                </a:solidFill>
                <a:effectLst>
                  <a:outerShdw dist="45791" dir="2021404" algn="ctr" rotWithShape="0">
                    <a:srgbClr val="C0C0C0"/>
                  </a:outerShdw>
                </a:effectLst>
                <a:latin typeface="Times New Roman"/>
                <a:cs typeface="Times New Roman"/>
              </a:rPr>
              <a:t>Corner Solution</a:t>
            </a:r>
          </a:p>
        </p:txBody>
      </p:sp>
      <p:sp>
        <p:nvSpPr>
          <p:cNvPr id="21520" name="Rectangle 16"/>
          <p:cNvSpPr>
            <a:spLocks noChangeArrowheads="1"/>
          </p:cNvSpPr>
          <p:nvPr/>
        </p:nvSpPr>
        <p:spPr bwMode="auto">
          <a:xfrm>
            <a:off x="533400" y="1905000"/>
            <a:ext cx="8229600" cy="422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buClr>
                <a:schemeClr val="accent1"/>
              </a:buClr>
              <a:buFont typeface="Wingdings" pitchFamily="2" charset="2"/>
              <a:buChar char="l"/>
            </a:pPr>
            <a:r>
              <a:rPr lang="en-GB" altLang="tr-TR" sz="2800" u="sng">
                <a:latin typeface="Book Antiqua" pitchFamily="18" charset="0"/>
                <a:cs typeface="Arial" charset="0"/>
              </a:rPr>
              <a:t>Definition</a:t>
            </a:r>
            <a:r>
              <a:rPr lang="en-GB" altLang="tr-TR" sz="2800">
                <a:latin typeface="Book Antiqua" pitchFamily="18" charset="0"/>
                <a:cs typeface="Arial" charset="0"/>
              </a:rPr>
              <a:t>: A </a:t>
            </a:r>
            <a:r>
              <a:rPr lang="en-GB" altLang="tr-TR" sz="2800" b="1">
                <a:latin typeface="Book Antiqua" pitchFamily="18" charset="0"/>
                <a:cs typeface="Arial" charset="0"/>
              </a:rPr>
              <a:t>corner solution</a:t>
            </a:r>
            <a:r>
              <a:rPr lang="en-GB" altLang="tr-TR" sz="2800">
                <a:latin typeface="Book Antiqua" pitchFamily="18" charset="0"/>
                <a:cs typeface="Arial" charset="0"/>
              </a:rPr>
              <a:t> occurs when the optimal bundle contains none of one of the goods. </a:t>
            </a:r>
          </a:p>
          <a:p>
            <a:pPr eaLnBrk="1" hangingPunct="1">
              <a:spcBef>
                <a:spcPct val="20000"/>
              </a:spcBef>
              <a:buClr>
                <a:schemeClr val="accent1"/>
              </a:buClr>
              <a:buFont typeface="Wingdings" pitchFamily="2" charset="2"/>
              <a:buChar char="l"/>
            </a:pPr>
            <a:endParaRPr lang="en-GB" altLang="tr-TR" sz="2800">
              <a:latin typeface="Book Antiqua" pitchFamily="18" charset="0"/>
              <a:cs typeface="Arial" charset="0"/>
            </a:endParaRPr>
          </a:p>
          <a:p>
            <a:pPr eaLnBrk="1" hangingPunct="1">
              <a:spcBef>
                <a:spcPct val="20000"/>
              </a:spcBef>
              <a:buClr>
                <a:schemeClr val="accent1"/>
              </a:buClr>
              <a:buFont typeface="Wingdings" pitchFamily="2" charset="2"/>
              <a:buChar char="l"/>
            </a:pPr>
            <a:r>
              <a:rPr lang="en-GB" altLang="tr-TR" sz="2800">
                <a:latin typeface="Book Antiqua" pitchFamily="18" charset="0"/>
                <a:cs typeface="Arial" charset="0"/>
              </a:rPr>
              <a:t>The </a:t>
            </a:r>
            <a:r>
              <a:rPr lang="en-GB" altLang="tr-TR" sz="2800" i="1">
                <a:latin typeface="Book Antiqua" pitchFamily="18" charset="0"/>
                <a:cs typeface="Arial" charset="0"/>
              </a:rPr>
              <a:t>tangency condition</a:t>
            </a:r>
            <a:r>
              <a:rPr lang="en-GB" altLang="tr-TR" sz="2800">
                <a:latin typeface="Book Antiqua" pitchFamily="18" charset="0"/>
                <a:cs typeface="Arial" charset="0"/>
              </a:rPr>
              <a:t> may not hold at a corner solution.</a:t>
            </a:r>
          </a:p>
        </p:txBody>
      </p:sp>
    </p:spTree>
    <p:extLst>
      <p:ext uri="{BB962C8B-B14F-4D97-AF65-F5344CB8AC3E}">
        <p14:creationId xmlns:p14="http://schemas.microsoft.com/office/powerpoint/2010/main" val="4032176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520">
                                            <p:txEl>
                                              <p:pRg st="0" end="0"/>
                                            </p:txEl>
                                          </p:spTgt>
                                        </p:tgtEl>
                                        <p:attrNameLst>
                                          <p:attrName>style.visibility</p:attrName>
                                        </p:attrNameLst>
                                      </p:cBhvr>
                                      <p:to>
                                        <p:strVal val="visible"/>
                                      </p:to>
                                    </p:set>
                                    <p:animEffect transition="in" filter="wipe(left)">
                                      <p:cBhvr>
                                        <p:cTn id="7" dur="500"/>
                                        <p:tgtEl>
                                          <p:spTgt spid="2152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520">
                                            <p:txEl>
                                              <p:pRg st="2" end="2"/>
                                            </p:txEl>
                                          </p:spTgt>
                                        </p:tgtEl>
                                        <p:attrNameLst>
                                          <p:attrName>style.visibility</p:attrName>
                                        </p:attrNameLst>
                                      </p:cBhvr>
                                      <p:to>
                                        <p:strVal val="visible"/>
                                      </p:to>
                                    </p:set>
                                    <p:animEffect transition="in" filter="wipe(left)">
                                      <p:cBhvr>
                                        <p:cTn id="12" dur="500"/>
                                        <p:tgtEl>
                                          <p:spTgt spid="215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0"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Affordable vs. Unaffordable</a:t>
            </a:r>
          </a:p>
        </p:txBody>
      </p:sp>
      <p:sp>
        <p:nvSpPr>
          <p:cNvPr id="3" name="Content Placeholder 2"/>
          <p:cNvSpPr>
            <a:spLocks noGrp="1"/>
          </p:cNvSpPr>
          <p:nvPr>
            <p:ph idx="1"/>
          </p:nvPr>
        </p:nvSpPr>
        <p:spPr/>
        <p:txBody>
          <a:bodyPr>
            <a:normAutofit/>
          </a:bodyPr>
          <a:lstStyle/>
          <a:p>
            <a:r>
              <a:rPr lang="en-US" b="1" dirty="0"/>
              <a:t>Affordable set</a:t>
            </a:r>
            <a:r>
              <a:rPr lang="en-US" dirty="0"/>
              <a:t>, or feasible set: bundles on or below the budget constraint; bundles for which the required expenditure at given prices is less than or equal to the income available.</a:t>
            </a:r>
          </a:p>
          <a:p>
            <a:endParaRPr lang="en-US" sz="2000" dirty="0"/>
          </a:p>
          <a:p>
            <a:r>
              <a:rPr lang="en-US" b="1" dirty="0"/>
              <a:t>Unaffordable set</a:t>
            </a:r>
            <a:r>
              <a:rPr lang="en-US" dirty="0"/>
              <a:t>, or unfeasible set: bundles that lie outside the budget constraint</a:t>
            </a:r>
            <a:r>
              <a:rPr lang="tr-TR" dirty="0"/>
              <a:t>.</a:t>
            </a:r>
          </a:p>
          <a:p>
            <a:pPr marL="0" indent="0">
              <a:buNone/>
            </a:pPr>
            <a:endParaRPr lang="tr-TR" dirty="0"/>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9</a:t>
            </a:fld>
            <a:endParaRPr lang="en-US"/>
          </a:p>
        </p:txBody>
      </p:sp>
    </p:spTree>
    <p:extLst>
      <p:ext uri="{BB962C8B-B14F-4D97-AF65-F5344CB8AC3E}">
        <p14:creationId xmlns:p14="http://schemas.microsoft.com/office/powerpoint/2010/main" val="118862300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64F2650-CFBE-43DD-ACC3-4E82B3454747}" type="slidenum">
              <a:rPr lang="en-US" altLang="tr-TR"/>
              <a:pPr/>
              <a:t>90</a:t>
            </a:fld>
            <a:endParaRPr lang="en-US" altLang="tr-TR"/>
          </a:p>
        </p:txBody>
      </p:sp>
      <p:sp>
        <p:nvSpPr>
          <p:cNvPr id="168964" name="WordArt 4"/>
          <p:cNvSpPr>
            <a:spLocks noChangeArrowheads="1" noChangeShapeType="1" noTextEdit="1"/>
          </p:cNvSpPr>
          <p:nvPr/>
        </p:nvSpPr>
        <p:spPr bwMode="auto">
          <a:xfrm>
            <a:off x="609600" y="228600"/>
            <a:ext cx="4648200" cy="914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3600" kern="10">
                <a:solidFill>
                  <a:srgbClr val="FF0000"/>
                </a:solidFill>
                <a:effectLst>
                  <a:outerShdw dist="45791" dir="2021404" algn="ctr" rotWithShape="0">
                    <a:srgbClr val="C0C0C0"/>
                  </a:outerShdw>
                </a:effectLst>
                <a:latin typeface="Times New Roman"/>
                <a:cs typeface="Times New Roman"/>
              </a:rPr>
              <a:t>Corner Solution</a:t>
            </a:r>
          </a:p>
        </p:txBody>
      </p:sp>
      <p:sp>
        <p:nvSpPr>
          <p:cNvPr id="168965" name="Rectangle 5"/>
          <p:cNvSpPr>
            <a:spLocks noChangeArrowheads="1"/>
          </p:cNvSpPr>
          <p:nvPr/>
        </p:nvSpPr>
        <p:spPr bwMode="auto">
          <a:xfrm>
            <a:off x="533400" y="1905000"/>
            <a:ext cx="8229600" cy="422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buClr>
                <a:schemeClr val="accent1"/>
              </a:buClr>
              <a:buFont typeface="Wingdings" pitchFamily="2" charset="2"/>
              <a:buChar char="l"/>
            </a:pPr>
            <a:r>
              <a:rPr lang="en-GB" altLang="tr-TR" sz="2800">
                <a:latin typeface="Book Antiqua" pitchFamily="18" charset="0"/>
                <a:cs typeface="Arial" charset="0"/>
              </a:rPr>
              <a:t>How do you know whether the optimal bundle is interior or at a corner?</a:t>
            </a:r>
          </a:p>
          <a:p>
            <a:pPr eaLnBrk="1" hangingPunct="1">
              <a:spcBef>
                <a:spcPct val="20000"/>
              </a:spcBef>
              <a:buClr>
                <a:schemeClr val="accent1"/>
              </a:buClr>
              <a:buFont typeface="Wingdings" pitchFamily="2" charset="2"/>
              <a:buNone/>
            </a:pPr>
            <a:endParaRPr lang="en-GB" altLang="tr-TR" sz="2800">
              <a:latin typeface="Book Antiqua" pitchFamily="18" charset="0"/>
              <a:cs typeface="Arial" charset="0"/>
            </a:endParaRPr>
          </a:p>
          <a:p>
            <a:pPr lvl="1">
              <a:spcBef>
                <a:spcPct val="20000"/>
              </a:spcBef>
              <a:buFont typeface="Wingdings" pitchFamily="2" charset="2"/>
              <a:buChar char="ð"/>
            </a:pPr>
            <a:r>
              <a:rPr lang="en-US" altLang="tr-TR" sz="2800">
                <a:latin typeface="Book Antiqua" pitchFamily="18" charset="0"/>
              </a:rPr>
              <a:t>Graph the indifference curves</a:t>
            </a:r>
          </a:p>
          <a:p>
            <a:pPr lvl="1">
              <a:spcBef>
                <a:spcPct val="20000"/>
              </a:spcBef>
              <a:buFont typeface="Wingdings" pitchFamily="2" charset="2"/>
              <a:buChar char="ð"/>
            </a:pPr>
            <a:r>
              <a:rPr lang="en-US" altLang="tr-TR" sz="2800">
                <a:latin typeface="Book Antiqua" pitchFamily="18" charset="0"/>
              </a:rPr>
              <a:t>Check to see whether tangency condition ever holds at positive quantities of X and Y</a:t>
            </a:r>
          </a:p>
          <a:p>
            <a:pPr eaLnBrk="1" hangingPunct="1">
              <a:spcBef>
                <a:spcPct val="20000"/>
              </a:spcBef>
              <a:buClr>
                <a:schemeClr val="accent1"/>
              </a:buClr>
              <a:buFont typeface="Wingdings" pitchFamily="2" charset="2"/>
              <a:buChar char="l"/>
            </a:pPr>
            <a:endParaRPr lang="en-GB" altLang="tr-TR" sz="2800" baseline="-25000">
              <a:latin typeface="Book Antiqua" pitchFamily="18" charset="0"/>
              <a:cs typeface="Arial" charset="0"/>
            </a:endParaRPr>
          </a:p>
        </p:txBody>
      </p:sp>
    </p:spTree>
    <p:extLst>
      <p:ext uri="{BB962C8B-B14F-4D97-AF65-F5344CB8AC3E}">
        <p14:creationId xmlns:p14="http://schemas.microsoft.com/office/powerpoint/2010/main" val="15960907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8965">
                                            <p:txEl>
                                              <p:pRg st="0" end="0"/>
                                            </p:txEl>
                                          </p:spTgt>
                                        </p:tgtEl>
                                        <p:attrNameLst>
                                          <p:attrName>style.visibility</p:attrName>
                                        </p:attrNameLst>
                                      </p:cBhvr>
                                      <p:to>
                                        <p:strVal val="visible"/>
                                      </p:to>
                                    </p:set>
                                    <p:animEffect transition="in" filter="wipe(left)">
                                      <p:cBhvr>
                                        <p:cTn id="7" dur="500"/>
                                        <p:tgtEl>
                                          <p:spTgt spid="16896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8965">
                                            <p:txEl>
                                              <p:pRg st="2" end="2"/>
                                            </p:txEl>
                                          </p:spTgt>
                                        </p:tgtEl>
                                        <p:attrNameLst>
                                          <p:attrName>style.visibility</p:attrName>
                                        </p:attrNameLst>
                                      </p:cBhvr>
                                      <p:to>
                                        <p:strVal val="visible"/>
                                      </p:to>
                                    </p:set>
                                    <p:animEffect transition="in" filter="wipe(left)">
                                      <p:cBhvr>
                                        <p:cTn id="12" dur="500"/>
                                        <p:tgtEl>
                                          <p:spTgt spid="16896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8965">
                                            <p:txEl>
                                              <p:pRg st="3" end="3"/>
                                            </p:txEl>
                                          </p:spTgt>
                                        </p:tgtEl>
                                        <p:attrNameLst>
                                          <p:attrName>style.visibility</p:attrName>
                                        </p:attrNameLst>
                                      </p:cBhvr>
                                      <p:to>
                                        <p:strVal val="visible"/>
                                      </p:to>
                                    </p:set>
                                    <p:animEffect transition="in" filter="wipe(left)">
                                      <p:cBhvr>
                                        <p:cTn id="17" dur="500"/>
                                        <p:tgtEl>
                                          <p:spTgt spid="16896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5" grpId="0" build="p" bldLvl="2"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3"/>
          <p:cNvSpPr>
            <a:spLocks noGrp="1"/>
          </p:cNvSpPr>
          <p:nvPr>
            <p:ph type="sldNum" sz="quarter" idx="12"/>
          </p:nvPr>
        </p:nvSpPr>
        <p:spPr/>
        <p:txBody>
          <a:bodyPr/>
          <a:lstStyle/>
          <a:p>
            <a:fld id="{31A95598-9C5C-4B43-A871-753156B8979E}" type="slidenum">
              <a:rPr lang="en-US" altLang="tr-TR"/>
              <a:pPr/>
              <a:t>91</a:t>
            </a:fld>
            <a:endParaRPr lang="en-US" altLang="tr-TR"/>
          </a:p>
        </p:txBody>
      </p:sp>
      <p:sp>
        <p:nvSpPr>
          <p:cNvPr id="22534" name="Rectangle 6"/>
          <p:cNvSpPr>
            <a:spLocks noChangeArrowheads="1"/>
          </p:cNvSpPr>
          <p:nvPr/>
        </p:nvSpPr>
        <p:spPr bwMode="auto">
          <a:xfrm>
            <a:off x="381000" y="1600200"/>
            <a:ext cx="84582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buClr>
                <a:schemeClr val="accent1"/>
              </a:buClr>
              <a:buFont typeface="Wingdings" pitchFamily="2" charset="2"/>
              <a:buNone/>
            </a:pPr>
            <a:r>
              <a:rPr lang="en-GB" altLang="tr-TR" sz="2800" u="sng">
                <a:latin typeface="Book Antiqua" pitchFamily="18" charset="0"/>
                <a:cs typeface="Arial" charset="0"/>
              </a:rPr>
              <a:t>Example</a:t>
            </a:r>
            <a:r>
              <a:rPr lang="en-GB" altLang="tr-TR" sz="2800">
                <a:latin typeface="Book Antiqua" pitchFamily="18" charset="0"/>
                <a:cs typeface="Arial" charset="0"/>
              </a:rPr>
              <a:t>: Perfect Substitutes</a:t>
            </a:r>
          </a:p>
          <a:p>
            <a:pPr eaLnBrk="1" hangingPunct="1">
              <a:spcBef>
                <a:spcPct val="20000"/>
              </a:spcBef>
              <a:buClr>
                <a:schemeClr val="accent1"/>
              </a:buClr>
              <a:buFont typeface="Wingdings" pitchFamily="2" charset="2"/>
              <a:buChar char="l"/>
            </a:pPr>
            <a:r>
              <a:rPr lang="en-GB" altLang="tr-TR" sz="2800">
                <a:latin typeface="Book Antiqua" pitchFamily="18" charset="0"/>
                <a:cs typeface="Arial" charset="0"/>
              </a:rPr>
              <a:t>Suppose		U(X,Y) = X + Y</a:t>
            </a:r>
          </a:p>
          <a:p>
            <a:pPr eaLnBrk="1" hangingPunct="1">
              <a:spcBef>
                <a:spcPct val="20000"/>
              </a:spcBef>
              <a:buClr>
                <a:schemeClr val="accent1"/>
              </a:buClr>
              <a:buFont typeface="Wingdings" pitchFamily="2" charset="2"/>
              <a:buNone/>
            </a:pPr>
            <a:r>
              <a:rPr lang="en-GB" altLang="tr-TR" sz="2800">
                <a:latin typeface="Book Antiqua" pitchFamily="18" charset="0"/>
                <a:cs typeface="Arial" charset="0"/>
              </a:rPr>
              <a:t>		  		I = € 1000</a:t>
            </a:r>
          </a:p>
          <a:p>
            <a:pPr lvl="1" eaLnBrk="1" hangingPunct="1">
              <a:spcBef>
                <a:spcPct val="20000"/>
              </a:spcBef>
              <a:buClr>
                <a:schemeClr val="accent1"/>
              </a:buClr>
              <a:buFont typeface="Wingdings" pitchFamily="2" charset="2"/>
              <a:buNone/>
            </a:pPr>
            <a:r>
              <a:rPr lang="en-GB" altLang="tr-TR" sz="2800">
                <a:latin typeface="Book Antiqua" pitchFamily="18" charset="0"/>
                <a:cs typeface="Arial" charset="0"/>
              </a:rPr>
              <a:t>			P</a:t>
            </a:r>
            <a:r>
              <a:rPr lang="en-GB" altLang="tr-TR" sz="2800" baseline="-25000">
                <a:latin typeface="Book Antiqua" pitchFamily="18" charset="0"/>
                <a:cs typeface="Arial" charset="0"/>
              </a:rPr>
              <a:t>X</a:t>
            </a:r>
            <a:r>
              <a:rPr lang="en-GB" altLang="tr-TR" sz="2800">
                <a:latin typeface="Book Antiqua" pitchFamily="18" charset="0"/>
                <a:cs typeface="Arial" charset="0"/>
              </a:rPr>
              <a:t> = € 50</a:t>
            </a:r>
          </a:p>
          <a:p>
            <a:pPr lvl="1" eaLnBrk="1" hangingPunct="1">
              <a:spcBef>
                <a:spcPct val="20000"/>
              </a:spcBef>
              <a:buClr>
                <a:schemeClr val="accent1"/>
              </a:buClr>
              <a:buFont typeface="Wingdings" pitchFamily="2" charset="2"/>
              <a:buNone/>
            </a:pPr>
            <a:r>
              <a:rPr lang="en-GB" altLang="tr-TR" sz="2800">
                <a:latin typeface="Book Antiqua" pitchFamily="18" charset="0"/>
                <a:cs typeface="Arial" charset="0"/>
              </a:rPr>
              <a:t>			P</a:t>
            </a:r>
            <a:r>
              <a:rPr lang="en-GB" altLang="tr-TR" sz="2800" baseline="-25000">
                <a:latin typeface="Book Antiqua" pitchFamily="18" charset="0"/>
                <a:cs typeface="Arial" charset="0"/>
              </a:rPr>
              <a:t>Y</a:t>
            </a:r>
            <a:r>
              <a:rPr lang="en-GB" altLang="tr-TR" sz="2800">
                <a:latin typeface="Book Antiqua" pitchFamily="18" charset="0"/>
                <a:cs typeface="Arial" charset="0"/>
              </a:rPr>
              <a:t> = € 100</a:t>
            </a:r>
          </a:p>
          <a:p>
            <a:pPr eaLnBrk="1" hangingPunct="1">
              <a:spcBef>
                <a:spcPct val="20000"/>
              </a:spcBef>
              <a:buClr>
                <a:schemeClr val="accent1"/>
              </a:buClr>
              <a:buFont typeface="Wingdings" pitchFamily="2" charset="2"/>
              <a:buChar char="l"/>
            </a:pPr>
            <a:endParaRPr lang="en-GB" altLang="tr-TR" sz="2800">
              <a:latin typeface="Book Antiqua" pitchFamily="18" charset="0"/>
              <a:cs typeface="Arial" charset="0"/>
            </a:endParaRPr>
          </a:p>
          <a:p>
            <a:pPr eaLnBrk="1" hangingPunct="1">
              <a:spcBef>
                <a:spcPct val="20000"/>
              </a:spcBef>
              <a:buClr>
                <a:schemeClr val="accent1"/>
              </a:buClr>
              <a:buFont typeface="Wingdings" pitchFamily="2" charset="2"/>
              <a:buChar char="l"/>
            </a:pPr>
            <a:r>
              <a:rPr lang="en-GB" altLang="tr-TR" sz="2800">
                <a:latin typeface="Book Antiqua" pitchFamily="18" charset="0"/>
                <a:cs typeface="Arial" charset="0"/>
              </a:rPr>
              <a:t>Which is the optimal choice for the consumer?</a:t>
            </a:r>
          </a:p>
          <a:p>
            <a:pPr eaLnBrk="1" hangingPunct="1">
              <a:spcBef>
                <a:spcPct val="20000"/>
              </a:spcBef>
              <a:buClr>
                <a:schemeClr val="accent1"/>
              </a:buClr>
              <a:buFont typeface="Wingdings" pitchFamily="2" charset="2"/>
              <a:buNone/>
            </a:pPr>
            <a:endParaRPr lang="en-GB" altLang="tr-TR" sz="2800">
              <a:latin typeface="Book Antiqua" pitchFamily="18" charset="0"/>
              <a:cs typeface="Arial" charset="0"/>
            </a:endParaRPr>
          </a:p>
          <a:p>
            <a:pPr eaLnBrk="1" hangingPunct="1">
              <a:spcBef>
                <a:spcPct val="20000"/>
              </a:spcBef>
              <a:buClr>
                <a:schemeClr val="accent1"/>
              </a:buClr>
              <a:buFont typeface="Wingdings" pitchFamily="2" charset="2"/>
              <a:buChar char="l"/>
            </a:pPr>
            <a:endParaRPr lang="en-GB" altLang="tr-TR" sz="2800">
              <a:latin typeface="Book Antiqua" pitchFamily="18" charset="0"/>
              <a:cs typeface="Arial" charset="0"/>
            </a:endParaRPr>
          </a:p>
        </p:txBody>
      </p:sp>
    </p:spTree>
    <p:extLst>
      <p:ext uri="{BB962C8B-B14F-4D97-AF65-F5344CB8AC3E}">
        <p14:creationId xmlns:p14="http://schemas.microsoft.com/office/powerpoint/2010/main" val="23891371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534">
                                            <p:txEl>
                                              <p:pRg st="0" end="0"/>
                                            </p:txEl>
                                          </p:spTgt>
                                        </p:tgtEl>
                                        <p:attrNameLst>
                                          <p:attrName>style.visibility</p:attrName>
                                        </p:attrNameLst>
                                      </p:cBhvr>
                                      <p:to>
                                        <p:strVal val="visible"/>
                                      </p:to>
                                    </p:set>
                                    <p:animEffect transition="in" filter="wipe(left)">
                                      <p:cBhvr>
                                        <p:cTn id="7" dur="500"/>
                                        <p:tgtEl>
                                          <p:spTgt spid="2253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534">
                                            <p:txEl>
                                              <p:pRg st="1" end="1"/>
                                            </p:txEl>
                                          </p:spTgt>
                                        </p:tgtEl>
                                        <p:attrNameLst>
                                          <p:attrName>style.visibility</p:attrName>
                                        </p:attrNameLst>
                                      </p:cBhvr>
                                      <p:to>
                                        <p:strVal val="visible"/>
                                      </p:to>
                                    </p:set>
                                    <p:animEffect transition="in" filter="wipe(left)">
                                      <p:cBhvr>
                                        <p:cTn id="12" dur="500"/>
                                        <p:tgtEl>
                                          <p:spTgt spid="2253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534">
                                            <p:txEl>
                                              <p:pRg st="2" end="2"/>
                                            </p:txEl>
                                          </p:spTgt>
                                        </p:tgtEl>
                                        <p:attrNameLst>
                                          <p:attrName>style.visibility</p:attrName>
                                        </p:attrNameLst>
                                      </p:cBhvr>
                                      <p:to>
                                        <p:strVal val="visible"/>
                                      </p:to>
                                    </p:set>
                                    <p:animEffect transition="in" filter="wipe(left)">
                                      <p:cBhvr>
                                        <p:cTn id="17" dur="500"/>
                                        <p:tgtEl>
                                          <p:spTgt spid="22534">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2534">
                                            <p:txEl>
                                              <p:pRg st="3" end="3"/>
                                            </p:txEl>
                                          </p:spTgt>
                                        </p:tgtEl>
                                        <p:attrNameLst>
                                          <p:attrName>style.visibility</p:attrName>
                                        </p:attrNameLst>
                                      </p:cBhvr>
                                      <p:to>
                                        <p:strVal val="visible"/>
                                      </p:to>
                                    </p:set>
                                    <p:animEffect transition="in" filter="wipe(left)">
                                      <p:cBhvr>
                                        <p:cTn id="20" dur="500"/>
                                        <p:tgtEl>
                                          <p:spTgt spid="22534">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2534">
                                            <p:txEl>
                                              <p:pRg st="4" end="4"/>
                                            </p:txEl>
                                          </p:spTgt>
                                        </p:tgtEl>
                                        <p:attrNameLst>
                                          <p:attrName>style.visibility</p:attrName>
                                        </p:attrNameLst>
                                      </p:cBhvr>
                                      <p:to>
                                        <p:strVal val="visible"/>
                                      </p:to>
                                    </p:set>
                                    <p:animEffect transition="in" filter="wipe(left)">
                                      <p:cBhvr>
                                        <p:cTn id="23" dur="500"/>
                                        <p:tgtEl>
                                          <p:spTgt spid="22534">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2534">
                                            <p:txEl>
                                              <p:pRg st="6" end="6"/>
                                            </p:txEl>
                                          </p:spTgt>
                                        </p:tgtEl>
                                        <p:attrNameLst>
                                          <p:attrName>style.visibility</p:attrName>
                                        </p:attrNameLst>
                                      </p:cBhvr>
                                      <p:to>
                                        <p:strVal val="visible"/>
                                      </p:to>
                                    </p:set>
                                    <p:animEffect transition="in" filter="wipe(left)">
                                      <p:cBhvr>
                                        <p:cTn id="28" dur="500"/>
                                        <p:tgtEl>
                                          <p:spTgt spid="2253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build="p"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3"/>
          <p:cNvSpPr>
            <a:spLocks noGrp="1"/>
          </p:cNvSpPr>
          <p:nvPr>
            <p:ph type="sldNum" sz="quarter" idx="12"/>
          </p:nvPr>
        </p:nvSpPr>
        <p:spPr/>
        <p:txBody>
          <a:bodyPr/>
          <a:lstStyle/>
          <a:p>
            <a:fld id="{CC0990F7-8853-476B-B7F9-9FBCD2BB269E}" type="slidenum">
              <a:rPr lang="en-US" altLang="tr-TR"/>
              <a:pPr/>
              <a:t>92</a:t>
            </a:fld>
            <a:endParaRPr lang="en-US" altLang="tr-TR"/>
          </a:p>
        </p:txBody>
      </p:sp>
      <p:sp>
        <p:nvSpPr>
          <p:cNvPr id="187394" name="Rectangle 2"/>
          <p:cNvSpPr>
            <a:spLocks noChangeArrowheads="1"/>
          </p:cNvSpPr>
          <p:nvPr/>
        </p:nvSpPr>
        <p:spPr bwMode="auto">
          <a:xfrm>
            <a:off x="381000" y="1600200"/>
            <a:ext cx="84582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buClr>
                <a:schemeClr val="accent1"/>
              </a:buClr>
              <a:buFont typeface="Wingdings" pitchFamily="2" charset="2"/>
              <a:buChar char="l"/>
            </a:pPr>
            <a:r>
              <a:rPr lang="en-GB" altLang="tr-TR" sz="2800">
                <a:latin typeface="Book Antiqua" pitchFamily="18" charset="0"/>
                <a:cs typeface="Arial" charset="0"/>
              </a:rPr>
              <a:t>MRS</a:t>
            </a:r>
            <a:r>
              <a:rPr lang="en-GB" altLang="tr-TR" sz="2800" baseline="-25000">
                <a:latin typeface="Book Antiqua" pitchFamily="18" charset="0"/>
                <a:cs typeface="Arial" charset="0"/>
              </a:rPr>
              <a:t>X,Y</a:t>
            </a:r>
            <a:r>
              <a:rPr lang="en-GB" altLang="tr-TR" sz="2800">
                <a:latin typeface="Book Antiqua" pitchFamily="18" charset="0"/>
                <a:cs typeface="Arial" charset="0"/>
              </a:rPr>
              <a:t> = </a:t>
            </a:r>
            <a:r>
              <a:rPr lang="en-GB" altLang="tr-TR" sz="2800" u="sng">
                <a:latin typeface="Book Antiqua" pitchFamily="18" charset="0"/>
                <a:cs typeface="Arial" charset="0"/>
              </a:rPr>
              <a:t>MU</a:t>
            </a:r>
            <a:r>
              <a:rPr lang="en-GB" altLang="tr-TR" sz="2800" u="sng" baseline="-25000">
                <a:latin typeface="Book Antiqua" pitchFamily="18" charset="0"/>
                <a:cs typeface="Arial" charset="0"/>
              </a:rPr>
              <a:t>X</a:t>
            </a:r>
            <a:r>
              <a:rPr lang="en-GB" altLang="tr-TR" sz="2800">
                <a:latin typeface="Book Antiqua" pitchFamily="18" charset="0"/>
                <a:cs typeface="Arial" charset="0"/>
              </a:rPr>
              <a:t> =  1</a:t>
            </a:r>
            <a:endParaRPr lang="en-GB" altLang="tr-TR" sz="2800" u="sng">
              <a:latin typeface="Book Antiqua" pitchFamily="18" charset="0"/>
              <a:cs typeface="Arial" charset="0"/>
            </a:endParaRPr>
          </a:p>
          <a:p>
            <a:pPr eaLnBrk="1" hangingPunct="1">
              <a:buClr>
                <a:schemeClr val="accent1"/>
              </a:buClr>
              <a:buFont typeface="Wingdings" pitchFamily="2" charset="2"/>
              <a:buNone/>
            </a:pPr>
            <a:r>
              <a:rPr lang="en-GB" altLang="tr-TR" sz="2800">
                <a:latin typeface="Book Antiqua" pitchFamily="18" charset="0"/>
                <a:cs typeface="Arial" charset="0"/>
              </a:rPr>
              <a:t>			  MU</a:t>
            </a:r>
            <a:r>
              <a:rPr lang="en-GB" altLang="tr-TR" sz="2800" baseline="-25000">
                <a:latin typeface="Book Antiqua" pitchFamily="18" charset="0"/>
                <a:cs typeface="Arial" charset="0"/>
              </a:rPr>
              <a:t>Y</a:t>
            </a:r>
            <a:r>
              <a:rPr lang="en-GB" altLang="tr-TR" sz="2800">
                <a:latin typeface="Book Antiqua" pitchFamily="18" charset="0"/>
                <a:cs typeface="Arial" charset="0"/>
              </a:rPr>
              <a:t>     </a:t>
            </a:r>
          </a:p>
          <a:p>
            <a:pPr eaLnBrk="1" hangingPunct="1">
              <a:buClr>
                <a:schemeClr val="accent1"/>
              </a:buClr>
              <a:buFont typeface="Wingdings" pitchFamily="2" charset="2"/>
              <a:buNone/>
            </a:pPr>
            <a:endParaRPr lang="en-GB" altLang="tr-TR" sz="2800">
              <a:latin typeface="Book Antiqua" pitchFamily="18" charset="0"/>
              <a:cs typeface="Arial" charset="0"/>
            </a:endParaRPr>
          </a:p>
          <a:p>
            <a:pPr eaLnBrk="1" hangingPunct="1">
              <a:spcBef>
                <a:spcPct val="20000"/>
              </a:spcBef>
              <a:buClr>
                <a:schemeClr val="accent1"/>
              </a:buClr>
              <a:buFont typeface="Wingdings" pitchFamily="2" charset="2"/>
              <a:buChar char="l"/>
            </a:pPr>
            <a:r>
              <a:rPr lang="en-GB" altLang="tr-TR" sz="2800" u="sng">
                <a:latin typeface="Book Antiqua" pitchFamily="18" charset="0"/>
                <a:cs typeface="Arial" charset="0"/>
              </a:rPr>
              <a:t>P</a:t>
            </a:r>
            <a:r>
              <a:rPr lang="en-GB" altLang="tr-TR" sz="2800" u="sng" baseline="-25000">
                <a:latin typeface="Book Antiqua" pitchFamily="18" charset="0"/>
                <a:cs typeface="Arial" charset="0"/>
              </a:rPr>
              <a:t>X</a:t>
            </a:r>
            <a:r>
              <a:rPr lang="en-GB" altLang="tr-TR" sz="2800">
                <a:latin typeface="Book Antiqua" pitchFamily="18" charset="0"/>
                <a:cs typeface="Arial" charset="0"/>
              </a:rPr>
              <a:t> =  </a:t>
            </a:r>
            <a:r>
              <a:rPr lang="en-GB" altLang="tr-TR" sz="2800" u="sng">
                <a:latin typeface="Book Antiqua" pitchFamily="18" charset="0"/>
                <a:cs typeface="Arial" charset="0"/>
              </a:rPr>
              <a:t>50</a:t>
            </a:r>
            <a:r>
              <a:rPr lang="en-GB" altLang="tr-TR" sz="2800">
                <a:latin typeface="Book Antiqua" pitchFamily="18" charset="0"/>
                <a:cs typeface="Arial" charset="0"/>
              </a:rPr>
              <a:t>	=   </a:t>
            </a:r>
            <a:r>
              <a:rPr lang="en-GB" altLang="tr-TR" sz="2800" u="sng">
                <a:latin typeface="Book Antiqua" pitchFamily="18" charset="0"/>
                <a:cs typeface="Arial" charset="0"/>
              </a:rPr>
              <a:t>1</a:t>
            </a:r>
            <a:endParaRPr lang="en-GB" altLang="tr-TR" sz="2800">
              <a:latin typeface="Book Antiqua" pitchFamily="18" charset="0"/>
              <a:cs typeface="Arial" charset="0"/>
            </a:endParaRPr>
          </a:p>
          <a:p>
            <a:pPr eaLnBrk="1" hangingPunct="1">
              <a:buClr>
                <a:schemeClr val="accent1"/>
              </a:buClr>
              <a:buFont typeface="Wingdings" pitchFamily="2" charset="2"/>
              <a:buNone/>
            </a:pPr>
            <a:r>
              <a:rPr lang="en-GB" altLang="tr-TR" sz="2800">
                <a:latin typeface="Book Antiqua" pitchFamily="18" charset="0"/>
                <a:cs typeface="Arial" charset="0"/>
              </a:rPr>
              <a:t>	P</a:t>
            </a:r>
            <a:r>
              <a:rPr lang="en-GB" altLang="tr-TR" sz="2800" baseline="-25000">
                <a:latin typeface="Book Antiqua" pitchFamily="18" charset="0"/>
                <a:cs typeface="Arial" charset="0"/>
              </a:rPr>
              <a:t>Y</a:t>
            </a:r>
            <a:r>
              <a:rPr lang="en-GB" altLang="tr-TR" sz="2800">
                <a:latin typeface="Book Antiqua" pitchFamily="18" charset="0"/>
                <a:cs typeface="Arial" charset="0"/>
              </a:rPr>
              <a:t>     100     2</a:t>
            </a:r>
          </a:p>
          <a:p>
            <a:pPr eaLnBrk="1" hangingPunct="1">
              <a:spcBef>
                <a:spcPct val="20000"/>
              </a:spcBef>
              <a:buClr>
                <a:schemeClr val="accent1"/>
              </a:buClr>
              <a:buFont typeface="Wingdings" pitchFamily="2" charset="2"/>
              <a:buChar char="l"/>
            </a:pPr>
            <a:endParaRPr lang="en-GB" altLang="tr-TR" sz="2800">
              <a:latin typeface="Book Antiqua" pitchFamily="18" charset="0"/>
              <a:cs typeface="Arial" charset="0"/>
            </a:endParaRPr>
          </a:p>
          <a:p>
            <a:pPr eaLnBrk="1" hangingPunct="1">
              <a:spcBef>
                <a:spcPct val="20000"/>
              </a:spcBef>
              <a:buClr>
                <a:schemeClr val="accent1"/>
              </a:buClr>
              <a:buFont typeface="Wingdings" pitchFamily="2" charset="2"/>
              <a:buChar char="l"/>
            </a:pPr>
            <a:r>
              <a:rPr lang="en-GB" altLang="tr-TR" sz="2800">
                <a:latin typeface="Book Antiqua" pitchFamily="18" charset="0"/>
                <a:cs typeface="Arial" charset="0"/>
              </a:rPr>
              <a:t>So the tangency condition is not satisfied</a:t>
            </a:r>
          </a:p>
        </p:txBody>
      </p:sp>
    </p:spTree>
    <p:extLst>
      <p:ext uri="{BB962C8B-B14F-4D97-AF65-F5344CB8AC3E}">
        <p14:creationId xmlns:p14="http://schemas.microsoft.com/office/powerpoint/2010/main" val="34958176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7394">
                                            <p:txEl>
                                              <p:pRg st="0" end="0"/>
                                            </p:txEl>
                                          </p:spTgt>
                                        </p:tgtEl>
                                        <p:attrNameLst>
                                          <p:attrName>style.visibility</p:attrName>
                                        </p:attrNameLst>
                                      </p:cBhvr>
                                      <p:to>
                                        <p:strVal val="visible"/>
                                      </p:to>
                                    </p:set>
                                    <p:animEffect transition="in" filter="wipe(left)">
                                      <p:cBhvr>
                                        <p:cTn id="7" dur="500"/>
                                        <p:tgtEl>
                                          <p:spTgt spid="18739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7394">
                                            <p:txEl>
                                              <p:pRg st="1" end="1"/>
                                            </p:txEl>
                                          </p:spTgt>
                                        </p:tgtEl>
                                        <p:attrNameLst>
                                          <p:attrName>style.visibility</p:attrName>
                                        </p:attrNameLst>
                                      </p:cBhvr>
                                      <p:to>
                                        <p:strVal val="visible"/>
                                      </p:to>
                                    </p:set>
                                    <p:animEffect transition="in" filter="wipe(left)">
                                      <p:cBhvr>
                                        <p:cTn id="12" dur="500"/>
                                        <p:tgtEl>
                                          <p:spTgt spid="18739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7394">
                                            <p:txEl>
                                              <p:pRg st="3" end="3"/>
                                            </p:txEl>
                                          </p:spTgt>
                                        </p:tgtEl>
                                        <p:attrNameLst>
                                          <p:attrName>style.visibility</p:attrName>
                                        </p:attrNameLst>
                                      </p:cBhvr>
                                      <p:to>
                                        <p:strVal val="visible"/>
                                      </p:to>
                                    </p:set>
                                    <p:animEffect transition="in" filter="wipe(left)">
                                      <p:cBhvr>
                                        <p:cTn id="17" dur="500"/>
                                        <p:tgtEl>
                                          <p:spTgt spid="187394">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7394">
                                            <p:txEl>
                                              <p:pRg st="4" end="4"/>
                                            </p:txEl>
                                          </p:spTgt>
                                        </p:tgtEl>
                                        <p:attrNameLst>
                                          <p:attrName>style.visibility</p:attrName>
                                        </p:attrNameLst>
                                      </p:cBhvr>
                                      <p:to>
                                        <p:strVal val="visible"/>
                                      </p:to>
                                    </p:set>
                                    <p:animEffect transition="in" filter="wipe(left)">
                                      <p:cBhvr>
                                        <p:cTn id="22" dur="500"/>
                                        <p:tgtEl>
                                          <p:spTgt spid="187394">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7394">
                                            <p:txEl>
                                              <p:pRg st="6" end="6"/>
                                            </p:txEl>
                                          </p:spTgt>
                                        </p:tgtEl>
                                        <p:attrNameLst>
                                          <p:attrName>style.visibility</p:attrName>
                                        </p:attrNameLst>
                                      </p:cBhvr>
                                      <p:to>
                                        <p:strVal val="visible"/>
                                      </p:to>
                                    </p:set>
                                    <p:animEffect transition="in" filter="wipe(left)">
                                      <p:cBhvr>
                                        <p:cTn id="27" dur="500"/>
                                        <p:tgtEl>
                                          <p:spTgt spid="18739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4" grpId="0" build="p"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ayt Numarası Yer Tutucusu 3"/>
          <p:cNvSpPr>
            <a:spLocks noGrp="1"/>
          </p:cNvSpPr>
          <p:nvPr>
            <p:ph type="sldNum" sz="quarter" idx="12"/>
          </p:nvPr>
        </p:nvSpPr>
        <p:spPr/>
        <p:txBody>
          <a:bodyPr/>
          <a:lstStyle/>
          <a:p>
            <a:fld id="{D8B6F8CF-0A61-44AE-8F09-311C81ABA18B}" type="slidenum">
              <a:rPr lang="en-US" altLang="tr-TR"/>
              <a:pPr/>
              <a:t>93</a:t>
            </a:fld>
            <a:endParaRPr lang="en-US" altLang="tr-TR"/>
          </a:p>
        </p:txBody>
      </p:sp>
      <p:sp>
        <p:nvSpPr>
          <p:cNvPr id="185346" name="Line 2"/>
          <p:cNvSpPr>
            <a:spLocks noChangeShapeType="1"/>
          </p:cNvSpPr>
          <p:nvPr/>
        </p:nvSpPr>
        <p:spPr bwMode="auto">
          <a:xfrm>
            <a:off x="838200" y="6096000"/>
            <a:ext cx="58674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85347" name="Line 3"/>
          <p:cNvSpPr>
            <a:spLocks noChangeShapeType="1"/>
          </p:cNvSpPr>
          <p:nvPr/>
        </p:nvSpPr>
        <p:spPr bwMode="auto">
          <a:xfrm flipV="1">
            <a:off x="838200" y="762000"/>
            <a:ext cx="0" cy="5334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85348" name="Line 4"/>
          <p:cNvSpPr>
            <a:spLocks noChangeShapeType="1"/>
          </p:cNvSpPr>
          <p:nvPr/>
        </p:nvSpPr>
        <p:spPr bwMode="auto">
          <a:xfrm>
            <a:off x="838200" y="4648200"/>
            <a:ext cx="2895600" cy="1447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85349" name="Text Box 5"/>
          <p:cNvSpPr txBox="1">
            <a:spLocks noChangeArrowheads="1"/>
          </p:cNvSpPr>
          <p:nvPr/>
        </p:nvSpPr>
        <p:spPr bwMode="auto">
          <a:xfrm>
            <a:off x="288925" y="650875"/>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Y</a:t>
            </a:r>
          </a:p>
        </p:txBody>
      </p:sp>
      <p:sp>
        <p:nvSpPr>
          <p:cNvPr id="185350" name="Text Box 6"/>
          <p:cNvSpPr txBox="1">
            <a:spLocks noChangeArrowheads="1"/>
          </p:cNvSpPr>
          <p:nvPr/>
        </p:nvSpPr>
        <p:spPr bwMode="auto">
          <a:xfrm>
            <a:off x="6781800" y="58674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X</a:t>
            </a:r>
          </a:p>
        </p:txBody>
      </p:sp>
      <p:sp>
        <p:nvSpPr>
          <p:cNvPr id="185357" name="Text Box 13"/>
          <p:cNvSpPr txBox="1">
            <a:spLocks noChangeArrowheads="1"/>
          </p:cNvSpPr>
          <p:nvPr/>
        </p:nvSpPr>
        <p:spPr bwMode="auto">
          <a:xfrm>
            <a:off x="517525" y="59848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0</a:t>
            </a:r>
          </a:p>
        </p:txBody>
      </p:sp>
      <p:sp>
        <p:nvSpPr>
          <p:cNvPr id="185364" name="Text Box 20"/>
          <p:cNvSpPr txBox="1">
            <a:spLocks noChangeArrowheads="1"/>
          </p:cNvSpPr>
          <p:nvPr/>
        </p:nvSpPr>
        <p:spPr bwMode="auto">
          <a:xfrm>
            <a:off x="1981200" y="457200"/>
            <a:ext cx="6519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r-TR" sz="2400" u="sng">
                <a:latin typeface="Book Antiqua" pitchFamily="18" charset="0"/>
              </a:rPr>
              <a:t>Example</a:t>
            </a:r>
            <a:r>
              <a:rPr lang="en-US" altLang="tr-TR" sz="2400">
                <a:latin typeface="Book Antiqua" pitchFamily="18" charset="0"/>
              </a:rPr>
              <a:t>: Corner Solution – Perfect Substitutes</a:t>
            </a:r>
          </a:p>
        </p:txBody>
      </p:sp>
      <p:sp>
        <p:nvSpPr>
          <p:cNvPr id="185365" name="Text Box 21"/>
          <p:cNvSpPr txBox="1">
            <a:spLocks noChangeArrowheads="1"/>
          </p:cNvSpPr>
          <p:nvPr/>
        </p:nvSpPr>
        <p:spPr bwMode="auto">
          <a:xfrm>
            <a:off x="381000" y="44196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10</a:t>
            </a:r>
          </a:p>
        </p:txBody>
      </p:sp>
      <p:sp>
        <p:nvSpPr>
          <p:cNvPr id="185366" name="Text Box 22"/>
          <p:cNvSpPr txBox="1">
            <a:spLocks noChangeArrowheads="1"/>
          </p:cNvSpPr>
          <p:nvPr/>
        </p:nvSpPr>
        <p:spPr bwMode="auto">
          <a:xfrm>
            <a:off x="3429000" y="60960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20</a:t>
            </a:r>
          </a:p>
        </p:txBody>
      </p:sp>
      <p:sp>
        <p:nvSpPr>
          <p:cNvPr id="185369" name="Line 25"/>
          <p:cNvSpPr>
            <a:spLocks noChangeShapeType="1"/>
          </p:cNvSpPr>
          <p:nvPr/>
        </p:nvSpPr>
        <p:spPr bwMode="auto">
          <a:xfrm flipH="1">
            <a:off x="1219200" y="2286000"/>
            <a:ext cx="228600" cy="2438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85370" name="Text Box 26"/>
          <p:cNvSpPr txBox="1">
            <a:spLocks noChangeArrowheads="1"/>
          </p:cNvSpPr>
          <p:nvPr/>
        </p:nvSpPr>
        <p:spPr bwMode="auto">
          <a:xfrm>
            <a:off x="1371600" y="1905000"/>
            <a:ext cx="3232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BL: 50X + 100Y = 1000</a:t>
            </a:r>
          </a:p>
        </p:txBody>
      </p:sp>
    </p:spTree>
    <p:extLst>
      <p:ext uri="{BB962C8B-B14F-4D97-AF65-F5344CB8AC3E}">
        <p14:creationId xmlns:p14="http://schemas.microsoft.com/office/powerpoint/2010/main" val="79356087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ayt Numarası Yer Tutucusu 3"/>
          <p:cNvSpPr>
            <a:spLocks noGrp="1"/>
          </p:cNvSpPr>
          <p:nvPr>
            <p:ph type="sldNum" sz="quarter" idx="12"/>
          </p:nvPr>
        </p:nvSpPr>
        <p:spPr/>
        <p:txBody>
          <a:bodyPr/>
          <a:lstStyle/>
          <a:p>
            <a:fld id="{1EEE4414-424D-485F-A2F0-061AB5EB4089}" type="slidenum">
              <a:rPr lang="en-US" altLang="tr-TR"/>
              <a:pPr/>
              <a:t>94</a:t>
            </a:fld>
            <a:endParaRPr lang="en-US" altLang="tr-TR"/>
          </a:p>
        </p:txBody>
      </p:sp>
      <p:sp>
        <p:nvSpPr>
          <p:cNvPr id="189442" name="Line 2"/>
          <p:cNvSpPr>
            <a:spLocks noChangeShapeType="1"/>
          </p:cNvSpPr>
          <p:nvPr/>
        </p:nvSpPr>
        <p:spPr bwMode="auto">
          <a:xfrm>
            <a:off x="838200" y="6096000"/>
            <a:ext cx="58674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89443" name="Line 3"/>
          <p:cNvSpPr>
            <a:spLocks noChangeShapeType="1"/>
          </p:cNvSpPr>
          <p:nvPr/>
        </p:nvSpPr>
        <p:spPr bwMode="auto">
          <a:xfrm flipV="1">
            <a:off x="838200" y="762000"/>
            <a:ext cx="0" cy="5334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89444" name="Line 4"/>
          <p:cNvSpPr>
            <a:spLocks noChangeShapeType="1"/>
          </p:cNvSpPr>
          <p:nvPr/>
        </p:nvSpPr>
        <p:spPr bwMode="auto">
          <a:xfrm>
            <a:off x="838200" y="4648200"/>
            <a:ext cx="2895600" cy="1447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89445" name="Text Box 5"/>
          <p:cNvSpPr txBox="1">
            <a:spLocks noChangeArrowheads="1"/>
          </p:cNvSpPr>
          <p:nvPr/>
        </p:nvSpPr>
        <p:spPr bwMode="auto">
          <a:xfrm>
            <a:off x="288925" y="650875"/>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Y</a:t>
            </a:r>
          </a:p>
        </p:txBody>
      </p:sp>
      <p:sp>
        <p:nvSpPr>
          <p:cNvPr id="189446" name="Text Box 6"/>
          <p:cNvSpPr txBox="1">
            <a:spLocks noChangeArrowheads="1"/>
          </p:cNvSpPr>
          <p:nvPr/>
        </p:nvSpPr>
        <p:spPr bwMode="auto">
          <a:xfrm>
            <a:off x="6781800" y="58674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X</a:t>
            </a:r>
          </a:p>
        </p:txBody>
      </p:sp>
      <p:sp>
        <p:nvSpPr>
          <p:cNvPr id="189447" name="Text Box 7"/>
          <p:cNvSpPr txBox="1">
            <a:spLocks noChangeArrowheads="1"/>
          </p:cNvSpPr>
          <p:nvPr/>
        </p:nvSpPr>
        <p:spPr bwMode="auto">
          <a:xfrm>
            <a:off x="517525" y="59848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0</a:t>
            </a:r>
          </a:p>
        </p:txBody>
      </p:sp>
      <p:sp>
        <p:nvSpPr>
          <p:cNvPr id="189449" name="Text Box 9"/>
          <p:cNvSpPr txBox="1">
            <a:spLocks noChangeArrowheads="1"/>
          </p:cNvSpPr>
          <p:nvPr/>
        </p:nvSpPr>
        <p:spPr bwMode="auto">
          <a:xfrm>
            <a:off x="381000" y="44196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10</a:t>
            </a:r>
          </a:p>
        </p:txBody>
      </p:sp>
      <p:sp>
        <p:nvSpPr>
          <p:cNvPr id="189450" name="Text Box 10"/>
          <p:cNvSpPr txBox="1">
            <a:spLocks noChangeArrowheads="1"/>
          </p:cNvSpPr>
          <p:nvPr/>
        </p:nvSpPr>
        <p:spPr bwMode="auto">
          <a:xfrm>
            <a:off x="3429000" y="60960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20</a:t>
            </a:r>
          </a:p>
        </p:txBody>
      </p:sp>
      <p:sp>
        <p:nvSpPr>
          <p:cNvPr id="189451" name="Line 11"/>
          <p:cNvSpPr>
            <a:spLocks noChangeShapeType="1"/>
          </p:cNvSpPr>
          <p:nvPr/>
        </p:nvSpPr>
        <p:spPr bwMode="auto">
          <a:xfrm>
            <a:off x="838200" y="4198938"/>
            <a:ext cx="2133600" cy="189706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89452" name="Line 12"/>
          <p:cNvSpPr>
            <a:spLocks noChangeShapeType="1"/>
          </p:cNvSpPr>
          <p:nvPr/>
        </p:nvSpPr>
        <p:spPr bwMode="auto">
          <a:xfrm flipH="1">
            <a:off x="1219200" y="2286000"/>
            <a:ext cx="228600" cy="2438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89453" name="Text Box 13"/>
          <p:cNvSpPr txBox="1">
            <a:spLocks noChangeArrowheads="1"/>
          </p:cNvSpPr>
          <p:nvPr/>
        </p:nvSpPr>
        <p:spPr bwMode="auto">
          <a:xfrm>
            <a:off x="1371600" y="1905000"/>
            <a:ext cx="590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BL</a:t>
            </a:r>
          </a:p>
        </p:txBody>
      </p:sp>
      <p:sp>
        <p:nvSpPr>
          <p:cNvPr id="189454" name="Line 14"/>
          <p:cNvSpPr>
            <a:spLocks noChangeShapeType="1"/>
          </p:cNvSpPr>
          <p:nvPr/>
        </p:nvSpPr>
        <p:spPr bwMode="auto">
          <a:xfrm flipH="1">
            <a:off x="2819400" y="3429000"/>
            <a:ext cx="228600" cy="24384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89455" name="Text Box 15"/>
          <p:cNvSpPr txBox="1">
            <a:spLocks noChangeArrowheads="1"/>
          </p:cNvSpPr>
          <p:nvPr/>
        </p:nvSpPr>
        <p:spPr bwMode="auto">
          <a:xfrm>
            <a:off x="2971800" y="3048000"/>
            <a:ext cx="1344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solidFill>
                  <a:srgbClr val="FF0000"/>
                </a:solidFill>
                <a:latin typeface="Times New Roman" pitchFamily="18" charset="0"/>
              </a:rPr>
              <a:t>U = X+Y</a:t>
            </a:r>
          </a:p>
        </p:txBody>
      </p:sp>
      <p:sp>
        <p:nvSpPr>
          <p:cNvPr id="189456" name="Text Box 16"/>
          <p:cNvSpPr txBox="1">
            <a:spLocks noChangeArrowheads="1"/>
          </p:cNvSpPr>
          <p:nvPr/>
        </p:nvSpPr>
        <p:spPr bwMode="auto">
          <a:xfrm>
            <a:off x="1981200" y="457200"/>
            <a:ext cx="6519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r-TR" sz="2400" u="sng">
                <a:latin typeface="Book Antiqua" pitchFamily="18" charset="0"/>
              </a:rPr>
              <a:t>Example</a:t>
            </a:r>
            <a:r>
              <a:rPr lang="en-US" altLang="tr-TR" sz="2400">
                <a:latin typeface="Book Antiqua" pitchFamily="18" charset="0"/>
              </a:rPr>
              <a:t>: Corner Solution – Perfect Substitutes</a:t>
            </a:r>
          </a:p>
        </p:txBody>
      </p:sp>
    </p:spTree>
    <p:extLst>
      <p:ext uri="{BB962C8B-B14F-4D97-AF65-F5344CB8AC3E}">
        <p14:creationId xmlns:p14="http://schemas.microsoft.com/office/powerpoint/2010/main" val="201722418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ayt Numarası Yer Tutucusu 3"/>
          <p:cNvSpPr>
            <a:spLocks noGrp="1"/>
          </p:cNvSpPr>
          <p:nvPr>
            <p:ph type="sldNum" sz="quarter" idx="12"/>
          </p:nvPr>
        </p:nvSpPr>
        <p:spPr/>
        <p:txBody>
          <a:bodyPr/>
          <a:lstStyle/>
          <a:p>
            <a:fld id="{1522DE85-9CC8-4BFD-B2F3-17C640E09619}" type="slidenum">
              <a:rPr lang="en-US" altLang="tr-TR"/>
              <a:pPr/>
              <a:t>95</a:t>
            </a:fld>
            <a:endParaRPr lang="en-US" altLang="tr-TR"/>
          </a:p>
        </p:txBody>
      </p:sp>
      <p:sp>
        <p:nvSpPr>
          <p:cNvPr id="191490" name="Line 2"/>
          <p:cNvSpPr>
            <a:spLocks noChangeShapeType="1"/>
          </p:cNvSpPr>
          <p:nvPr/>
        </p:nvSpPr>
        <p:spPr bwMode="auto">
          <a:xfrm>
            <a:off x="838200" y="6096000"/>
            <a:ext cx="58674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1491" name="Line 3"/>
          <p:cNvSpPr>
            <a:spLocks noChangeShapeType="1"/>
          </p:cNvSpPr>
          <p:nvPr/>
        </p:nvSpPr>
        <p:spPr bwMode="auto">
          <a:xfrm flipV="1">
            <a:off x="838200" y="762000"/>
            <a:ext cx="0" cy="5334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1492" name="Line 4"/>
          <p:cNvSpPr>
            <a:spLocks noChangeShapeType="1"/>
          </p:cNvSpPr>
          <p:nvPr/>
        </p:nvSpPr>
        <p:spPr bwMode="auto">
          <a:xfrm>
            <a:off x="838200" y="4648200"/>
            <a:ext cx="2895600" cy="1447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1493" name="Text Box 5"/>
          <p:cNvSpPr txBox="1">
            <a:spLocks noChangeArrowheads="1"/>
          </p:cNvSpPr>
          <p:nvPr/>
        </p:nvSpPr>
        <p:spPr bwMode="auto">
          <a:xfrm>
            <a:off x="288925" y="650875"/>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Y</a:t>
            </a:r>
          </a:p>
        </p:txBody>
      </p:sp>
      <p:sp>
        <p:nvSpPr>
          <p:cNvPr id="191494" name="Text Box 6"/>
          <p:cNvSpPr txBox="1">
            <a:spLocks noChangeArrowheads="1"/>
          </p:cNvSpPr>
          <p:nvPr/>
        </p:nvSpPr>
        <p:spPr bwMode="auto">
          <a:xfrm>
            <a:off x="6781800" y="58674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X</a:t>
            </a:r>
          </a:p>
        </p:txBody>
      </p:sp>
      <p:sp>
        <p:nvSpPr>
          <p:cNvPr id="191495" name="Text Box 7"/>
          <p:cNvSpPr txBox="1">
            <a:spLocks noChangeArrowheads="1"/>
          </p:cNvSpPr>
          <p:nvPr/>
        </p:nvSpPr>
        <p:spPr bwMode="auto">
          <a:xfrm>
            <a:off x="517525" y="59848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0</a:t>
            </a:r>
          </a:p>
        </p:txBody>
      </p:sp>
      <p:sp>
        <p:nvSpPr>
          <p:cNvPr id="191497" name="Text Box 9"/>
          <p:cNvSpPr txBox="1">
            <a:spLocks noChangeArrowheads="1"/>
          </p:cNvSpPr>
          <p:nvPr/>
        </p:nvSpPr>
        <p:spPr bwMode="auto">
          <a:xfrm>
            <a:off x="381000" y="44196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10</a:t>
            </a:r>
          </a:p>
        </p:txBody>
      </p:sp>
      <p:sp>
        <p:nvSpPr>
          <p:cNvPr id="191498" name="Text Box 10"/>
          <p:cNvSpPr txBox="1">
            <a:spLocks noChangeArrowheads="1"/>
          </p:cNvSpPr>
          <p:nvPr/>
        </p:nvSpPr>
        <p:spPr bwMode="auto">
          <a:xfrm>
            <a:off x="3429000" y="60960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20</a:t>
            </a:r>
          </a:p>
        </p:txBody>
      </p:sp>
      <p:sp>
        <p:nvSpPr>
          <p:cNvPr id="191499" name="Line 11"/>
          <p:cNvSpPr>
            <a:spLocks noChangeShapeType="1"/>
          </p:cNvSpPr>
          <p:nvPr/>
        </p:nvSpPr>
        <p:spPr bwMode="auto">
          <a:xfrm>
            <a:off x="838200" y="4198938"/>
            <a:ext cx="2133600" cy="1897062"/>
          </a:xfrm>
          <a:prstGeom prst="line">
            <a:avLst/>
          </a:prstGeom>
          <a:noFill/>
          <a:ln w="381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1500" name="Line 12"/>
          <p:cNvSpPr>
            <a:spLocks noChangeShapeType="1"/>
          </p:cNvSpPr>
          <p:nvPr/>
        </p:nvSpPr>
        <p:spPr bwMode="auto">
          <a:xfrm>
            <a:off x="838200" y="3810000"/>
            <a:ext cx="2590800" cy="230187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1501" name="Text Box 13"/>
          <p:cNvSpPr txBox="1">
            <a:spLocks noChangeArrowheads="1"/>
          </p:cNvSpPr>
          <p:nvPr/>
        </p:nvSpPr>
        <p:spPr bwMode="auto">
          <a:xfrm>
            <a:off x="1981200" y="457200"/>
            <a:ext cx="6519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r-TR" sz="2400" u="sng">
                <a:latin typeface="Book Antiqua" pitchFamily="18" charset="0"/>
              </a:rPr>
              <a:t>Example</a:t>
            </a:r>
            <a:r>
              <a:rPr lang="en-US" altLang="tr-TR" sz="2400">
                <a:latin typeface="Book Antiqua" pitchFamily="18" charset="0"/>
              </a:rPr>
              <a:t>: Corner Solution – Perfect Substitutes</a:t>
            </a:r>
          </a:p>
        </p:txBody>
      </p:sp>
    </p:spTree>
    <p:extLst>
      <p:ext uri="{BB962C8B-B14F-4D97-AF65-F5344CB8AC3E}">
        <p14:creationId xmlns:p14="http://schemas.microsoft.com/office/powerpoint/2010/main" val="15525295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ayt Numarası Yer Tutucusu 3"/>
          <p:cNvSpPr>
            <a:spLocks noGrp="1"/>
          </p:cNvSpPr>
          <p:nvPr>
            <p:ph type="sldNum" sz="quarter" idx="12"/>
          </p:nvPr>
        </p:nvSpPr>
        <p:spPr/>
        <p:txBody>
          <a:bodyPr/>
          <a:lstStyle/>
          <a:p>
            <a:fld id="{B9473D5A-FE6D-408A-AECA-2C6306BEBADD}" type="slidenum">
              <a:rPr lang="en-US" altLang="tr-TR"/>
              <a:pPr/>
              <a:t>96</a:t>
            </a:fld>
            <a:endParaRPr lang="en-US" altLang="tr-TR"/>
          </a:p>
        </p:txBody>
      </p:sp>
      <p:sp>
        <p:nvSpPr>
          <p:cNvPr id="193538" name="Line 2"/>
          <p:cNvSpPr>
            <a:spLocks noChangeShapeType="1"/>
          </p:cNvSpPr>
          <p:nvPr/>
        </p:nvSpPr>
        <p:spPr bwMode="auto">
          <a:xfrm>
            <a:off x="838200" y="6096000"/>
            <a:ext cx="58674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3539" name="Line 3"/>
          <p:cNvSpPr>
            <a:spLocks noChangeShapeType="1"/>
          </p:cNvSpPr>
          <p:nvPr/>
        </p:nvSpPr>
        <p:spPr bwMode="auto">
          <a:xfrm flipV="1">
            <a:off x="838200" y="762000"/>
            <a:ext cx="0" cy="5334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3540" name="Line 4"/>
          <p:cNvSpPr>
            <a:spLocks noChangeShapeType="1"/>
          </p:cNvSpPr>
          <p:nvPr/>
        </p:nvSpPr>
        <p:spPr bwMode="auto">
          <a:xfrm>
            <a:off x="838200" y="4648200"/>
            <a:ext cx="2895600" cy="1447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3541" name="Text Box 5"/>
          <p:cNvSpPr txBox="1">
            <a:spLocks noChangeArrowheads="1"/>
          </p:cNvSpPr>
          <p:nvPr/>
        </p:nvSpPr>
        <p:spPr bwMode="auto">
          <a:xfrm>
            <a:off x="288925" y="650875"/>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Y</a:t>
            </a:r>
          </a:p>
        </p:txBody>
      </p:sp>
      <p:sp>
        <p:nvSpPr>
          <p:cNvPr id="193542" name="Text Box 6"/>
          <p:cNvSpPr txBox="1">
            <a:spLocks noChangeArrowheads="1"/>
          </p:cNvSpPr>
          <p:nvPr/>
        </p:nvSpPr>
        <p:spPr bwMode="auto">
          <a:xfrm>
            <a:off x="6781800" y="58674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X</a:t>
            </a:r>
          </a:p>
        </p:txBody>
      </p:sp>
      <p:sp>
        <p:nvSpPr>
          <p:cNvPr id="193543" name="Text Box 7"/>
          <p:cNvSpPr txBox="1">
            <a:spLocks noChangeArrowheads="1"/>
          </p:cNvSpPr>
          <p:nvPr/>
        </p:nvSpPr>
        <p:spPr bwMode="auto">
          <a:xfrm>
            <a:off x="517525" y="59848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0</a:t>
            </a:r>
          </a:p>
        </p:txBody>
      </p:sp>
      <p:sp>
        <p:nvSpPr>
          <p:cNvPr id="193545" name="Text Box 9"/>
          <p:cNvSpPr txBox="1">
            <a:spLocks noChangeArrowheads="1"/>
          </p:cNvSpPr>
          <p:nvPr/>
        </p:nvSpPr>
        <p:spPr bwMode="auto">
          <a:xfrm>
            <a:off x="381000" y="44196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10</a:t>
            </a:r>
          </a:p>
        </p:txBody>
      </p:sp>
      <p:sp>
        <p:nvSpPr>
          <p:cNvPr id="193546" name="Text Box 10"/>
          <p:cNvSpPr txBox="1">
            <a:spLocks noChangeArrowheads="1"/>
          </p:cNvSpPr>
          <p:nvPr/>
        </p:nvSpPr>
        <p:spPr bwMode="auto">
          <a:xfrm>
            <a:off x="3429000" y="60960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20</a:t>
            </a:r>
          </a:p>
        </p:txBody>
      </p:sp>
      <p:sp>
        <p:nvSpPr>
          <p:cNvPr id="193547" name="Line 11"/>
          <p:cNvSpPr>
            <a:spLocks noChangeShapeType="1"/>
          </p:cNvSpPr>
          <p:nvPr/>
        </p:nvSpPr>
        <p:spPr bwMode="auto">
          <a:xfrm>
            <a:off x="838200" y="4198938"/>
            <a:ext cx="2133600" cy="1897062"/>
          </a:xfrm>
          <a:prstGeom prst="line">
            <a:avLst/>
          </a:prstGeom>
          <a:noFill/>
          <a:ln w="381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3548" name="Line 12"/>
          <p:cNvSpPr>
            <a:spLocks noChangeShapeType="1"/>
          </p:cNvSpPr>
          <p:nvPr/>
        </p:nvSpPr>
        <p:spPr bwMode="auto">
          <a:xfrm>
            <a:off x="838200" y="3810000"/>
            <a:ext cx="2590800" cy="2301875"/>
          </a:xfrm>
          <a:prstGeom prst="line">
            <a:avLst/>
          </a:prstGeom>
          <a:noFill/>
          <a:ln w="381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3549" name="Line 13"/>
          <p:cNvSpPr>
            <a:spLocks noChangeShapeType="1"/>
          </p:cNvSpPr>
          <p:nvPr/>
        </p:nvSpPr>
        <p:spPr bwMode="auto">
          <a:xfrm>
            <a:off x="838200" y="3462338"/>
            <a:ext cx="2895600" cy="2573337"/>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3551" name="Text Box 15"/>
          <p:cNvSpPr txBox="1">
            <a:spLocks noChangeArrowheads="1"/>
          </p:cNvSpPr>
          <p:nvPr/>
        </p:nvSpPr>
        <p:spPr bwMode="auto">
          <a:xfrm>
            <a:off x="3505200" y="5638800"/>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b="1">
                <a:solidFill>
                  <a:srgbClr val="FF0000"/>
                </a:solidFill>
                <a:latin typeface="Times New Roman" pitchFamily="18" charset="0"/>
              </a:rPr>
              <a:t>•</a:t>
            </a:r>
          </a:p>
        </p:txBody>
      </p:sp>
      <p:sp>
        <p:nvSpPr>
          <p:cNvPr id="193552" name="Text Box 16"/>
          <p:cNvSpPr txBox="1">
            <a:spLocks noChangeArrowheads="1"/>
          </p:cNvSpPr>
          <p:nvPr/>
        </p:nvSpPr>
        <p:spPr bwMode="auto">
          <a:xfrm>
            <a:off x="3810000" y="55626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A</a:t>
            </a:r>
          </a:p>
        </p:txBody>
      </p:sp>
      <p:sp>
        <p:nvSpPr>
          <p:cNvPr id="193553" name="Text Box 17"/>
          <p:cNvSpPr txBox="1">
            <a:spLocks noChangeArrowheads="1"/>
          </p:cNvSpPr>
          <p:nvPr/>
        </p:nvSpPr>
        <p:spPr bwMode="auto">
          <a:xfrm>
            <a:off x="1981200" y="457200"/>
            <a:ext cx="6519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r-TR" sz="2400" u="sng">
                <a:latin typeface="Book Antiqua" pitchFamily="18" charset="0"/>
              </a:rPr>
              <a:t>Example</a:t>
            </a:r>
            <a:r>
              <a:rPr lang="en-US" altLang="tr-TR" sz="2400">
                <a:latin typeface="Book Antiqua" pitchFamily="18" charset="0"/>
              </a:rPr>
              <a:t>: Corner Solution – Perfect Substitutes</a:t>
            </a:r>
          </a:p>
        </p:txBody>
      </p:sp>
    </p:spTree>
    <p:extLst>
      <p:ext uri="{BB962C8B-B14F-4D97-AF65-F5344CB8AC3E}">
        <p14:creationId xmlns:p14="http://schemas.microsoft.com/office/powerpoint/2010/main" val="20030373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3"/>
          <p:cNvSpPr>
            <a:spLocks noGrp="1"/>
          </p:cNvSpPr>
          <p:nvPr>
            <p:ph type="sldNum" sz="quarter" idx="12"/>
          </p:nvPr>
        </p:nvSpPr>
        <p:spPr/>
        <p:txBody>
          <a:bodyPr/>
          <a:lstStyle/>
          <a:p>
            <a:fld id="{73D15CEC-E655-478E-929E-8BD9FDDA989C}" type="slidenum">
              <a:rPr lang="en-US" altLang="tr-TR"/>
              <a:pPr/>
              <a:t>97</a:t>
            </a:fld>
            <a:endParaRPr lang="en-US" altLang="tr-TR"/>
          </a:p>
        </p:txBody>
      </p:sp>
      <p:sp>
        <p:nvSpPr>
          <p:cNvPr id="195586" name="Rectangle 2"/>
          <p:cNvSpPr>
            <a:spLocks noChangeArrowheads="1"/>
          </p:cNvSpPr>
          <p:nvPr/>
        </p:nvSpPr>
        <p:spPr bwMode="auto">
          <a:xfrm>
            <a:off x="381000" y="1600200"/>
            <a:ext cx="84582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buClr>
                <a:schemeClr val="accent1"/>
              </a:buClr>
              <a:buFont typeface="Wingdings" pitchFamily="2" charset="2"/>
              <a:buChar char="l"/>
            </a:pPr>
            <a:r>
              <a:rPr lang="en-GB" altLang="tr-TR" sz="2800">
                <a:latin typeface="Book Antiqua" pitchFamily="18" charset="0"/>
                <a:cs typeface="Arial" charset="0"/>
              </a:rPr>
              <a:t>Suppose	 now:		U(X,Y) = X + Y</a:t>
            </a:r>
          </a:p>
          <a:p>
            <a:pPr eaLnBrk="1" hangingPunct="1">
              <a:spcBef>
                <a:spcPct val="20000"/>
              </a:spcBef>
              <a:buClr>
                <a:schemeClr val="accent1"/>
              </a:buClr>
              <a:buFont typeface="Wingdings" pitchFamily="2" charset="2"/>
              <a:buNone/>
            </a:pPr>
            <a:r>
              <a:rPr lang="en-GB" altLang="tr-TR" sz="2800">
                <a:latin typeface="Book Antiqua" pitchFamily="18" charset="0"/>
                <a:cs typeface="Arial" charset="0"/>
              </a:rPr>
              <a:t>		  			I = € 1000</a:t>
            </a:r>
          </a:p>
          <a:p>
            <a:pPr lvl="1" eaLnBrk="1" hangingPunct="1">
              <a:spcBef>
                <a:spcPct val="20000"/>
              </a:spcBef>
              <a:buClr>
                <a:schemeClr val="accent1"/>
              </a:buClr>
              <a:buFont typeface="Wingdings" pitchFamily="2" charset="2"/>
              <a:buNone/>
            </a:pPr>
            <a:r>
              <a:rPr lang="en-GB" altLang="tr-TR" sz="2800">
                <a:latin typeface="Book Antiqua" pitchFamily="18" charset="0"/>
                <a:cs typeface="Arial" charset="0"/>
              </a:rPr>
              <a:t>				P</a:t>
            </a:r>
            <a:r>
              <a:rPr lang="en-GB" altLang="tr-TR" sz="2800" baseline="-25000">
                <a:latin typeface="Book Antiqua" pitchFamily="18" charset="0"/>
                <a:cs typeface="Arial" charset="0"/>
              </a:rPr>
              <a:t>X</a:t>
            </a:r>
            <a:r>
              <a:rPr lang="en-GB" altLang="tr-TR" sz="2800">
                <a:latin typeface="Book Antiqua" pitchFamily="18" charset="0"/>
                <a:cs typeface="Arial" charset="0"/>
              </a:rPr>
              <a:t> = € </a:t>
            </a:r>
            <a:r>
              <a:rPr lang="en-GB" altLang="tr-TR" sz="2800">
                <a:solidFill>
                  <a:srgbClr val="FF0000"/>
                </a:solidFill>
                <a:latin typeface="Book Antiqua" pitchFamily="18" charset="0"/>
                <a:cs typeface="Arial" charset="0"/>
              </a:rPr>
              <a:t>100</a:t>
            </a:r>
          </a:p>
          <a:p>
            <a:pPr lvl="1" eaLnBrk="1" hangingPunct="1">
              <a:spcBef>
                <a:spcPct val="20000"/>
              </a:spcBef>
              <a:buClr>
                <a:schemeClr val="accent1"/>
              </a:buClr>
              <a:buFont typeface="Wingdings" pitchFamily="2" charset="2"/>
              <a:buNone/>
            </a:pPr>
            <a:r>
              <a:rPr lang="en-GB" altLang="tr-TR" sz="2800">
                <a:latin typeface="Book Antiqua" pitchFamily="18" charset="0"/>
                <a:cs typeface="Arial" charset="0"/>
              </a:rPr>
              <a:t>				P</a:t>
            </a:r>
            <a:r>
              <a:rPr lang="en-GB" altLang="tr-TR" sz="2800" baseline="-25000">
                <a:latin typeface="Book Antiqua" pitchFamily="18" charset="0"/>
                <a:cs typeface="Arial" charset="0"/>
              </a:rPr>
              <a:t>Y</a:t>
            </a:r>
            <a:r>
              <a:rPr lang="en-GB" altLang="tr-TR" sz="2800">
                <a:latin typeface="Book Antiqua" pitchFamily="18" charset="0"/>
                <a:cs typeface="Arial" charset="0"/>
              </a:rPr>
              <a:t> = € </a:t>
            </a:r>
            <a:r>
              <a:rPr lang="en-GB" altLang="tr-TR" sz="2800">
                <a:solidFill>
                  <a:srgbClr val="FF0000"/>
                </a:solidFill>
                <a:latin typeface="Book Antiqua" pitchFamily="18" charset="0"/>
                <a:cs typeface="Arial" charset="0"/>
              </a:rPr>
              <a:t>50</a:t>
            </a:r>
          </a:p>
          <a:p>
            <a:pPr eaLnBrk="1" hangingPunct="1">
              <a:spcBef>
                <a:spcPct val="20000"/>
              </a:spcBef>
              <a:buClr>
                <a:schemeClr val="accent1"/>
              </a:buClr>
              <a:buFont typeface="Wingdings" pitchFamily="2" charset="2"/>
              <a:buChar char="l"/>
            </a:pPr>
            <a:endParaRPr lang="en-GB" altLang="tr-TR" sz="2800">
              <a:latin typeface="Book Antiqua" pitchFamily="18" charset="0"/>
              <a:cs typeface="Arial" charset="0"/>
            </a:endParaRPr>
          </a:p>
          <a:p>
            <a:pPr eaLnBrk="1" hangingPunct="1">
              <a:spcBef>
                <a:spcPct val="20000"/>
              </a:spcBef>
              <a:buClr>
                <a:schemeClr val="accent1"/>
              </a:buClr>
              <a:buFont typeface="Wingdings" pitchFamily="2" charset="2"/>
              <a:buChar char="l"/>
            </a:pPr>
            <a:r>
              <a:rPr lang="en-GB" altLang="tr-TR" sz="2800">
                <a:latin typeface="Book Antiqua" pitchFamily="18" charset="0"/>
                <a:cs typeface="Arial" charset="0"/>
              </a:rPr>
              <a:t>Which is the optimal choice for the consumer?</a:t>
            </a:r>
          </a:p>
          <a:p>
            <a:pPr eaLnBrk="1" hangingPunct="1">
              <a:spcBef>
                <a:spcPct val="20000"/>
              </a:spcBef>
              <a:buClr>
                <a:schemeClr val="accent1"/>
              </a:buClr>
              <a:buFont typeface="Wingdings" pitchFamily="2" charset="2"/>
              <a:buNone/>
            </a:pPr>
            <a:endParaRPr lang="en-GB" altLang="tr-TR" sz="2800">
              <a:latin typeface="Book Antiqua" pitchFamily="18" charset="0"/>
              <a:cs typeface="Arial" charset="0"/>
            </a:endParaRPr>
          </a:p>
          <a:p>
            <a:pPr eaLnBrk="1" hangingPunct="1">
              <a:spcBef>
                <a:spcPct val="20000"/>
              </a:spcBef>
              <a:buClr>
                <a:schemeClr val="accent1"/>
              </a:buClr>
              <a:buFont typeface="Wingdings" pitchFamily="2" charset="2"/>
              <a:buChar char="l"/>
            </a:pPr>
            <a:endParaRPr lang="en-GB" altLang="tr-TR" sz="2800">
              <a:latin typeface="Book Antiqua" pitchFamily="18" charset="0"/>
              <a:cs typeface="Arial" charset="0"/>
            </a:endParaRPr>
          </a:p>
        </p:txBody>
      </p:sp>
    </p:spTree>
    <p:extLst>
      <p:ext uri="{BB962C8B-B14F-4D97-AF65-F5344CB8AC3E}">
        <p14:creationId xmlns:p14="http://schemas.microsoft.com/office/powerpoint/2010/main" val="28685789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5586">
                                            <p:txEl>
                                              <p:pRg st="0" end="0"/>
                                            </p:txEl>
                                          </p:spTgt>
                                        </p:tgtEl>
                                        <p:attrNameLst>
                                          <p:attrName>style.visibility</p:attrName>
                                        </p:attrNameLst>
                                      </p:cBhvr>
                                      <p:to>
                                        <p:strVal val="visible"/>
                                      </p:to>
                                    </p:set>
                                    <p:animEffect transition="in" filter="wipe(left)">
                                      <p:cBhvr>
                                        <p:cTn id="7" dur="500"/>
                                        <p:tgtEl>
                                          <p:spTgt spid="19558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5586">
                                            <p:txEl>
                                              <p:pRg st="1" end="1"/>
                                            </p:txEl>
                                          </p:spTgt>
                                        </p:tgtEl>
                                        <p:attrNameLst>
                                          <p:attrName>style.visibility</p:attrName>
                                        </p:attrNameLst>
                                      </p:cBhvr>
                                      <p:to>
                                        <p:strVal val="visible"/>
                                      </p:to>
                                    </p:set>
                                    <p:animEffect transition="in" filter="wipe(left)">
                                      <p:cBhvr>
                                        <p:cTn id="12" dur="500"/>
                                        <p:tgtEl>
                                          <p:spTgt spid="195586">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5586">
                                            <p:txEl>
                                              <p:pRg st="2" end="2"/>
                                            </p:txEl>
                                          </p:spTgt>
                                        </p:tgtEl>
                                        <p:attrNameLst>
                                          <p:attrName>style.visibility</p:attrName>
                                        </p:attrNameLst>
                                      </p:cBhvr>
                                      <p:to>
                                        <p:strVal val="visible"/>
                                      </p:to>
                                    </p:set>
                                    <p:animEffect transition="in" filter="wipe(left)">
                                      <p:cBhvr>
                                        <p:cTn id="15" dur="500"/>
                                        <p:tgtEl>
                                          <p:spTgt spid="195586">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5586">
                                            <p:txEl>
                                              <p:pRg st="3" end="3"/>
                                            </p:txEl>
                                          </p:spTgt>
                                        </p:tgtEl>
                                        <p:attrNameLst>
                                          <p:attrName>style.visibility</p:attrName>
                                        </p:attrNameLst>
                                      </p:cBhvr>
                                      <p:to>
                                        <p:strVal val="visible"/>
                                      </p:to>
                                    </p:set>
                                    <p:animEffect transition="in" filter="wipe(left)">
                                      <p:cBhvr>
                                        <p:cTn id="18" dur="500"/>
                                        <p:tgtEl>
                                          <p:spTgt spid="195586">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95586">
                                            <p:txEl>
                                              <p:pRg st="5" end="5"/>
                                            </p:txEl>
                                          </p:spTgt>
                                        </p:tgtEl>
                                        <p:attrNameLst>
                                          <p:attrName>style.visibility</p:attrName>
                                        </p:attrNameLst>
                                      </p:cBhvr>
                                      <p:to>
                                        <p:strVal val="visible"/>
                                      </p:to>
                                    </p:set>
                                    <p:animEffect transition="in" filter="wipe(left)">
                                      <p:cBhvr>
                                        <p:cTn id="23" dur="500"/>
                                        <p:tgtEl>
                                          <p:spTgt spid="19558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6" grpId="0" build="p"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ayt Numarası Yer Tutucusu 3"/>
          <p:cNvSpPr>
            <a:spLocks noGrp="1"/>
          </p:cNvSpPr>
          <p:nvPr>
            <p:ph type="sldNum" sz="quarter" idx="12"/>
          </p:nvPr>
        </p:nvSpPr>
        <p:spPr/>
        <p:txBody>
          <a:bodyPr/>
          <a:lstStyle/>
          <a:p>
            <a:fld id="{08AF72B9-B5D6-4190-B3C4-75E7E0EE0F57}" type="slidenum">
              <a:rPr lang="en-US" altLang="tr-TR"/>
              <a:pPr/>
              <a:t>98</a:t>
            </a:fld>
            <a:endParaRPr lang="en-US" altLang="tr-TR"/>
          </a:p>
        </p:txBody>
      </p:sp>
      <p:sp>
        <p:nvSpPr>
          <p:cNvPr id="197634" name="Line 2"/>
          <p:cNvSpPr>
            <a:spLocks noChangeShapeType="1"/>
          </p:cNvSpPr>
          <p:nvPr/>
        </p:nvSpPr>
        <p:spPr bwMode="auto">
          <a:xfrm>
            <a:off x="838200" y="6096000"/>
            <a:ext cx="58674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7635" name="Line 3"/>
          <p:cNvSpPr>
            <a:spLocks noChangeShapeType="1"/>
          </p:cNvSpPr>
          <p:nvPr/>
        </p:nvSpPr>
        <p:spPr bwMode="auto">
          <a:xfrm flipV="1">
            <a:off x="838200" y="762000"/>
            <a:ext cx="0" cy="5334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7636" name="Line 4"/>
          <p:cNvSpPr>
            <a:spLocks noChangeShapeType="1"/>
          </p:cNvSpPr>
          <p:nvPr/>
        </p:nvSpPr>
        <p:spPr bwMode="auto">
          <a:xfrm>
            <a:off x="838200" y="3200400"/>
            <a:ext cx="1981200" cy="2895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7637" name="Text Box 5"/>
          <p:cNvSpPr txBox="1">
            <a:spLocks noChangeArrowheads="1"/>
          </p:cNvSpPr>
          <p:nvPr/>
        </p:nvSpPr>
        <p:spPr bwMode="auto">
          <a:xfrm>
            <a:off x="288925" y="650875"/>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Y</a:t>
            </a:r>
          </a:p>
        </p:txBody>
      </p:sp>
      <p:sp>
        <p:nvSpPr>
          <p:cNvPr id="197638" name="Text Box 6"/>
          <p:cNvSpPr txBox="1">
            <a:spLocks noChangeArrowheads="1"/>
          </p:cNvSpPr>
          <p:nvPr/>
        </p:nvSpPr>
        <p:spPr bwMode="auto">
          <a:xfrm>
            <a:off x="6781800" y="58674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X</a:t>
            </a:r>
          </a:p>
        </p:txBody>
      </p:sp>
      <p:sp>
        <p:nvSpPr>
          <p:cNvPr id="197639" name="Text Box 7"/>
          <p:cNvSpPr txBox="1">
            <a:spLocks noChangeArrowheads="1"/>
          </p:cNvSpPr>
          <p:nvPr/>
        </p:nvSpPr>
        <p:spPr bwMode="auto">
          <a:xfrm>
            <a:off x="517525" y="59848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0</a:t>
            </a:r>
          </a:p>
        </p:txBody>
      </p:sp>
      <p:sp>
        <p:nvSpPr>
          <p:cNvPr id="197641" name="Text Box 9"/>
          <p:cNvSpPr txBox="1">
            <a:spLocks noChangeArrowheads="1"/>
          </p:cNvSpPr>
          <p:nvPr/>
        </p:nvSpPr>
        <p:spPr bwMode="auto">
          <a:xfrm>
            <a:off x="2590800" y="60198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10</a:t>
            </a:r>
          </a:p>
        </p:txBody>
      </p:sp>
      <p:sp>
        <p:nvSpPr>
          <p:cNvPr id="197642" name="Text Box 10"/>
          <p:cNvSpPr txBox="1">
            <a:spLocks noChangeArrowheads="1"/>
          </p:cNvSpPr>
          <p:nvPr/>
        </p:nvSpPr>
        <p:spPr bwMode="auto">
          <a:xfrm>
            <a:off x="381000" y="28956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20</a:t>
            </a:r>
          </a:p>
        </p:txBody>
      </p:sp>
      <p:sp>
        <p:nvSpPr>
          <p:cNvPr id="197643" name="Line 11"/>
          <p:cNvSpPr>
            <a:spLocks noChangeShapeType="1"/>
          </p:cNvSpPr>
          <p:nvPr/>
        </p:nvSpPr>
        <p:spPr bwMode="auto">
          <a:xfrm flipH="1">
            <a:off x="1339850" y="2286000"/>
            <a:ext cx="10795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7644" name="Text Box 12"/>
          <p:cNvSpPr txBox="1">
            <a:spLocks noChangeArrowheads="1"/>
          </p:cNvSpPr>
          <p:nvPr/>
        </p:nvSpPr>
        <p:spPr bwMode="auto">
          <a:xfrm>
            <a:off x="1371600" y="1905000"/>
            <a:ext cx="3232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BL: </a:t>
            </a:r>
            <a:r>
              <a:rPr lang="en-GB" altLang="tr-TR" sz="2400" b="1">
                <a:solidFill>
                  <a:srgbClr val="FF0000"/>
                </a:solidFill>
                <a:latin typeface="Times New Roman" pitchFamily="18" charset="0"/>
              </a:rPr>
              <a:t>100</a:t>
            </a:r>
            <a:r>
              <a:rPr lang="en-GB" altLang="tr-TR" sz="2400" b="1">
                <a:latin typeface="Times New Roman" pitchFamily="18" charset="0"/>
              </a:rPr>
              <a:t>X + </a:t>
            </a:r>
            <a:r>
              <a:rPr lang="en-GB" altLang="tr-TR" sz="2400" b="1">
                <a:solidFill>
                  <a:srgbClr val="FF0000"/>
                </a:solidFill>
                <a:latin typeface="Times New Roman" pitchFamily="18" charset="0"/>
              </a:rPr>
              <a:t>50</a:t>
            </a:r>
            <a:r>
              <a:rPr lang="en-GB" altLang="tr-TR" sz="2400" b="1">
                <a:latin typeface="Times New Roman" pitchFamily="18" charset="0"/>
              </a:rPr>
              <a:t>Y = 1000</a:t>
            </a:r>
          </a:p>
        </p:txBody>
      </p:sp>
      <p:sp>
        <p:nvSpPr>
          <p:cNvPr id="197645" name="Text Box 13"/>
          <p:cNvSpPr txBox="1">
            <a:spLocks noChangeArrowheads="1"/>
          </p:cNvSpPr>
          <p:nvPr/>
        </p:nvSpPr>
        <p:spPr bwMode="auto">
          <a:xfrm>
            <a:off x="1981200" y="457200"/>
            <a:ext cx="6519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r-TR" sz="2400" u="sng">
                <a:latin typeface="Book Antiqua" pitchFamily="18" charset="0"/>
              </a:rPr>
              <a:t>Example</a:t>
            </a:r>
            <a:r>
              <a:rPr lang="en-US" altLang="tr-TR" sz="2400">
                <a:latin typeface="Book Antiqua" pitchFamily="18" charset="0"/>
              </a:rPr>
              <a:t>: Corner Solution – Perfect Substitutes</a:t>
            </a:r>
          </a:p>
        </p:txBody>
      </p:sp>
    </p:spTree>
    <p:extLst>
      <p:ext uri="{BB962C8B-B14F-4D97-AF65-F5344CB8AC3E}">
        <p14:creationId xmlns:p14="http://schemas.microsoft.com/office/powerpoint/2010/main" val="282771630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ayt Numarası Yer Tutucusu 3"/>
          <p:cNvSpPr>
            <a:spLocks noGrp="1"/>
          </p:cNvSpPr>
          <p:nvPr>
            <p:ph type="sldNum" sz="quarter" idx="12"/>
          </p:nvPr>
        </p:nvSpPr>
        <p:spPr/>
        <p:txBody>
          <a:bodyPr/>
          <a:lstStyle/>
          <a:p>
            <a:fld id="{BCE2A75F-BCAF-4A5B-8D98-FFA307FEC0A8}" type="slidenum">
              <a:rPr lang="en-US" altLang="tr-TR"/>
              <a:pPr/>
              <a:t>99</a:t>
            </a:fld>
            <a:endParaRPr lang="en-US" altLang="tr-TR"/>
          </a:p>
        </p:txBody>
      </p:sp>
      <p:sp>
        <p:nvSpPr>
          <p:cNvPr id="199682" name="Line 2"/>
          <p:cNvSpPr>
            <a:spLocks noChangeShapeType="1"/>
          </p:cNvSpPr>
          <p:nvPr/>
        </p:nvSpPr>
        <p:spPr bwMode="auto">
          <a:xfrm>
            <a:off x="838200" y="6096000"/>
            <a:ext cx="58674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9683" name="Line 3"/>
          <p:cNvSpPr>
            <a:spLocks noChangeShapeType="1"/>
          </p:cNvSpPr>
          <p:nvPr/>
        </p:nvSpPr>
        <p:spPr bwMode="auto">
          <a:xfrm flipV="1">
            <a:off x="838200" y="762000"/>
            <a:ext cx="0" cy="5334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9684" name="Line 4"/>
          <p:cNvSpPr>
            <a:spLocks noChangeShapeType="1"/>
          </p:cNvSpPr>
          <p:nvPr/>
        </p:nvSpPr>
        <p:spPr bwMode="auto">
          <a:xfrm>
            <a:off x="838200" y="3200400"/>
            <a:ext cx="1981200" cy="2895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9685" name="Text Box 5"/>
          <p:cNvSpPr txBox="1">
            <a:spLocks noChangeArrowheads="1"/>
          </p:cNvSpPr>
          <p:nvPr/>
        </p:nvSpPr>
        <p:spPr bwMode="auto">
          <a:xfrm>
            <a:off x="288925" y="650875"/>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Y</a:t>
            </a:r>
          </a:p>
        </p:txBody>
      </p:sp>
      <p:sp>
        <p:nvSpPr>
          <p:cNvPr id="199686" name="Text Box 6"/>
          <p:cNvSpPr txBox="1">
            <a:spLocks noChangeArrowheads="1"/>
          </p:cNvSpPr>
          <p:nvPr/>
        </p:nvSpPr>
        <p:spPr bwMode="auto">
          <a:xfrm>
            <a:off x="6781800" y="58674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X</a:t>
            </a:r>
          </a:p>
        </p:txBody>
      </p:sp>
      <p:sp>
        <p:nvSpPr>
          <p:cNvPr id="199687" name="Text Box 7"/>
          <p:cNvSpPr txBox="1">
            <a:spLocks noChangeArrowheads="1"/>
          </p:cNvSpPr>
          <p:nvPr/>
        </p:nvSpPr>
        <p:spPr bwMode="auto">
          <a:xfrm>
            <a:off x="517525" y="59848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0</a:t>
            </a:r>
          </a:p>
        </p:txBody>
      </p:sp>
      <p:sp>
        <p:nvSpPr>
          <p:cNvPr id="199689" name="Text Box 9"/>
          <p:cNvSpPr txBox="1">
            <a:spLocks noChangeArrowheads="1"/>
          </p:cNvSpPr>
          <p:nvPr/>
        </p:nvSpPr>
        <p:spPr bwMode="auto">
          <a:xfrm>
            <a:off x="2590800" y="60198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10</a:t>
            </a:r>
          </a:p>
        </p:txBody>
      </p:sp>
      <p:sp>
        <p:nvSpPr>
          <p:cNvPr id="199690" name="Text Box 10"/>
          <p:cNvSpPr txBox="1">
            <a:spLocks noChangeArrowheads="1"/>
          </p:cNvSpPr>
          <p:nvPr/>
        </p:nvSpPr>
        <p:spPr bwMode="auto">
          <a:xfrm>
            <a:off x="381000" y="28956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20</a:t>
            </a:r>
          </a:p>
        </p:txBody>
      </p:sp>
      <p:sp>
        <p:nvSpPr>
          <p:cNvPr id="199691" name="Line 11"/>
          <p:cNvSpPr>
            <a:spLocks noChangeShapeType="1"/>
          </p:cNvSpPr>
          <p:nvPr/>
        </p:nvSpPr>
        <p:spPr bwMode="auto">
          <a:xfrm flipH="1">
            <a:off x="1339850" y="2286000"/>
            <a:ext cx="10795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9692" name="Text Box 12"/>
          <p:cNvSpPr txBox="1">
            <a:spLocks noChangeArrowheads="1"/>
          </p:cNvSpPr>
          <p:nvPr/>
        </p:nvSpPr>
        <p:spPr bwMode="auto">
          <a:xfrm>
            <a:off x="1371600" y="1905000"/>
            <a:ext cx="590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BL</a:t>
            </a:r>
          </a:p>
        </p:txBody>
      </p:sp>
      <p:sp>
        <p:nvSpPr>
          <p:cNvPr id="199693" name="Line 13"/>
          <p:cNvSpPr>
            <a:spLocks noChangeShapeType="1"/>
          </p:cNvSpPr>
          <p:nvPr/>
        </p:nvSpPr>
        <p:spPr bwMode="auto">
          <a:xfrm>
            <a:off x="838200" y="3200400"/>
            <a:ext cx="3200400" cy="2844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9694" name="Text Box 14"/>
          <p:cNvSpPr txBox="1">
            <a:spLocks noChangeArrowheads="1"/>
          </p:cNvSpPr>
          <p:nvPr/>
        </p:nvSpPr>
        <p:spPr bwMode="auto">
          <a:xfrm>
            <a:off x="685800" y="2819400"/>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b="1">
                <a:solidFill>
                  <a:srgbClr val="FF0000"/>
                </a:solidFill>
                <a:latin typeface="Times New Roman" pitchFamily="18" charset="0"/>
              </a:rPr>
              <a:t>•</a:t>
            </a:r>
          </a:p>
        </p:txBody>
      </p:sp>
      <p:sp>
        <p:nvSpPr>
          <p:cNvPr id="199695" name="Text Box 15"/>
          <p:cNvSpPr txBox="1">
            <a:spLocks noChangeArrowheads="1"/>
          </p:cNvSpPr>
          <p:nvPr/>
        </p:nvSpPr>
        <p:spPr bwMode="auto">
          <a:xfrm>
            <a:off x="838200" y="2743200"/>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latin typeface="Times New Roman" pitchFamily="18" charset="0"/>
              </a:rPr>
              <a:t>B</a:t>
            </a:r>
          </a:p>
        </p:txBody>
      </p:sp>
      <p:sp>
        <p:nvSpPr>
          <p:cNvPr id="199696" name="Text Box 16"/>
          <p:cNvSpPr txBox="1">
            <a:spLocks noChangeArrowheads="1"/>
          </p:cNvSpPr>
          <p:nvPr/>
        </p:nvSpPr>
        <p:spPr bwMode="auto">
          <a:xfrm>
            <a:off x="1981200" y="457200"/>
            <a:ext cx="6519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r-TR" sz="2400" u="sng">
                <a:latin typeface="Book Antiqua" pitchFamily="18" charset="0"/>
              </a:rPr>
              <a:t>Example</a:t>
            </a:r>
            <a:r>
              <a:rPr lang="en-US" altLang="tr-TR" sz="2400">
                <a:latin typeface="Book Antiqua" pitchFamily="18" charset="0"/>
              </a:rPr>
              <a:t>: Corner Solution – Perfect Substitutes</a:t>
            </a:r>
          </a:p>
        </p:txBody>
      </p:sp>
    </p:spTree>
    <p:extLst>
      <p:ext uri="{BB962C8B-B14F-4D97-AF65-F5344CB8AC3E}">
        <p14:creationId xmlns:p14="http://schemas.microsoft.com/office/powerpoint/2010/main" val="5414334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3D TRANSITION" val="Fallout.p3d 1"/>
  <p:tag name="POWER3D OPTIONS" val="Medium "/>
  <p:tag name="POWER3D CRC" val="8a97fcc30100"/>
</p:tagLst>
</file>

<file path=ppt/tags/tag10.xml><?xml version="1.0" encoding="utf-8"?>
<p:tagLst xmlns:a="http://schemas.openxmlformats.org/drawingml/2006/main" xmlns:r="http://schemas.openxmlformats.org/officeDocument/2006/relationships" xmlns:p="http://schemas.openxmlformats.org/presentationml/2006/main">
  <p:tag name="POWER3D TRANSITION" val="Falplace.p3d 4"/>
  <p:tag name="POWER3D OPTIONS" val="Medium "/>
  <p:tag name="POWER3D CRC" val="3ac9a6810101"/>
</p:tagLst>
</file>

<file path=ppt/tags/tag11.xml><?xml version="1.0" encoding="utf-8"?>
<p:tagLst xmlns:a="http://schemas.openxmlformats.org/drawingml/2006/main" xmlns:r="http://schemas.openxmlformats.org/officeDocument/2006/relationships" xmlns:p="http://schemas.openxmlformats.org/presentationml/2006/main">
  <p:tag name="POWER3D TRANSITION" val="Falplace.p3d 4"/>
  <p:tag name="POWER3D OPTIONS" val="Medium "/>
  <p:tag name="POWER3D CRC" val="3ac9a6810101"/>
</p:tagLst>
</file>

<file path=ppt/tags/tag12.xml><?xml version="1.0" encoding="utf-8"?>
<p:tagLst xmlns:a="http://schemas.openxmlformats.org/drawingml/2006/main" xmlns:r="http://schemas.openxmlformats.org/officeDocument/2006/relationships" xmlns:p="http://schemas.openxmlformats.org/presentationml/2006/main">
  <p:tag name="POWER3D TRANSITION" val="Falplace.p3d 4"/>
  <p:tag name="POWER3D OPTIONS" val="Medium "/>
  <p:tag name="POWER3D CRC" val="3ac9a6810101"/>
</p:tagLst>
</file>

<file path=ppt/tags/tag13.xml><?xml version="1.0" encoding="utf-8"?>
<p:tagLst xmlns:a="http://schemas.openxmlformats.org/drawingml/2006/main" xmlns:r="http://schemas.openxmlformats.org/officeDocument/2006/relationships" xmlns:p="http://schemas.openxmlformats.org/presentationml/2006/main">
  <p:tag name="POWER3D TRANSITION" val="Falplace.p3d 4"/>
  <p:tag name="POWER3D OPTIONS" val="Medium "/>
  <p:tag name="POWER3D CRC" val="3ac9a6810101"/>
</p:tagLst>
</file>

<file path=ppt/tags/tag14.xml><?xml version="1.0" encoding="utf-8"?>
<p:tagLst xmlns:a="http://schemas.openxmlformats.org/drawingml/2006/main" xmlns:r="http://schemas.openxmlformats.org/officeDocument/2006/relationships" xmlns:p="http://schemas.openxmlformats.org/presentationml/2006/main">
  <p:tag name="POWER3D TRANSITION" val="Falplace.p3d 4"/>
  <p:tag name="POWER3D OPTIONS" val="Medium "/>
  <p:tag name="POWER3D CRC" val="3ac9a6810101"/>
</p:tagLst>
</file>

<file path=ppt/tags/tag2.xml><?xml version="1.0" encoding="utf-8"?>
<p:tagLst xmlns:a="http://schemas.openxmlformats.org/drawingml/2006/main" xmlns:r="http://schemas.openxmlformats.org/officeDocument/2006/relationships" xmlns:p="http://schemas.openxmlformats.org/presentationml/2006/main">
  <p:tag name="POWER3D TRANSITION" val="Falplace.p3d 4"/>
  <p:tag name="POWER3D OPTIONS" val="Medium "/>
  <p:tag name="POWER3D CRC" val="3ac9a6810101"/>
</p:tagLst>
</file>

<file path=ppt/tags/tag3.xml><?xml version="1.0" encoding="utf-8"?>
<p:tagLst xmlns:a="http://schemas.openxmlformats.org/drawingml/2006/main" xmlns:r="http://schemas.openxmlformats.org/officeDocument/2006/relationships" xmlns:p="http://schemas.openxmlformats.org/presentationml/2006/main">
  <p:tag name="POWER3D TRANSITION" val="Falplace.p3d 4"/>
  <p:tag name="POWER3D OPTIONS" val="Medium "/>
  <p:tag name="POWER3D CRC" val="3ac9a6810101"/>
</p:tagLst>
</file>

<file path=ppt/tags/tag4.xml><?xml version="1.0" encoding="utf-8"?>
<p:tagLst xmlns:a="http://schemas.openxmlformats.org/drawingml/2006/main" xmlns:r="http://schemas.openxmlformats.org/officeDocument/2006/relationships" xmlns:p="http://schemas.openxmlformats.org/presentationml/2006/main">
  <p:tag name="POWER3D TRANSITION" val="Falplace.p3d 4"/>
  <p:tag name="POWER3D OPTIONS" val="Medium "/>
  <p:tag name="POWER3D CRC" val="3ac9a6810101"/>
</p:tagLst>
</file>

<file path=ppt/tags/tag5.xml><?xml version="1.0" encoding="utf-8"?>
<p:tagLst xmlns:a="http://schemas.openxmlformats.org/drawingml/2006/main" xmlns:r="http://schemas.openxmlformats.org/officeDocument/2006/relationships" xmlns:p="http://schemas.openxmlformats.org/presentationml/2006/main">
  <p:tag name="POWER3D TRANSITION" val="Falplace.p3d 4"/>
  <p:tag name="POWER3D OPTIONS" val="Medium "/>
  <p:tag name="POWER3D CRC" val="3ac9a6810101"/>
</p:tagLst>
</file>

<file path=ppt/tags/tag6.xml><?xml version="1.0" encoding="utf-8"?>
<p:tagLst xmlns:a="http://schemas.openxmlformats.org/drawingml/2006/main" xmlns:r="http://schemas.openxmlformats.org/officeDocument/2006/relationships" xmlns:p="http://schemas.openxmlformats.org/presentationml/2006/main">
  <p:tag name="POWER3D TRANSITION" val="Falplace.p3d 4"/>
  <p:tag name="POWER3D OPTIONS" val="Medium "/>
  <p:tag name="POWER3D CRC" val="3ac9a6810101"/>
</p:tagLst>
</file>

<file path=ppt/tags/tag7.xml><?xml version="1.0" encoding="utf-8"?>
<p:tagLst xmlns:a="http://schemas.openxmlformats.org/drawingml/2006/main" xmlns:r="http://schemas.openxmlformats.org/officeDocument/2006/relationships" xmlns:p="http://schemas.openxmlformats.org/presentationml/2006/main">
  <p:tag name="POWER3D TRANSITION" val="Falplace.p3d 4"/>
  <p:tag name="POWER3D OPTIONS" val="Medium "/>
  <p:tag name="POWER3D CRC" val="3ac9a6810101"/>
</p:tagLst>
</file>

<file path=ppt/tags/tag8.xml><?xml version="1.0" encoding="utf-8"?>
<p:tagLst xmlns:a="http://schemas.openxmlformats.org/drawingml/2006/main" xmlns:r="http://schemas.openxmlformats.org/officeDocument/2006/relationships" xmlns:p="http://schemas.openxmlformats.org/presentationml/2006/main">
  <p:tag name="POWER3D TRANSITION" val="Falplace.p3d 4"/>
  <p:tag name="POWER3D OPTIONS" val="Medium "/>
  <p:tag name="POWER3D CRC" val="3ac9a6810101"/>
</p:tagLst>
</file>

<file path=ppt/tags/tag9.xml><?xml version="1.0" encoding="utf-8"?>
<p:tagLst xmlns:a="http://schemas.openxmlformats.org/drawingml/2006/main" xmlns:r="http://schemas.openxmlformats.org/officeDocument/2006/relationships" xmlns:p="http://schemas.openxmlformats.org/presentationml/2006/main">
  <p:tag name="POWER3D TRANSITION" val="Falplace.p3d 4"/>
  <p:tag name="POWER3D OPTIONS" val="Medium "/>
  <p:tag name="POWER3D CRC" val="3ac9a6810101"/>
</p:tagLst>
</file>

<file path=ppt/theme/theme1.xml><?xml version="1.0" encoding="utf-8"?>
<a:theme xmlns:a="http://schemas.openxmlformats.org/drawingml/2006/main" name="PPCH3new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PPCH3new14.potx</Template>
  <TotalTime>457</TotalTime>
  <Words>5748</Words>
  <Application>Microsoft Office PowerPoint</Application>
  <PresentationFormat>Ekran Gösterisi (4:3)</PresentationFormat>
  <Paragraphs>1100</Paragraphs>
  <Slides>113</Slides>
  <Notes>62</Notes>
  <HiddenSlides>0</HiddenSlides>
  <MMClips>0</MMClips>
  <ScaleCrop>false</ScaleCrop>
  <HeadingPairs>
    <vt:vector size="8" baseType="variant">
      <vt:variant>
        <vt:lpstr>Kullanılan Yazı Tipleri</vt:lpstr>
      </vt:variant>
      <vt:variant>
        <vt:i4>10</vt:i4>
      </vt:variant>
      <vt:variant>
        <vt:lpstr>Tema</vt:lpstr>
      </vt:variant>
      <vt:variant>
        <vt:i4>1</vt:i4>
      </vt:variant>
      <vt:variant>
        <vt:lpstr>Eklenmiş OLE Hizmet Programları</vt:lpstr>
      </vt:variant>
      <vt:variant>
        <vt:i4>2</vt:i4>
      </vt:variant>
      <vt:variant>
        <vt:lpstr>Slayt Başlıkları</vt:lpstr>
      </vt:variant>
      <vt:variant>
        <vt:i4>113</vt:i4>
      </vt:variant>
    </vt:vector>
  </HeadingPairs>
  <TitlesOfParts>
    <vt:vector size="126" baseType="lpstr">
      <vt:lpstr>Arial</vt:lpstr>
      <vt:lpstr>Book Antiqua</vt:lpstr>
      <vt:lpstr>Calibri</vt:lpstr>
      <vt:lpstr>Century Gothic</vt:lpstr>
      <vt:lpstr>Helvetica</vt:lpstr>
      <vt:lpstr>I Helvetica Oblique</vt:lpstr>
      <vt:lpstr>Symbol</vt:lpstr>
      <vt:lpstr>Tahoma</vt:lpstr>
      <vt:lpstr>Times New Roman</vt:lpstr>
      <vt:lpstr>Wingdings</vt:lpstr>
      <vt:lpstr>PPCH3new14</vt:lpstr>
      <vt:lpstr>Document</vt:lpstr>
      <vt:lpstr>Equation</vt:lpstr>
      <vt:lpstr>Chapter 3</vt:lpstr>
      <vt:lpstr>PowerPoint Sunusu</vt:lpstr>
      <vt:lpstr>PowerPoint Sunusu</vt:lpstr>
      <vt:lpstr>THE OPPORTUNITY SET OR BUDGET CONSTRAINT</vt:lpstr>
      <vt:lpstr>Figure 3.1: Two Bundles of Goods  </vt:lpstr>
      <vt:lpstr>PowerPoint Sunusu</vt:lpstr>
      <vt:lpstr>PowerPoint Sunusu</vt:lpstr>
      <vt:lpstr>Figure 3.2: The Budget Constraint, or Budget Line  </vt:lpstr>
      <vt:lpstr>Affordable vs. Unaffordable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Budget Constraints</vt:lpstr>
      <vt:lpstr>Shifts in the Budget Constraint</vt:lpstr>
      <vt:lpstr>Budget Shifts Due to Price and Income Changes</vt:lpstr>
      <vt:lpstr>Figure 3.3: The Effect of a Rise in the Price of Shelter  </vt:lpstr>
      <vt:lpstr>Budget Constraints: Changes in Income and Prices</vt:lpstr>
      <vt:lpstr>Figure 3.4: The Effect of Cutting Income by Half  </vt:lpstr>
      <vt:lpstr>Budget Constraints: Changes in Income and Prices</vt:lpstr>
      <vt:lpstr>PowerPoint Sunusu</vt:lpstr>
      <vt:lpstr>PowerPoint Sunusu</vt:lpstr>
      <vt:lpstr>PowerPoint Sunusu</vt:lpstr>
      <vt:lpstr>PowerPoint Sunusu</vt:lpstr>
      <vt:lpstr>PowerPoint Sunusu</vt:lpstr>
      <vt:lpstr>PowerPoint Sunusu</vt:lpstr>
      <vt:lpstr>PowerPoint Sunusu</vt:lpstr>
      <vt:lpstr>Consumer Choice</vt:lpstr>
      <vt:lpstr>Preferences </vt:lpstr>
      <vt:lpstr>Preference Ordering</vt:lpstr>
      <vt:lpstr>Properties of Preference Orderings </vt:lpstr>
      <vt:lpstr>Consumer Preferences</vt:lpstr>
      <vt:lpstr>Indifference Curves </vt:lpstr>
      <vt:lpstr>Properties of Indifference Curves </vt:lpstr>
      <vt:lpstr>An Indifference Curve </vt:lpstr>
      <vt:lpstr>Figure 3.10: Part of an Indifference Map  </vt:lpstr>
      <vt:lpstr>Properties of Indifference Maps</vt:lpstr>
      <vt:lpstr>Impossible Indifference Curves</vt:lpstr>
      <vt:lpstr>Impossible Indifference Curves</vt:lpstr>
      <vt:lpstr>Impossible Indifference Curves</vt:lpstr>
      <vt:lpstr>Substitution Between Goods</vt:lpstr>
      <vt:lpstr>Rates of Substitution</vt:lpstr>
      <vt:lpstr>Marginal rate of substitution (MRS): </vt:lpstr>
      <vt:lpstr>Rates of Substitution</vt:lpstr>
      <vt:lpstr>Marginal Rate of Substitution</vt:lpstr>
      <vt:lpstr>Diminishing Marginal Rate of Substitution</vt:lpstr>
      <vt:lpstr>Diminishing Marginal Rate of Substitution  </vt:lpstr>
      <vt:lpstr>Marginal Rate of Substitution</vt:lpstr>
      <vt:lpstr>Marginal Rate of Substitution</vt:lpstr>
      <vt:lpstr>Marginal Rate of Substitution</vt:lpstr>
      <vt:lpstr>Marginal Rate of Substitution</vt:lpstr>
      <vt:lpstr>Consumer Preferences</vt:lpstr>
      <vt:lpstr>Consumer Preferences</vt:lpstr>
      <vt:lpstr>Consumer Preferences</vt:lpstr>
      <vt:lpstr>Perfect complements</vt:lpstr>
      <vt:lpstr>Consumer Preferences</vt:lpstr>
      <vt:lpstr>The Best Feasible Bundle </vt:lpstr>
      <vt:lpstr>Figure 3.15: The Best Affordable Bundle  </vt:lpstr>
      <vt:lpstr>Utility </vt:lpstr>
      <vt:lpstr>Utility functions</vt:lpstr>
      <vt:lpstr>CONSUMER PREFERENCES</vt:lpstr>
      <vt:lpstr>Indifference Curves for the Utility Function  U = F  S </vt:lpstr>
      <vt:lpstr>Marginal Utility</vt:lpstr>
      <vt:lpstr>MU and MRS</vt:lpstr>
      <vt:lpstr>Utility and  Marginal Utility</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Example</vt:lpstr>
      <vt:lpstr>Optimization Steps</vt:lpstr>
      <vt:lpstr>Optimization Steps</vt:lpstr>
      <vt:lpstr>Optimization Steps</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Optimization Steps</vt:lpstr>
      <vt:lpstr>Optimization Steps</vt:lpstr>
      <vt:lpstr>Optimization Steps</vt:lpstr>
      <vt:lpstr>PowerPoint Sunusu</vt:lpstr>
      <vt:lpstr>PowerPoint Sunusu</vt:lpstr>
      <vt:lpstr>PowerPoint Sunusu</vt:lpstr>
      <vt:lpstr>PowerPoint Sunusu</vt:lpstr>
      <vt:lpstr>Minimization Steps</vt:lpstr>
      <vt:lpstr>Minimization Example</vt:lpstr>
      <vt:lpstr>Minimization Steps</vt:lpstr>
      <vt:lpstr>Minimization Steps</vt:lpstr>
      <vt:lpstr>Minimization Steps</vt:lpstr>
      <vt:lpstr>Optimization Comparison</vt:lpstr>
    </vt:vector>
  </TitlesOfParts>
  <Company>The McGraw-Hill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Kouvelis, Christina</dc:creator>
  <cp:lastModifiedBy>Dilek Temiz</cp:lastModifiedBy>
  <cp:revision>75</cp:revision>
  <dcterms:created xsi:type="dcterms:W3CDTF">2014-05-02T19:44:44Z</dcterms:created>
  <dcterms:modified xsi:type="dcterms:W3CDTF">2023-09-11T18:34:01Z</dcterms:modified>
</cp:coreProperties>
</file>