
<file path=[Content_Types].xml><?xml version="1.0" encoding="utf-8"?>
<Types xmlns="http://schemas.openxmlformats.org/package/2006/content-types">
  <Default Extension="bin" ContentType="audio/unknown"/>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embeddings/oleObject1.bin" ContentType="application/vnd.openxmlformats-officedocument.oleObject"/>
  <Override PartName="/ppt/notesSlides/notesSlide55.xml" ContentType="application/vnd.openxmlformats-officedocument.presentationml.notesSlide+xml"/>
  <Override PartName="/ppt/embeddings/oleObject2.bin" ContentType="application/vnd.openxmlformats-officedocument.oleObject"/>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128"/>
  </p:notesMasterIdLst>
  <p:sldIdLst>
    <p:sldId id="256" r:id="rId4"/>
    <p:sldId id="258" r:id="rId5"/>
    <p:sldId id="308" r:id="rId6"/>
    <p:sldId id="309" r:id="rId7"/>
    <p:sldId id="310" r:id="rId8"/>
    <p:sldId id="260" r:id="rId9"/>
    <p:sldId id="311" r:id="rId10"/>
    <p:sldId id="313" r:id="rId11"/>
    <p:sldId id="314" r:id="rId12"/>
    <p:sldId id="315" r:id="rId13"/>
    <p:sldId id="316" r:id="rId14"/>
    <p:sldId id="317" r:id="rId15"/>
    <p:sldId id="261" r:id="rId16"/>
    <p:sldId id="319" r:id="rId17"/>
    <p:sldId id="320" r:id="rId18"/>
    <p:sldId id="321" r:id="rId19"/>
    <p:sldId id="322" r:id="rId20"/>
    <p:sldId id="341" r:id="rId21"/>
    <p:sldId id="324" r:id="rId22"/>
    <p:sldId id="325" r:id="rId23"/>
    <p:sldId id="326" r:id="rId24"/>
    <p:sldId id="327" r:id="rId25"/>
    <p:sldId id="329" r:id="rId26"/>
    <p:sldId id="330" r:id="rId27"/>
    <p:sldId id="331" r:id="rId28"/>
    <p:sldId id="332" r:id="rId29"/>
    <p:sldId id="333" r:id="rId30"/>
    <p:sldId id="342" r:id="rId31"/>
    <p:sldId id="334" r:id="rId32"/>
    <p:sldId id="302" r:id="rId33"/>
    <p:sldId id="343" r:id="rId34"/>
    <p:sldId id="336" r:id="rId35"/>
    <p:sldId id="337" r:id="rId36"/>
    <p:sldId id="338" r:id="rId37"/>
    <p:sldId id="339" r:id="rId38"/>
    <p:sldId id="266" r:id="rId39"/>
    <p:sldId id="345" r:id="rId40"/>
    <p:sldId id="346" r:id="rId41"/>
    <p:sldId id="347" r:id="rId42"/>
    <p:sldId id="348" r:id="rId43"/>
    <p:sldId id="349" r:id="rId44"/>
    <p:sldId id="350" r:id="rId45"/>
    <p:sldId id="351" r:id="rId46"/>
    <p:sldId id="352" r:id="rId47"/>
    <p:sldId id="353" r:id="rId48"/>
    <p:sldId id="376" r:id="rId49"/>
    <p:sldId id="354" r:id="rId50"/>
    <p:sldId id="355" r:id="rId51"/>
    <p:sldId id="356" r:id="rId52"/>
    <p:sldId id="357" r:id="rId53"/>
    <p:sldId id="358" r:id="rId54"/>
    <p:sldId id="359" r:id="rId55"/>
    <p:sldId id="377" r:id="rId56"/>
    <p:sldId id="267" r:id="rId57"/>
    <p:sldId id="268" r:id="rId58"/>
    <p:sldId id="269" r:id="rId59"/>
    <p:sldId id="270" r:id="rId60"/>
    <p:sldId id="361" r:id="rId61"/>
    <p:sldId id="362" r:id="rId62"/>
    <p:sldId id="363" r:id="rId63"/>
    <p:sldId id="364" r:id="rId64"/>
    <p:sldId id="366" r:id="rId65"/>
    <p:sldId id="374" r:id="rId66"/>
    <p:sldId id="367" r:id="rId67"/>
    <p:sldId id="368" r:id="rId68"/>
    <p:sldId id="369" r:id="rId69"/>
    <p:sldId id="370" r:id="rId70"/>
    <p:sldId id="371" r:id="rId71"/>
    <p:sldId id="372" r:id="rId72"/>
    <p:sldId id="278" r:id="rId73"/>
    <p:sldId id="279" r:id="rId74"/>
    <p:sldId id="280" r:id="rId75"/>
    <p:sldId id="375" r:id="rId76"/>
    <p:sldId id="379" r:id="rId77"/>
    <p:sldId id="380" r:id="rId78"/>
    <p:sldId id="382" r:id="rId79"/>
    <p:sldId id="383" r:id="rId80"/>
    <p:sldId id="384" r:id="rId81"/>
    <p:sldId id="303" r:id="rId82"/>
    <p:sldId id="385" r:id="rId83"/>
    <p:sldId id="386" r:id="rId84"/>
    <p:sldId id="388" r:id="rId85"/>
    <p:sldId id="282" r:id="rId86"/>
    <p:sldId id="390" r:id="rId87"/>
    <p:sldId id="392" r:id="rId88"/>
    <p:sldId id="393" r:id="rId89"/>
    <p:sldId id="395" r:id="rId90"/>
    <p:sldId id="394" r:id="rId91"/>
    <p:sldId id="397" r:id="rId92"/>
    <p:sldId id="403" r:id="rId93"/>
    <p:sldId id="404" r:id="rId94"/>
    <p:sldId id="405" r:id="rId95"/>
    <p:sldId id="399" r:id="rId96"/>
    <p:sldId id="400" r:id="rId97"/>
    <p:sldId id="401" r:id="rId98"/>
    <p:sldId id="407" r:id="rId99"/>
    <p:sldId id="409" r:id="rId100"/>
    <p:sldId id="410" r:id="rId101"/>
    <p:sldId id="411" r:id="rId102"/>
    <p:sldId id="412" r:id="rId103"/>
    <p:sldId id="413" r:id="rId104"/>
    <p:sldId id="414" r:id="rId105"/>
    <p:sldId id="435" r:id="rId106"/>
    <p:sldId id="415" r:id="rId107"/>
    <p:sldId id="416" r:id="rId108"/>
    <p:sldId id="289" r:id="rId109"/>
    <p:sldId id="418" r:id="rId110"/>
    <p:sldId id="439" r:id="rId111"/>
    <p:sldId id="441" r:id="rId112"/>
    <p:sldId id="443" r:id="rId113"/>
    <p:sldId id="446" r:id="rId114"/>
    <p:sldId id="442" r:id="rId115"/>
    <p:sldId id="419" r:id="rId116"/>
    <p:sldId id="437" r:id="rId117"/>
    <p:sldId id="444" r:id="rId118"/>
    <p:sldId id="445" r:id="rId119"/>
    <p:sldId id="420" r:id="rId120"/>
    <p:sldId id="421" r:id="rId121"/>
    <p:sldId id="422" r:id="rId122"/>
    <p:sldId id="423" r:id="rId123"/>
    <p:sldId id="424" r:id="rId124"/>
    <p:sldId id="425" r:id="rId125"/>
    <p:sldId id="426" r:id="rId126"/>
    <p:sldId id="448" r:id="rId1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505" autoAdjust="0"/>
  </p:normalViewPr>
  <p:slideViewPr>
    <p:cSldViewPr>
      <p:cViewPr varScale="1">
        <p:scale>
          <a:sx n="64" d="100"/>
          <a:sy n="64"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85460-FBD7-4A71-AFA1-84583542FE69}" type="datetimeFigureOut">
              <a:rPr lang="en-US" smtClean="0"/>
              <a:t>9/12/2023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C0192-B7B0-423E-B943-C5AF94D4878D}" type="slidenum">
              <a:rPr lang="en-US" smtClean="0"/>
              <a:t>‹#›</a:t>
            </a:fld>
            <a:endParaRPr lang="en-US"/>
          </a:p>
        </p:txBody>
      </p:sp>
    </p:spTree>
    <p:extLst>
      <p:ext uri="{BB962C8B-B14F-4D97-AF65-F5344CB8AC3E}">
        <p14:creationId xmlns:p14="http://schemas.microsoft.com/office/powerpoint/2010/main" val="115396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885792" y="0"/>
            <a:ext cx="2972208" cy="45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prstClr val="black"/>
              </a:solidFill>
              <a:latin typeface="Arial" charset="0"/>
            </a:endParaRPr>
          </a:p>
        </p:txBody>
      </p:sp>
      <p:sp>
        <p:nvSpPr>
          <p:cNvPr id="97283" name="Rectangle 3"/>
          <p:cNvSpPr>
            <a:spLocks noChangeArrowheads="1"/>
          </p:cNvSpPr>
          <p:nvPr/>
        </p:nvSpPr>
        <p:spPr bwMode="auto">
          <a:xfrm>
            <a:off x="3885792" y="8687123"/>
            <a:ext cx="2972208" cy="45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eaLnBrk="0" fontAlgn="base" hangingPunct="0">
              <a:spcBef>
                <a:spcPct val="0"/>
              </a:spcBef>
              <a:spcAft>
                <a:spcPct val="0"/>
              </a:spcAft>
            </a:pPr>
            <a:r>
              <a:rPr lang="en-US" altLang="tr-TR" sz="1200">
                <a:solidFill>
                  <a:prstClr val="black"/>
                </a:solidFill>
                <a:latin typeface="Times New Roman" charset="0"/>
              </a:rPr>
              <a:t>4</a:t>
            </a:r>
          </a:p>
        </p:txBody>
      </p:sp>
      <p:sp>
        <p:nvSpPr>
          <p:cNvPr id="97284" name="Rectangle 4"/>
          <p:cNvSpPr>
            <a:spLocks noChangeArrowheads="1"/>
          </p:cNvSpPr>
          <p:nvPr/>
        </p:nvSpPr>
        <p:spPr bwMode="auto">
          <a:xfrm>
            <a:off x="1" y="8687123"/>
            <a:ext cx="2972209" cy="45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prstClr val="black"/>
              </a:solidFill>
              <a:latin typeface="Arial" charset="0"/>
            </a:endParaRPr>
          </a:p>
        </p:txBody>
      </p:sp>
      <p:sp>
        <p:nvSpPr>
          <p:cNvPr id="97285" name="Rectangle 5"/>
          <p:cNvSpPr>
            <a:spLocks noChangeArrowheads="1"/>
          </p:cNvSpPr>
          <p:nvPr/>
        </p:nvSpPr>
        <p:spPr bwMode="auto">
          <a:xfrm>
            <a:off x="1" y="0"/>
            <a:ext cx="2972209" cy="45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prstClr val="black"/>
              </a:solidFill>
              <a:latin typeface="Arial" charset="0"/>
            </a:endParaRPr>
          </a:p>
        </p:txBody>
      </p:sp>
      <p:sp>
        <p:nvSpPr>
          <p:cNvPr id="97286" name="Rectangle 6"/>
          <p:cNvSpPr>
            <a:spLocks noGrp="1" noRot="1" noChangeAspect="1" noChangeArrowheads="1" noTextEdit="1"/>
          </p:cNvSpPr>
          <p:nvPr>
            <p:ph type="sldImg"/>
          </p:nvPr>
        </p:nvSpPr>
        <p:spPr>
          <a:xfrm>
            <a:off x="1152525" y="692150"/>
            <a:ext cx="4554538" cy="3416300"/>
          </a:xfrm>
          <a:ln cap="flat"/>
        </p:spPr>
      </p:sp>
      <p:sp>
        <p:nvSpPr>
          <p:cNvPr id="97287" name="Rectangle 7"/>
          <p:cNvSpPr>
            <a:spLocks noGrp="1" noChangeArrowheads="1"/>
          </p:cNvSpPr>
          <p:nvPr>
            <p:ph type="body" idx="1"/>
          </p:nvPr>
        </p:nvSpPr>
        <p:spPr>
          <a:ln/>
        </p:spPr>
        <p:txBody>
          <a:bodyPr/>
          <a:lstStyle/>
          <a:p>
            <a:endParaRPr lang="tr-TR"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7DB1E-5CCB-4CCA-898B-85F5174819C1}" type="slidenum">
              <a:rPr lang="en-US" altLang="tr-TR"/>
              <a:pPr/>
              <a:t>22</a:t>
            </a:fld>
            <a:endParaRPr lang="en-US" altLang="tr-T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BAEEC-5D8D-4534-BE0F-AF9245E5D881}" type="slidenum">
              <a:rPr lang="en-US" altLang="tr-TR"/>
              <a:pPr/>
              <a:t>23</a:t>
            </a:fld>
            <a:endParaRPr lang="en-US" altLang="tr-T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9200CA-A6B1-4E0F-B257-C0A85B789B5C}" type="slidenum">
              <a:rPr lang="en-US" altLang="tr-TR"/>
              <a:pPr/>
              <a:t>24</a:t>
            </a:fld>
            <a:endParaRPr lang="en-US" altLang="tr-T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5C390-E0B5-4EBE-A540-9A4A8D055B13}" type="slidenum">
              <a:rPr lang="en-US" altLang="tr-TR"/>
              <a:pPr/>
              <a:t>25</a:t>
            </a:fld>
            <a:endParaRPr lang="en-US" altLang="tr-T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99152-17AD-48EF-8E70-9E6226DB7D9C}" type="slidenum">
              <a:rPr lang="en-US" altLang="tr-TR"/>
              <a:pPr/>
              <a:t>26</a:t>
            </a:fld>
            <a:endParaRPr lang="en-US" altLang="tr-T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0CCA03-37C5-4577-B01C-082D9CF8A740}" type="slidenum">
              <a:rPr lang="en-US" altLang="tr-TR"/>
              <a:pPr/>
              <a:t>27</a:t>
            </a:fld>
            <a:endParaRPr lang="en-US" altLang="tr-T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4C2D2-4112-45DE-A667-38E7E9E619BB}" type="slidenum">
              <a:rPr lang="en-US" altLang="tr-TR"/>
              <a:pPr/>
              <a:t>29</a:t>
            </a:fld>
            <a:endParaRPr lang="en-US" altLang="tr-T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9420C-E4F9-415C-8F08-05F7A0AADE45}" type="slidenum">
              <a:rPr lang="en-US" altLang="tr-TR"/>
              <a:pPr/>
              <a:t>32</a:t>
            </a:fld>
            <a:endParaRPr lang="en-US" altLang="tr-TR"/>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081B20-69EC-40F6-B54A-D16349675669}" type="slidenum">
              <a:rPr lang="en-US" altLang="tr-TR"/>
              <a:pPr/>
              <a:t>33</a:t>
            </a:fld>
            <a:endParaRPr lang="en-US" altLang="tr-TR"/>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270AF-5EA5-407F-A416-88D7FC6BF584}" type="slidenum">
              <a:rPr lang="en-US" altLang="tr-TR"/>
              <a:pPr/>
              <a:t>34</a:t>
            </a:fld>
            <a:endParaRPr lang="en-US" altLang="tr-T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ChangeArrowheads="1"/>
          </p:cNvSpPr>
          <p:nvPr/>
        </p:nvSpPr>
        <p:spPr bwMode="auto">
          <a:xfrm>
            <a:off x="3885792" y="0"/>
            <a:ext cx="2972208" cy="45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prstClr val="black"/>
              </a:solidFill>
              <a:latin typeface="Arial" charset="0"/>
            </a:endParaRPr>
          </a:p>
        </p:txBody>
      </p:sp>
      <p:sp>
        <p:nvSpPr>
          <p:cNvPr id="304131" name="Rectangle 3"/>
          <p:cNvSpPr>
            <a:spLocks noChangeArrowheads="1"/>
          </p:cNvSpPr>
          <p:nvPr/>
        </p:nvSpPr>
        <p:spPr bwMode="auto">
          <a:xfrm>
            <a:off x="3885792" y="8687123"/>
            <a:ext cx="2972208" cy="45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eaLnBrk="0" fontAlgn="base" hangingPunct="0">
              <a:spcBef>
                <a:spcPct val="0"/>
              </a:spcBef>
              <a:spcAft>
                <a:spcPct val="0"/>
              </a:spcAft>
            </a:pPr>
            <a:r>
              <a:rPr lang="en-US" altLang="tr-TR" sz="1200">
                <a:solidFill>
                  <a:prstClr val="black"/>
                </a:solidFill>
                <a:latin typeface="Times New Roman" charset="0"/>
              </a:rPr>
              <a:t>4</a:t>
            </a:r>
          </a:p>
        </p:txBody>
      </p:sp>
      <p:sp>
        <p:nvSpPr>
          <p:cNvPr id="304132" name="Rectangle 4"/>
          <p:cNvSpPr>
            <a:spLocks noChangeArrowheads="1"/>
          </p:cNvSpPr>
          <p:nvPr/>
        </p:nvSpPr>
        <p:spPr bwMode="auto">
          <a:xfrm>
            <a:off x="1" y="8687123"/>
            <a:ext cx="2972209" cy="45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prstClr val="black"/>
              </a:solidFill>
              <a:latin typeface="Arial" charset="0"/>
            </a:endParaRPr>
          </a:p>
        </p:txBody>
      </p:sp>
      <p:sp>
        <p:nvSpPr>
          <p:cNvPr id="304133" name="Rectangle 5"/>
          <p:cNvSpPr>
            <a:spLocks noChangeArrowheads="1"/>
          </p:cNvSpPr>
          <p:nvPr/>
        </p:nvSpPr>
        <p:spPr bwMode="auto">
          <a:xfrm>
            <a:off x="1" y="0"/>
            <a:ext cx="2972209" cy="45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prstClr val="black"/>
              </a:solidFill>
              <a:latin typeface="Arial" charset="0"/>
            </a:endParaRPr>
          </a:p>
        </p:txBody>
      </p:sp>
      <p:sp>
        <p:nvSpPr>
          <p:cNvPr id="304134" name="Rectangle 6"/>
          <p:cNvSpPr>
            <a:spLocks noGrp="1" noRot="1" noChangeAspect="1" noChangeArrowheads="1" noTextEdit="1"/>
          </p:cNvSpPr>
          <p:nvPr>
            <p:ph type="sldImg"/>
          </p:nvPr>
        </p:nvSpPr>
        <p:spPr>
          <a:xfrm>
            <a:off x="1152525" y="692150"/>
            <a:ext cx="4554538" cy="3416300"/>
          </a:xfrm>
          <a:ln cap="flat"/>
        </p:spPr>
      </p:sp>
      <p:sp>
        <p:nvSpPr>
          <p:cNvPr id="304135" name="Rectangle 7"/>
          <p:cNvSpPr>
            <a:spLocks noGrp="1" noChangeArrowheads="1"/>
          </p:cNvSpPr>
          <p:nvPr>
            <p:ph type="body" idx="1"/>
          </p:nvPr>
        </p:nvSpPr>
        <p:spPr>
          <a:ln/>
        </p:spPr>
        <p:txBody>
          <a:bodyPr/>
          <a:lstStyle/>
          <a:p>
            <a:endParaRPr lang="tr-TR" alt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476660-7E4B-4F99-BDF1-DA2603AF1383}" type="slidenum">
              <a:rPr lang="en-US" altLang="tr-TR"/>
              <a:pPr/>
              <a:t>35</a:t>
            </a:fld>
            <a:endParaRPr lang="en-US" altLang="tr-T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FB1A4-1961-49B8-8501-7D64ED20B6FA}" type="slidenum">
              <a:rPr lang="en-US" altLang="tr-TR"/>
              <a:pPr/>
              <a:t>37</a:t>
            </a:fld>
            <a:endParaRPr lang="en-US" altLang="tr-T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62BF8-443B-4ABA-8792-D5249149DD16}" type="slidenum">
              <a:rPr lang="en-US" altLang="tr-TR"/>
              <a:pPr/>
              <a:t>38</a:t>
            </a:fld>
            <a:endParaRPr lang="en-US" altLang="tr-T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9DA8C-7BAE-4519-A9E6-1256FD168852}" type="slidenum">
              <a:rPr lang="en-US" altLang="tr-TR"/>
              <a:pPr/>
              <a:t>39</a:t>
            </a:fld>
            <a:endParaRPr lang="en-US" altLang="tr-T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9A7A0B-85E0-4741-A308-77265E3098E9}" type="slidenum">
              <a:rPr lang="en-US" altLang="tr-TR"/>
              <a:pPr/>
              <a:t>40</a:t>
            </a:fld>
            <a:endParaRPr lang="en-US" altLang="tr-T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4E57A-3F3C-4F37-B825-41DDE2946F0C}" type="slidenum">
              <a:rPr lang="en-US" altLang="tr-TR"/>
              <a:pPr/>
              <a:t>41</a:t>
            </a:fld>
            <a:endParaRPr lang="en-US" altLang="tr-TR"/>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62190-33E7-46CA-902E-9668F964852F}" type="slidenum">
              <a:rPr lang="en-US" altLang="tr-TR"/>
              <a:pPr/>
              <a:t>42</a:t>
            </a:fld>
            <a:endParaRPr lang="en-US" altLang="tr-TR"/>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244AC3-5972-4B6B-BA35-D393BEE18D95}" type="slidenum">
              <a:rPr lang="en-US" altLang="tr-TR"/>
              <a:pPr/>
              <a:t>43</a:t>
            </a:fld>
            <a:endParaRPr lang="en-US" altLang="tr-TR"/>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EDA4D-F361-41DA-BDAC-B043E9819E57}" type="slidenum">
              <a:rPr lang="en-US" altLang="tr-TR"/>
              <a:pPr/>
              <a:t>44</a:t>
            </a:fld>
            <a:endParaRPr lang="en-US" altLang="tr-T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36D67-1136-434E-BC06-39F60C151C00}" type="slidenum">
              <a:rPr lang="en-US" altLang="tr-TR"/>
              <a:pPr/>
              <a:t>45</a:t>
            </a:fld>
            <a:endParaRPr lang="en-US" altLang="tr-TR"/>
          </a:p>
        </p:txBody>
      </p:sp>
      <p:sp>
        <p:nvSpPr>
          <p:cNvPr id="2273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7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A8B42B-8599-4001-98B0-48D34CD867FB}" type="slidenum">
              <a:rPr lang="en-US" altLang="tr-TR"/>
              <a:pPr/>
              <a:t>14</a:t>
            </a:fld>
            <a:endParaRPr lang="en-US" altLang="tr-T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CAB7A-9EAE-4F55-B76F-109974CF228B}" type="slidenum">
              <a:rPr lang="en-US" altLang="tr-TR"/>
              <a:pPr/>
              <a:t>47</a:t>
            </a:fld>
            <a:endParaRPr lang="en-US" altLang="tr-TR"/>
          </a:p>
        </p:txBody>
      </p:sp>
      <p:sp>
        <p:nvSpPr>
          <p:cNvPr id="2170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7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A8008-8587-40C7-957F-E72FC223E24B}" type="slidenum">
              <a:rPr lang="en-US" altLang="tr-TR"/>
              <a:pPr/>
              <a:t>48</a:t>
            </a:fld>
            <a:endParaRPr lang="en-US" altLang="tr-TR"/>
          </a:p>
        </p:txBody>
      </p:sp>
      <p:sp>
        <p:nvSpPr>
          <p:cNvPr id="2191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9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CDAC4-BCBF-40FA-83D2-44F21B434CB2}" type="slidenum">
              <a:rPr lang="en-US" altLang="tr-TR"/>
              <a:pPr/>
              <a:t>49</a:t>
            </a:fld>
            <a:endParaRPr lang="en-US" altLang="tr-TR"/>
          </a:p>
        </p:txBody>
      </p:sp>
      <p:sp>
        <p:nvSpPr>
          <p:cNvPr id="2211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1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0962C-4F8D-4DA6-A3C4-67789DDDCB14}" type="slidenum">
              <a:rPr lang="en-US" altLang="tr-TR"/>
              <a:pPr/>
              <a:t>50</a:t>
            </a:fld>
            <a:endParaRPr lang="en-US" altLang="tr-TR"/>
          </a:p>
        </p:txBody>
      </p:sp>
      <p:sp>
        <p:nvSpPr>
          <p:cNvPr id="2293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9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F21AE-D290-492C-A774-18396C3FE931}" type="slidenum">
              <a:rPr lang="en-US" altLang="tr-TR"/>
              <a:pPr/>
              <a:t>51</a:t>
            </a:fld>
            <a:endParaRPr lang="en-US" altLang="tr-TR"/>
          </a:p>
        </p:txBody>
      </p:sp>
      <p:sp>
        <p:nvSpPr>
          <p:cNvPr id="2314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1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94A7D-80C3-4543-A547-9CB0B3FB048C}" type="slidenum">
              <a:rPr lang="en-US" altLang="tr-TR"/>
              <a:pPr/>
              <a:t>52</a:t>
            </a:fld>
            <a:endParaRPr lang="en-US" altLang="tr-TR"/>
          </a:p>
        </p:txBody>
      </p:sp>
      <p:sp>
        <p:nvSpPr>
          <p:cNvPr id="2334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3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079F8-1F7D-48BB-9703-628F61C98F46}" type="slidenum">
              <a:rPr lang="en-US" altLang="tr-TR"/>
              <a:pPr/>
              <a:t>58</a:t>
            </a:fld>
            <a:endParaRPr lang="en-US" altLang="tr-TR"/>
          </a:p>
        </p:txBody>
      </p:sp>
      <p:sp>
        <p:nvSpPr>
          <p:cNvPr id="2365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6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6E749-41FC-4EB1-9BAE-74DD57C791D9}" type="slidenum">
              <a:rPr lang="en-US" altLang="tr-TR"/>
              <a:pPr/>
              <a:t>59</a:t>
            </a:fld>
            <a:endParaRPr lang="en-US" altLang="tr-TR"/>
          </a:p>
        </p:txBody>
      </p:sp>
      <p:sp>
        <p:nvSpPr>
          <p:cNvPr id="2385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8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C3F59D-CB05-44AE-8AB7-9A29FEA38539}" type="slidenum">
              <a:rPr lang="en-US" altLang="tr-TR"/>
              <a:pPr/>
              <a:t>60</a:t>
            </a:fld>
            <a:endParaRPr lang="en-US" altLang="tr-TR"/>
          </a:p>
        </p:txBody>
      </p:sp>
      <p:sp>
        <p:nvSpPr>
          <p:cNvPr id="2406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0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AB9AE-82D2-487C-A737-814056F5A185}" type="slidenum">
              <a:rPr lang="en-US" altLang="tr-TR"/>
              <a:pPr/>
              <a:t>61</a:t>
            </a:fld>
            <a:endParaRPr lang="en-US" altLang="tr-TR"/>
          </a:p>
        </p:txBody>
      </p:sp>
      <p:sp>
        <p:nvSpPr>
          <p:cNvPr id="2488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8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74AA6-AB75-451D-96CC-A22444AE5885}" type="slidenum">
              <a:rPr lang="en-US" altLang="tr-TR"/>
              <a:pPr/>
              <a:t>15</a:t>
            </a:fld>
            <a:endParaRPr lang="en-US" altLang="tr-T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AE46E-A43A-4C93-8602-F98639BB1829}" type="slidenum">
              <a:rPr lang="en-US" altLang="tr-TR"/>
              <a:pPr/>
              <a:t>62</a:t>
            </a:fld>
            <a:endParaRPr lang="en-US" altLang="tr-T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15452-934D-4891-B016-80AF3DEB129E}" type="slidenum">
              <a:rPr lang="en-US" altLang="tr-TR"/>
              <a:pPr/>
              <a:t>64</a:t>
            </a:fld>
            <a:endParaRPr lang="en-US" altLang="tr-TR"/>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BE3D8F-A7BF-4444-A3DE-16B0E15DFFED}" type="slidenum">
              <a:rPr lang="en-US" altLang="tr-TR"/>
              <a:pPr/>
              <a:t>65</a:t>
            </a:fld>
            <a:endParaRPr lang="en-US" altLang="tr-T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2C9FD-392F-4D03-834A-CD21BB7D2CBC}" type="slidenum">
              <a:rPr lang="en-US" altLang="tr-TR"/>
              <a:pPr/>
              <a:t>66</a:t>
            </a:fld>
            <a:endParaRPr lang="en-US" altLang="tr-T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20156-8723-462A-869B-9EBD5D9BADCF}" type="slidenum">
              <a:rPr lang="en-US" altLang="tr-TR"/>
              <a:pPr/>
              <a:t>67</a:t>
            </a:fld>
            <a:endParaRPr lang="en-US" altLang="tr-T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FF6AD-9BEF-413E-8DA5-3232F5252E9F}" type="slidenum">
              <a:rPr lang="en-US" altLang="tr-TR"/>
              <a:pPr/>
              <a:t>68</a:t>
            </a:fld>
            <a:endParaRPr lang="en-US" altLang="tr-TR"/>
          </a:p>
        </p:txBody>
      </p:sp>
      <p:sp>
        <p:nvSpPr>
          <p:cNvPr id="2549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4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06403-2895-4BE5-8262-5A35F6DA36B1}" type="slidenum">
              <a:rPr lang="en-US" altLang="tr-TR"/>
              <a:pPr/>
              <a:t>69</a:t>
            </a:fld>
            <a:endParaRPr lang="en-US" altLang="tr-TR"/>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1152525" y="692150"/>
            <a:ext cx="4554538" cy="3416300"/>
          </a:xfrm>
          <a:ln cap="flat"/>
        </p:spPr>
      </p:sp>
      <p:sp>
        <p:nvSpPr>
          <p:cNvPr id="191491" name="Rectangle 3"/>
          <p:cNvSpPr>
            <a:spLocks noGrp="1" noChangeArrowheads="1"/>
          </p:cNvSpPr>
          <p:nvPr>
            <p:ph type="body" idx="1"/>
          </p:nvPr>
        </p:nvSpPr>
        <p:spPr>
          <a:ln/>
        </p:spPr>
        <p:txBody>
          <a:bodyPr/>
          <a:lstStyle/>
          <a:p>
            <a:endParaRPr lang="tr-TR" alt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52525" y="692150"/>
            <a:ext cx="4554538" cy="3416300"/>
          </a:xfrm>
          <a:ln cap="flat"/>
        </p:spPr>
      </p:sp>
      <p:sp>
        <p:nvSpPr>
          <p:cNvPr id="199683" name="Rectangle 3"/>
          <p:cNvSpPr>
            <a:spLocks noGrp="1" noChangeArrowheads="1"/>
          </p:cNvSpPr>
          <p:nvPr>
            <p:ph type="body" idx="1"/>
          </p:nvPr>
        </p:nvSpPr>
        <p:spPr>
          <a:ln/>
        </p:spPr>
        <p:txBody>
          <a:bodyPr/>
          <a:lstStyle/>
          <a:p>
            <a:endParaRPr lang="tr-TR" alt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8115269-C54F-4B9D-8D2C-2C588BFE20A3}" type="slidenum">
              <a:rPr lang="en-US" altLang="tr-TR"/>
              <a:pPr/>
              <a:t>77</a:t>
            </a:fld>
            <a:endParaRPr lang="en-US" altLang="tr-TR"/>
          </a:p>
        </p:txBody>
      </p:sp>
      <p:sp>
        <p:nvSpPr>
          <p:cNvPr id="104450" name="Rectangle 2"/>
          <p:cNvSpPr>
            <a:spLocks noGrp="1" noChangeArrowheads="1"/>
          </p:cNvSpPr>
          <p:nvPr>
            <p:ph type="body" idx="1"/>
          </p:nvPr>
        </p:nvSpPr>
        <p:spPr>
          <a:ln/>
        </p:spPr>
        <p:txBody>
          <a:bodyPr/>
          <a:lstStyle/>
          <a:p>
            <a:endParaRPr lang="tr-TR" altLang="tr-TR"/>
          </a:p>
        </p:txBody>
      </p:sp>
      <p:sp>
        <p:nvSpPr>
          <p:cNvPr id="104451" name="Rectangle 3"/>
          <p:cNvSpPr>
            <a:spLocks noGrp="1" noRot="1" noChangeAspect="1" noChangeArrowheads="1" noTextEdit="1"/>
          </p:cNvSpPr>
          <p:nvPr>
            <p:ph type="sldImg"/>
          </p:nvPr>
        </p:nvSpPr>
        <p:spPr>
          <a:xfrm>
            <a:off x="1152525" y="692150"/>
            <a:ext cx="4554538"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8AB98E-1131-4696-A33B-88FBFA57BEFC}" type="slidenum">
              <a:rPr lang="en-US" altLang="tr-TR"/>
              <a:pPr/>
              <a:t>16</a:t>
            </a:fld>
            <a:endParaRPr lang="en-US" altLang="tr-T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88E01CA-13BC-4593-BFF5-DF5CB78C70A8}" type="slidenum">
              <a:rPr lang="en-US" altLang="tr-TR"/>
              <a:pPr/>
              <a:t>78</a:t>
            </a:fld>
            <a:endParaRPr lang="en-US" altLang="tr-TR"/>
          </a:p>
        </p:txBody>
      </p:sp>
      <p:sp>
        <p:nvSpPr>
          <p:cNvPr id="19458" name="Rectangle 2"/>
          <p:cNvSpPr>
            <a:spLocks noGrp="1" noChangeArrowheads="1"/>
          </p:cNvSpPr>
          <p:nvPr>
            <p:ph type="body" idx="1"/>
          </p:nvPr>
        </p:nvSpPr>
        <p:spPr>
          <a:noFill/>
          <a:ln/>
        </p:spPr>
        <p:txBody>
          <a:bodyPr/>
          <a:lstStyle/>
          <a:p>
            <a:r>
              <a:rPr lang="en-US" altLang="tr-TR"/>
              <a:t>Follows your lecture 5 discussion.</a:t>
            </a:r>
          </a:p>
        </p:txBody>
      </p:sp>
      <p:sp>
        <p:nvSpPr>
          <p:cNvPr id="19459" name="Rectangle 3"/>
          <p:cNvSpPr>
            <a:spLocks noGrp="1" noRot="1" noChangeAspect="1" noChangeArrowheads="1" noTextEdit="1"/>
          </p:cNvSpPr>
          <p:nvPr>
            <p:ph type="sldImg"/>
          </p:nvPr>
        </p:nvSpPr>
        <p:spPr>
          <a:xfrm>
            <a:off x="1152525" y="692150"/>
            <a:ext cx="4554538" cy="3416300"/>
          </a:xfrm>
          <a:ln cap="fla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8F219C2-B381-4195-960C-510D61816D39}" type="slidenum">
              <a:rPr lang="en-US" altLang="tr-TR"/>
              <a:pPr/>
              <a:t>81</a:t>
            </a:fld>
            <a:endParaRPr lang="en-US" altLang="tr-TR"/>
          </a:p>
        </p:txBody>
      </p:sp>
      <p:sp>
        <p:nvSpPr>
          <p:cNvPr id="23554" name="Rectangle 2"/>
          <p:cNvSpPr>
            <a:spLocks noGrp="1" noChangeArrowheads="1"/>
          </p:cNvSpPr>
          <p:nvPr>
            <p:ph type="body" idx="1"/>
          </p:nvPr>
        </p:nvSpPr>
        <p:spPr>
          <a:noFill/>
          <a:ln/>
        </p:spPr>
        <p:txBody>
          <a:bodyPr/>
          <a:lstStyle/>
          <a:p>
            <a:r>
              <a:rPr lang="en-US" altLang="tr-TR"/>
              <a:t>Some examples.</a:t>
            </a:r>
          </a:p>
        </p:txBody>
      </p:sp>
      <p:sp>
        <p:nvSpPr>
          <p:cNvPr id="23555" name="Rectangle 3"/>
          <p:cNvSpPr>
            <a:spLocks noGrp="1" noRot="1" noChangeAspect="1" noChangeArrowheads="1" noTextEdit="1"/>
          </p:cNvSpPr>
          <p:nvPr>
            <p:ph type="sldImg"/>
          </p:nvPr>
        </p:nvSpPr>
        <p:spPr>
          <a:xfrm>
            <a:off x="1152525" y="692150"/>
            <a:ext cx="4554538" cy="3416300"/>
          </a:xfrm>
          <a:ln cap="flat"/>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948B9ED-75C1-4A65-9BD5-55611DF52B8A}" type="slidenum">
              <a:rPr lang="en-US" altLang="tr-TR"/>
              <a:pPr/>
              <a:t>84</a:t>
            </a:fld>
            <a:endParaRPr lang="en-US" altLang="tr-TR"/>
          </a:p>
        </p:txBody>
      </p:sp>
      <p:sp>
        <p:nvSpPr>
          <p:cNvPr id="39938" name="Rectangle 2"/>
          <p:cNvSpPr>
            <a:spLocks noGrp="1" noChangeArrowheads="1"/>
          </p:cNvSpPr>
          <p:nvPr>
            <p:ph type="body" idx="1"/>
          </p:nvPr>
        </p:nvSpPr>
        <p:spPr>
          <a:ln/>
        </p:spPr>
        <p:txBody>
          <a:bodyPr/>
          <a:lstStyle/>
          <a:p>
            <a:endParaRPr lang="tr-TR" altLang="tr-TR"/>
          </a:p>
        </p:txBody>
      </p:sp>
      <p:sp>
        <p:nvSpPr>
          <p:cNvPr id="39939" name="Rectangle 3"/>
          <p:cNvSpPr>
            <a:spLocks noGrp="1" noRot="1" noChangeAspect="1" noChangeArrowheads="1" noTextEdit="1"/>
          </p:cNvSpPr>
          <p:nvPr>
            <p:ph type="sldImg"/>
          </p:nvPr>
        </p:nvSpPr>
        <p:spPr>
          <a:xfrm>
            <a:off x="1152525" y="692150"/>
            <a:ext cx="4554538" cy="3416300"/>
          </a:xfrm>
          <a:ln cap="fla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3ACB55E-1263-4E8F-9F00-AEEB3AB3F95F}" type="slidenum">
              <a:rPr lang="en-US" altLang="tr-TR"/>
              <a:pPr/>
              <a:t>85</a:t>
            </a:fld>
            <a:endParaRPr lang="en-US" altLang="tr-TR"/>
          </a:p>
        </p:txBody>
      </p:sp>
      <p:sp>
        <p:nvSpPr>
          <p:cNvPr id="98306" name="Rectangle 2"/>
          <p:cNvSpPr>
            <a:spLocks noGrp="1" noChangeArrowheads="1"/>
          </p:cNvSpPr>
          <p:nvPr>
            <p:ph type="body" idx="1"/>
          </p:nvPr>
        </p:nvSpPr>
        <p:spPr>
          <a:noFill/>
          <a:ln/>
        </p:spPr>
        <p:txBody>
          <a:bodyPr/>
          <a:lstStyle/>
          <a:p>
            <a:r>
              <a:rPr lang="en-US" altLang="tr-TR"/>
              <a:t>I need to teach them this formula.  Sorry.</a:t>
            </a:r>
          </a:p>
        </p:txBody>
      </p:sp>
      <p:sp>
        <p:nvSpPr>
          <p:cNvPr id="98307" name="Rectangle 3"/>
          <p:cNvSpPr>
            <a:spLocks noGrp="1" noRot="1" noChangeAspect="1" noChangeArrowheads="1" noTextEdit="1"/>
          </p:cNvSpPr>
          <p:nvPr>
            <p:ph type="sldImg"/>
          </p:nvPr>
        </p:nvSpPr>
        <p:spPr>
          <a:xfrm>
            <a:off x="1152525" y="692150"/>
            <a:ext cx="4554538" cy="3416300"/>
          </a:xfrm>
          <a:ln cap="fla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5909576-BEAA-4F04-BAD2-8EBC10D2FE98}" type="slidenum">
              <a:rPr lang="en-US" altLang="tr-TR"/>
              <a:pPr/>
              <a:t>86</a:t>
            </a:fld>
            <a:endParaRPr lang="en-US" altLang="tr-TR"/>
          </a:p>
        </p:txBody>
      </p:sp>
      <p:sp>
        <p:nvSpPr>
          <p:cNvPr id="102402" name="Rectangle 2"/>
          <p:cNvSpPr>
            <a:spLocks noGrp="1" noChangeArrowheads="1"/>
          </p:cNvSpPr>
          <p:nvPr>
            <p:ph type="body" idx="1"/>
          </p:nvPr>
        </p:nvSpPr>
        <p:spPr>
          <a:noFill/>
          <a:ln/>
        </p:spPr>
        <p:txBody>
          <a:bodyPr/>
          <a:lstStyle/>
          <a:p>
            <a:r>
              <a:rPr lang="en-US" altLang="tr-TR"/>
              <a:t>I need to teach them this formula.  Sorry.</a:t>
            </a:r>
          </a:p>
        </p:txBody>
      </p:sp>
      <p:sp>
        <p:nvSpPr>
          <p:cNvPr id="102403" name="Rectangle 3"/>
          <p:cNvSpPr>
            <a:spLocks noGrp="1" noRot="1" noChangeAspect="1" noChangeArrowheads="1" noTextEdit="1"/>
          </p:cNvSpPr>
          <p:nvPr>
            <p:ph type="sldImg"/>
          </p:nvPr>
        </p:nvSpPr>
        <p:spPr>
          <a:xfrm>
            <a:off x="1152525" y="692150"/>
            <a:ext cx="4554538" cy="3416300"/>
          </a:xfrm>
          <a:ln cap="fla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AE2326C-F6A9-4B7A-9E6C-8FD42394A57D}" type="slidenum">
              <a:rPr lang="en-US" altLang="tr-TR"/>
              <a:pPr/>
              <a:t>88</a:t>
            </a:fld>
            <a:endParaRPr lang="en-US" altLang="tr-TR"/>
          </a:p>
        </p:txBody>
      </p:sp>
      <p:sp>
        <p:nvSpPr>
          <p:cNvPr id="100354" name="Rectangle 2"/>
          <p:cNvSpPr>
            <a:spLocks noGrp="1" noChangeArrowheads="1"/>
          </p:cNvSpPr>
          <p:nvPr>
            <p:ph type="body" idx="1"/>
          </p:nvPr>
        </p:nvSpPr>
        <p:spPr>
          <a:noFill/>
          <a:ln/>
        </p:spPr>
        <p:txBody>
          <a:bodyPr/>
          <a:lstStyle/>
          <a:p>
            <a:r>
              <a:rPr lang="en-US" altLang="tr-TR"/>
              <a:t>I need to teach them this formula.  Sorry.</a:t>
            </a:r>
          </a:p>
        </p:txBody>
      </p:sp>
      <p:sp>
        <p:nvSpPr>
          <p:cNvPr id="100355" name="Rectangle 3"/>
          <p:cNvSpPr>
            <a:spLocks noGrp="1" noRot="1" noChangeAspect="1" noChangeArrowheads="1" noTextEdit="1"/>
          </p:cNvSpPr>
          <p:nvPr>
            <p:ph type="sldImg"/>
          </p:nvPr>
        </p:nvSpPr>
        <p:spPr>
          <a:xfrm>
            <a:off x="1152525" y="692150"/>
            <a:ext cx="4554538" cy="3416300"/>
          </a:xfrm>
          <a:ln cap="flat"/>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DFBE45C-8369-4F8F-93B6-E34863012EF9}" type="slidenum">
              <a:rPr lang="en-US" altLang="tr-TR"/>
              <a:pPr/>
              <a:t>91</a:t>
            </a:fld>
            <a:endParaRPr lang="en-US" altLang="tr-TR"/>
          </a:p>
        </p:txBody>
      </p:sp>
      <p:sp>
        <p:nvSpPr>
          <p:cNvPr id="110594" name="Rectangle 2"/>
          <p:cNvSpPr>
            <a:spLocks noGrp="1" noChangeArrowheads="1"/>
          </p:cNvSpPr>
          <p:nvPr>
            <p:ph type="body" idx="1"/>
          </p:nvPr>
        </p:nvSpPr>
        <p:spPr>
          <a:noFill/>
          <a:ln/>
        </p:spPr>
        <p:txBody>
          <a:bodyPr lIns="92238" tIns="46901" rIns="92238" bIns="46901"/>
          <a:lstStyle/>
          <a:p>
            <a:r>
              <a:rPr lang="en-US" altLang="tr-TR"/>
              <a:t>Your discussion from your lecture 6</a:t>
            </a:r>
          </a:p>
        </p:txBody>
      </p:sp>
      <p:sp>
        <p:nvSpPr>
          <p:cNvPr id="110595" name="Rectangle 3"/>
          <p:cNvSpPr>
            <a:spLocks noGrp="1" noRot="1" noChangeAspect="1" noChangeArrowheads="1" noTextEdit="1"/>
          </p:cNvSpPr>
          <p:nvPr>
            <p:ph type="sldImg"/>
          </p:nvPr>
        </p:nvSpPr>
        <p:spPr>
          <a:xfrm>
            <a:off x="1152525" y="693738"/>
            <a:ext cx="4554538" cy="3416300"/>
          </a:xfrm>
          <a:ln cap="flat"/>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114204F-205F-413F-B3B2-E528E1714707}" type="slidenum">
              <a:rPr lang="en-US" altLang="tr-TR"/>
              <a:pPr/>
              <a:t>92</a:t>
            </a:fld>
            <a:endParaRPr lang="en-US" altLang="tr-TR"/>
          </a:p>
        </p:txBody>
      </p:sp>
      <p:sp>
        <p:nvSpPr>
          <p:cNvPr id="112642" name="Rectangle 2"/>
          <p:cNvSpPr>
            <a:spLocks noGrp="1" noChangeArrowheads="1"/>
          </p:cNvSpPr>
          <p:nvPr>
            <p:ph type="body" idx="1"/>
          </p:nvPr>
        </p:nvSpPr>
        <p:spPr>
          <a:noFill/>
          <a:ln/>
        </p:spPr>
        <p:txBody>
          <a:bodyPr lIns="92238" tIns="46901" rIns="92238" bIns="46901"/>
          <a:lstStyle/>
          <a:p>
            <a:r>
              <a:rPr lang="en-US" altLang="tr-TR"/>
              <a:t>ditto.</a:t>
            </a:r>
          </a:p>
        </p:txBody>
      </p:sp>
      <p:sp>
        <p:nvSpPr>
          <p:cNvPr id="112643" name="Rectangle 3"/>
          <p:cNvSpPr>
            <a:spLocks noGrp="1" noRot="1" noChangeAspect="1" noChangeArrowheads="1" noTextEdit="1"/>
          </p:cNvSpPr>
          <p:nvPr>
            <p:ph type="sldImg"/>
          </p:nvPr>
        </p:nvSpPr>
        <p:spPr>
          <a:xfrm>
            <a:off x="1152525" y="693738"/>
            <a:ext cx="4554538" cy="3416300"/>
          </a:xfrm>
          <a:ln cap="fla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F4D0B8D-9ED5-4BCD-ADFE-7574EDA78666}" type="slidenum">
              <a:rPr lang="en-US" altLang="tr-TR"/>
              <a:pPr/>
              <a:t>96</a:t>
            </a:fld>
            <a:endParaRPr lang="en-US" altLang="tr-TR"/>
          </a:p>
        </p:txBody>
      </p:sp>
      <p:sp>
        <p:nvSpPr>
          <p:cNvPr id="120834" name="Rectangle 2"/>
          <p:cNvSpPr>
            <a:spLocks noGrp="1" noChangeArrowheads="1"/>
          </p:cNvSpPr>
          <p:nvPr>
            <p:ph type="body" idx="1"/>
          </p:nvPr>
        </p:nvSpPr>
        <p:spPr>
          <a:noFill/>
          <a:ln/>
        </p:spPr>
        <p:txBody>
          <a:bodyPr lIns="92238" tIns="46901" rIns="92238" bIns="46901"/>
          <a:lstStyle/>
          <a:p>
            <a:r>
              <a:rPr lang="en-US" altLang="tr-TR"/>
              <a:t>Set-up slide</a:t>
            </a:r>
          </a:p>
        </p:txBody>
      </p:sp>
      <p:sp>
        <p:nvSpPr>
          <p:cNvPr id="120835" name="Rectangle 3"/>
          <p:cNvSpPr>
            <a:spLocks noGrp="1" noRot="1" noChangeAspect="1" noChangeArrowheads="1" noTextEdit="1"/>
          </p:cNvSpPr>
          <p:nvPr>
            <p:ph type="sldImg"/>
          </p:nvPr>
        </p:nvSpPr>
        <p:spPr>
          <a:xfrm>
            <a:off x="1152525" y="693738"/>
            <a:ext cx="4554538" cy="3416300"/>
          </a:xfrm>
          <a:ln cap="fla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D0FA47-4C28-4A20-9B69-BB31386200D1}" type="slidenum">
              <a:rPr lang="en-GB" altLang="en-US" smtClean="0"/>
              <a:pPr eaLnBrk="1" hangingPunct="1"/>
              <a:t>103</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EACBA-4C54-432D-8B63-E771246F1003}" type="slidenum">
              <a:rPr lang="en-US" altLang="tr-TR"/>
              <a:pPr/>
              <a:t>17</a:t>
            </a:fld>
            <a:endParaRPr lang="en-US" altLang="tr-T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9910D7-BEC6-49FA-90EC-F640B97EE17E}" type="slidenum">
              <a:rPr lang="en-GB" altLang="en-US" smtClean="0"/>
              <a:pPr eaLnBrk="1" hangingPunct="1"/>
              <a:t>108</a:t>
            </a:fld>
            <a:endParaRPr lang="en-GB" altLang="en-US"/>
          </a:p>
        </p:txBody>
      </p:sp>
      <p:sp>
        <p:nvSpPr>
          <p:cNvPr id="675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9AFC01C1-ECF9-4622-8519-C2F297BB8493}" type="slidenum">
              <a:rPr lang="en-US" altLang="en-US" sz="1200">
                <a:latin typeface="Times New Roman" pitchFamily="18" charset="0"/>
              </a:rPr>
              <a:pPr algn="r"/>
              <a:t>108</a:t>
            </a:fld>
            <a:endParaRPr lang="en-US" altLang="en-US" sz="1200">
              <a:latin typeface="Times New Roman" pitchFamily="18" charset="0"/>
            </a:endParaRPr>
          </a:p>
        </p:txBody>
      </p:sp>
      <p:sp>
        <p:nvSpPr>
          <p:cNvPr id="675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12321F0-687F-45E8-AF34-711444F5832A}" type="slidenum">
              <a:rPr lang="en-GB" altLang="en-US" smtClean="0"/>
              <a:pPr eaLnBrk="1" hangingPunct="1"/>
              <a:t>109</a:t>
            </a:fld>
            <a:endParaRPr lang="en-GB" altLang="en-US"/>
          </a:p>
        </p:txBody>
      </p:sp>
      <p:sp>
        <p:nvSpPr>
          <p:cNvPr id="686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6069E624-58E1-4966-BA9D-05307E97AC3D}" type="slidenum">
              <a:rPr lang="en-US" altLang="en-US" sz="1200">
                <a:latin typeface="Times New Roman" pitchFamily="18" charset="0"/>
              </a:rPr>
              <a:pPr algn="r"/>
              <a:t>109</a:t>
            </a:fld>
            <a:endParaRPr lang="en-US" altLang="en-US" sz="1200">
              <a:latin typeface="Times New Roman" pitchFamily="18" charset="0"/>
            </a:endParaRPr>
          </a:p>
        </p:txBody>
      </p:sp>
      <p:sp>
        <p:nvSpPr>
          <p:cNvPr id="686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21404B-F633-4CD8-A777-0EEF8176B794}" type="slidenum">
              <a:rPr lang="en-GB" altLang="en-US" smtClean="0"/>
              <a:pPr eaLnBrk="1" hangingPunct="1"/>
              <a:t>114</a:t>
            </a:fld>
            <a:endParaRPr lang="en-GB" altLang="en-US"/>
          </a:p>
        </p:txBody>
      </p:sp>
      <p:sp>
        <p:nvSpPr>
          <p:cNvPr id="6553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48E67ED3-6E92-486A-A67E-B5FA6E18D7D5}" type="slidenum">
              <a:rPr lang="en-US" altLang="en-US" sz="1200">
                <a:latin typeface="Times New Roman" pitchFamily="18" charset="0"/>
              </a:rPr>
              <a:pPr algn="r"/>
              <a:t>114</a:t>
            </a:fld>
            <a:endParaRPr lang="en-US" altLang="en-US" sz="1200">
              <a:latin typeface="Times New Roman" pitchFamily="18" charset="0"/>
            </a:endParaRPr>
          </a:p>
        </p:txBody>
      </p:sp>
      <p:sp>
        <p:nvSpPr>
          <p:cNvPr id="655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DA08B-A798-42D2-81C9-974BA7BCF6C3}" type="slidenum">
              <a:rPr lang="en-US" altLang="tr-TR"/>
              <a:pPr/>
              <a:t>124</a:t>
            </a:fld>
            <a:endParaRPr lang="en-US" altLang="tr-T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914400" y="4343400"/>
            <a:ext cx="5029200" cy="4114800"/>
          </a:xfrm>
        </p:spPr>
        <p:txBody>
          <a:bodyPr/>
          <a:lstStyle/>
          <a:p>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8DAD18-49EC-4372-BFAF-F15E759ED9BE}" type="slidenum">
              <a:rPr lang="en-US" altLang="tr-TR"/>
              <a:pPr/>
              <a:t>19</a:t>
            </a:fld>
            <a:endParaRPr lang="en-US" altLang="tr-T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A15A2-6CC0-49BE-A5C3-84ED7ECEB110}" type="slidenum">
              <a:rPr lang="en-US" altLang="tr-TR"/>
              <a:pPr/>
              <a:t>20</a:t>
            </a:fld>
            <a:endParaRPr lang="en-US" altLang="tr-T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GB"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19C3E-DCCF-4858-B26E-6E0D92198F23}" type="slidenum">
              <a:rPr lang="en-US" altLang="tr-TR"/>
              <a:pPr/>
              <a:t>21</a:t>
            </a:fld>
            <a:endParaRPr lang="en-US" altLang="tr-TR"/>
          </a:p>
        </p:txBody>
      </p:sp>
      <p:sp>
        <p:nvSpPr>
          <p:cNvPr id="167938" name="Rectangle 1026"/>
          <p:cNvSpPr>
            <a:spLocks noGrp="1" noRot="1" noChangeAspect="1" noChangeArrowheads="1" noTextEdit="1"/>
          </p:cNvSpPr>
          <p:nvPr>
            <p:ph type="sldImg"/>
          </p:nvPr>
        </p:nvSpPr>
        <p:spPr>
          <a:ln/>
        </p:spPr>
      </p:sp>
      <p:sp>
        <p:nvSpPr>
          <p:cNvPr id="167939" name="Rectangle 1027"/>
          <p:cNvSpPr>
            <a:spLocks noGrp="1" noChangeArrowheads="1"/>
          </p:cNvSpPr>
          <p:nvPr>
            <p:ph type="body" idx="1"/>
          </p:nvPr>
        </p:nvSpPr>
        <p:spPr/>
        <p:txBody>
          <a:bodyPr/>
          <a:lstStyle/>
          <a:p>
            <a:endParaRPr lang="en-GB" alt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67100" y="3886200"/>
            <a:ext cx="5372100" cy="1752600"/>
          </a:xfrm>
        </p:spPr>
        <p:txBody>
          <a:bodyPr>
            <a:normAutofit/>
          </a:bodyPr>
          <a:lstStyle>
            <a:lvl1pPr marL="0" indent="0" algn="ctr">
              <a:buNone/>
              <a:defRPr sz="42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467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971800" y="2130425"/>
            <a:ext cx="5486400" cy="1470025"/>
          </a:xfrm>
        </p:spPr>
        <p:txBody>
          <a:bodyPr>
            <a:noAutofit/>
          </a:bodyPr>
          <a:lstStyle>
            <a:lvl1pPr>
              <a:defRPr sz="4800">
                <a:solidFill>
                  <a:srgbClr val="00B050"/>
                </a:solidFill>
                <a:effectLst>
                  <a:glow rad="101600">
                    <a:schemeClr val="accent3">
                      <a:satMod val="175000"/>
                      <a:alpha val="8000"/>
                    </a:schemeClr>
                  </a:glow>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5" name="Footer Placeholder 4"/>
          <p:cNvSpPr>
            <a:spLocks noGrp="1"/>
          </p:cNvSpPr>
          <p:nvPr>
            <p:ph type="ftr" sz="quarter" idx="11"/>
          </p:nvPr>
        </p:nvSpPr>
        <p:spPr>
          <a:xfrm>
            <a:off x="3657600" y="6492875"/>
            <a:ext cx="3733800" cy="365125"/>
          </a:xfrm>
        </p:spPr>
        <p:txBody>
          <a:bodyPr/>
          <a:lstStyle/>
          <a:p>
            <a:r>
              <a:rPr lang="en-US" dirty="0"/>
              <a:t>©2015 McGraw-Hill Education. All Rights Reserved.</a:t>
            </a:r>
          </a:p>
        </p:txBody>
      </p:sp>
      <p:sp>
        <p:nvSpPr>
          <p:cNvPr id="6" name="Slide Number Placeholder 5"/>
          <p:cNvSpPr>
            <a:spLocks noGrp="1"/>
          </p:cNvSpPr>
          <p:nvPr>
            <p:ph type="sldNum" sz="quarter" idx="12"/>
          </p:nvPr>
        </p:nvSpPr>
        <p:spPr>
          <a:xfrm>
            <a:off x="8382000" y="6400800"/>
            <a:ext cx="685800" cy="365125"/>
          </a:xfrm>
        </p:spPr>
        <p:txBody>
          <a:bodyPr/>
          <a:lstStyle/>
          <a:p>
            <a:fld id="{277EE247-7E3D-4F38-A267-86CBA1DF41EF}" type="slidenum">
              <a:rPr lang="en-US" smtClean="0"/>
              <a:t>‹#›</a:t>
            </a:fld>
            <a:endParaRPr lang="en-US" dirty="0"/>
          </a:p>
        </p:txBody>
      </p:sp>
    </p:spTree>
    <p:extLst>
      <p:ext uri="{BB962C8B-B14F-4D97-AF65-F5344CB8AC3E}">
        <p14:creationId xmlns:p14="http://schemas.microsoft.com/office/powerpoint/2010/main" val="63461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03343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08859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Başlık ve Metin Üzerind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381000" y="266700"/>
            <a:ext cx="7772400" cy="1104900"/>
          </a:xfrm>
        </p:spPr>
        <p:txBody>
          <a:bodyPr/>
          <a:lstStyle/>
          <a:p>
            <a:r>
              <a:rPr lang="tr-TR"/>
              <a:t>Asıl başlık stili için tıklatın</a:t>
            </a:r>
          </a:p>
        </p:txBody>
      </p:sp>
      <p:sp>
        <p:nvSpPr>
          <p:cNvPr id="3" name="İçerik Yer Tutucusu 2"/>
          <p:cNvSpPr>
            <a:spLocks noGrp="1"/>
          </p:cNvSpPr>
          <p:nvPr>
            <p:ph sz="half" idx="1"/>
          </p:nvPr>
        </p:nvSpPr>
        <p:spPr>
          <a:xfrm>
            <a:off x="990600" y="1676400"/>
            <a:ext cx="772795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990600" y="3810000"/>
            <a:ext cx="772795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28416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52103F5B-5FE3-4C04-BBB2-17683CC8E764}" type="slidenum">
              <a:rPr lang="en-US"/>
              <a:pPr>
                <a:defRPr/>
              </a:pPr>
              <a:t>‹#›</a:t>
            </a:fld>
            <a:endParaRPr lang="en-US"/>
          </a:p>
        </p:txBody>
      </p:sp>
    </p:spTree>
    <p:extLst>
      <p:ext uri="{BB962C8B-B14F-4D97-AF65-F5344CB8AC3E}">
        <p14:creationId xmlns:p14="http://schemas.microsoft.com/office/powerpoint/2010/main" val="372161227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52103F5B-5FE3-4C04-BBB2-17683CC8E764}" type="slidenum">
              <a:rPr lang="en-US"/>
              <a:pPr>
                <a:defRPr/>
              </a:pPr>
              <a:t>‹#›</a:t>
            </a:fld>
            <a:endParaRPr lang="en-US"/>
          </a:p>
        </p:txBody>
      </p:sp>
    </p:spTree>
    <p:extLst>
      <p:ext uri="{BB962C8B-B14F-4D97-AF65-F5344CB8AC3E}">
        <p14:creationId xmlns:p14="http://schemas.microsoft.com/office/powerpoint/2010/main" val="372161227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52103F5B-5FE3-4C04-BBB2-17683CC8E764}" type="slidenum">
              <a:rPr lang="en-US"/>
              <a:pPr>
                <a:defRPr/>
              </a:pPr>
              <a:t>‹#›</a:t>
            </a:fld>
            <a:endParaRPr lang="en-US"/>
          </a:p>
        </p:txBody>
      </p:sp>
    </p:spTree>
    <p:extLst>
      <p:ext uri="{BB962C8B-B14F-4D97-AF65-F5344CB8AC3E}">
        <p14:creationId xmlns:p14="http://schemas.microsoft.com/office/powerpoint/2010/main" val="372161227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52103F5B-5FE3-4C04-BBB2-17683CC8E764}" type="slidenum">
              <a:rPr lang="en-US"/>
              <a:pPr>
                <a:defRPr/>
              </a:pPr>
              <a:t>‹#›</a:t>
            </a:fld>
            <a:endParaRPr lang="en-US"/>
          </a:p>
        </p:txBody>
      </p:sp>
    </p:spTree>
    <p:extLst>
      <p:ext uri="{BB962C8B-B14F-4D97-AF65-F5344CB8AC3E}">
        <p14:creationId xmlns:p14="http://schemas.microsoft.com/office/powerpoint/2010/main" val="1717630073"/>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52103F5B-5FE3-4C04-BBB2-17683CC8E764}" type="slidenum">
              <a:rPr lang="en-US"/>
              <a:pPr>
                <a:defRPr/>
              </a:pPr>
              <a:t>‹#›</a:t>
            </a:fld>
            <a:endParaRPr lang="en-US"/>
          </a:p>
        </p:txBody>
      </p:sp>
    </p:spTree>
    <p:extLst>
      <p:ext uri="{BB962C8B-B14F-4D97-AF65-F5344CB8AC3E}">
        <p14:creationId xmlns:p14="http://schemas.microsoft.com/office/powerpoint/2010/main" val="1717630073"/>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52103F5B-5FE3-4C04-BBB2-17683CC8E764}" type="slidenum">
              <a:rPr lang="en-US"/>
              <a:pPr>
                <a:defRPr/>
              </a:pPr>
              <a:t>‹#›</a:t>
            </a:fld>
            <a:endParaRPr lang="en-US"/>
          </a:p>
        </p:txBody>
      </p:sp>
    </p:spTree>
    <p:extLst>
      <p:ext uri="{BB962C8B-B14F-4D97-AF65-F5344CB8AC3E}">
        <p14:creationId xmlns:p14="http://schemas.microsoft.com/office/powerpoint/2010/main" val="171763007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52103F5B-5FE3-4C04-BBB2-17683CC8E764}" type="slidenum">
              <a:rPr lang="en-US"/>
              <a:pPr>
                <a:defRPr/>
              </a:pPr>
              <a:t>‹#›</a:t>
            </a:fld>
            <a:endParaRPr lang="en-US"/>
          </a:p>
        </p:txBody>
      </p:sp>
    </p:spTree>
    <p:extLst>
      <p:ext uri="{BB962C8B-B14F-4D97-AF65-F5344CB8AC3E}">
        <p14:creationId xmlns:p14="http://schemas.microsoft.com/office/powerpoint/2010/main" val="171763007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945646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52103F5B-5FE3-4C04-BBB2-17683CC8E764}" type="slidenum">
              <a:rPr lang="en-US"/>
              <a:pPr>
                <a:defRPr/>
              </a:pPr>
              <a:t>‹#›</a:t>
            </a:fld>
            <a:endParaRPr lang="en-US"/>
          </a:p>
        </p:txBody>
      </p:sp>
    </p:spTree>
    <p:extLst>
      <p:ext uri="{BB962C8B-B14F-4D97-AF65-F5344CB8AC3E}">
        <p14:creationId xmlns:p14="http://schemas.microsoft.com/office/powerpoint/2010/main" val="2016367910"/>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52103F5B-5FE3-4C04-BBB2-17683CC8E764}" type="slidenum">
              <a:rPr lang="en-US"/>
              <a:pPr>
                <a:defRPr/>
              </a:pPr>
              <a:t>‹#›</a:t>
            </a:fld>
            <a:endParaRPr lang="en-US"/>
          </a:p>
        </p:txBody>
      </p:sp>
    </p:spTree>
    <p:extLst>
      <p:ext uri="{BB962C8B-B14F-4D97-AF65-F5344CB8AC3E}">
        <p14:creationId xmlns:p14="http://schemas.microsoft.com/office/powerpoint/2010/main" val="201636791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52103F5B-5FE3-4C04-BBB2-17683CC8E764}" type="slidenum">
              <a:rPr lang="en-US"/>
              <a:pPr>
                <a:defRPr/>
              </a:pPr>
              <a:t>‹#›</a:t>
            </a:fld>
            <a:endParaRPr lang="en-US"/>
          </a:p>
        </p:txBody>
      </p:sp>
    </p:spTree>
    <p:extLst>
      <p:ext uri="{BB962C8B-B14F-4D97-AF65-F5344CB8AC3E}">
        <p14:creationId xmlns:p14="http://schemas.microsoft.com/office/powerpoint/2010/main" val="2016367910"/>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Altbilgi Yer Tutucusu 3"/>
          <p:cNvSpPr>
            <a:spLocks noGrp="1"/>
          </p:cNvSpPr>
          <p:nvPr>
            <p:ph type="ftr" sz="quarter" idx="10"/>
          </p:nvPr>
        </p:nvSpPr>
        <p:spPr/>
        <p:txBody>
          <a:bodyPr/>
          <a:lstStyle>
            <a:lvl1pPr>
              <a:defRPr/>
            </a:lvl1pPr>
          </a:lstStyle>
          <a:p>
            <a:r>
              <a:rPr lang="en-US" altLang="tr-TR">
                <a:solidFill>
                  <a:srgbClr val="000000"/>
                </a:solidFill>
              </a:rPr>
              <a:t>Chapter 4</a:t>
            </a:r>
          </a:p>
        </p:txBody>
      </p:sp>
      <p:sp>
        <p:nvSpPr>
          <p:cNvPr id="5" name="Slayt Numarası Yer Tutucusu 4"/>
          <p:cNvSpPr>
            <a:spLocks noGrp="1"/>
          </p:cNvSpPr>
          <p:nvPr>
            <p:ph type="sldNum" sz="quarter" idx="11"/>
          </p:nvPr>
        </p:nvSpPr>
        <p:spPr/>
        <p:txBody>
          <a:bodyPr/>
          <a:lstStyle>
            <a:lvl1pPr>
              <a:defRPr/>
            </a:lvl1pPr>
          </a:lstStyle>
          <a:p>
            <a:r>
              <a:rPr lang="en-US" altLang="tr-TR">
                <a:solidFill>
                  <a:srgbClr val="000000"/>
                </a:solidFill>
              </a:rPr>
              <a:t>Slide </a:t>
            </a:r>
            <a:fld id="{326ECD7A-C038-42D3-8A31-51C7F595679A}" type="slidenum">
              <a:rPr lang="en-US" altLang="tr-TR">
                <a:solidFill>
                  <a:srgbClr val="000000"/>
                </a:solidFill>
              </a:rPr>
              <a:pPr/>
              <a:t>‹#›</a:t>
            </a:fld>
            <a:endParaRPr lang="en-US" altLang="tr-TR" b="0">
              <a:solidFill>
                <a:srgbClr val="000000"/>
              </a:solidFill>
              <a:latin typeface="Times New Roman" charset="0"/>
            </a:endParaRPr>
          </a:p>
        </p:txBody>
      </p:sp>
    </p:spTree>
    <p:extLst>
      <p:ext uri="{BB962C8B-B14F-4D97-AF65-F5344CB8AC3E}">
        <p14:creationId xmlns:p14="http://schemas.microsoft.com/office/powerpoint/2010/main" val="1735837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a:solidFill>
                  <a:srgbClr val="000000"/>
                </a:solidFill>
              </a:rPr>
              <a:t>Chapter 4</a:t>
            </a:r>
          </a:p>
        </p:txBody>
      </p:sp>
      <p:sp>
        <p:nvSpPr>
          <p:cNvPr id="5" name="Slayt Numarası Yer Tutucusu 4"/>
          <p:cNvSpPr>
            <a:spLocks noGrp="1"/>
          </p:cNvSpPr>
          <p:nvPr>
            <p:ph type="sldNum" sz="quarter" idx="11"/>
          </p:nvPr>
        </p:nvSpPr>
        <p:spPr/>
        <p:txBody>
          <a:bodyPr/>
          <a:lstStyle>
            <a:lvl1pPr>
              <a:defRPr/>
            </a:lvl1pPr>
          </a:lstStyle>
          <a:p>
            <a:r>
              <a:rPr lang="en-US" altLang="tr-TR">
                <a:solidFill>
                  <a:srgbClr val="000000"/>
                </a:solidFill>
              </a:rPr>
              <a:t>Slide </a:t>
            </a:r>
            <a:fld id="{4CB52037-4104-4F90-9FC5-DA55360C8209}" type="slidenum">
              <a:rPr lang="en-US" altLang="tr-TR">
                <a:solidFill>
                  <a:srgbClr val="000000"/>
                </a:solidFill>
              </a:rPr>
              <a:pPr/>
              <a:t>‹#›</a:t>
            </a:fld>
            <a:endParaRPr lang="en-US" altLang="tr-TR" b="0">
              <a:solidFill>
                <a:srgbClr val="000000"/>
              </a:solidFill>
              <a:latin typeface="Times New Roman" charset="0"/>
            </a:endParaRPr>
          </a:p>
        </p:txBody>
      </p:sp>
    </p:spTree>
    <p:extLst>
      <p:ext uri="{BB962C8B-B14F-4D97-AF65-F5344CB8AC3E}">
        <p14:creationId xmlns:p14="http://schemas.microsoft.com/office/powerpoint/2010/main" val="3571019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Altbilgi Yer Tutucusu 3"/>
          <p:cNvSpPr>
            <a:spLocks noGrp="1"/>
          </p:cNvSpPr>
          <p:nvPr>
            <p:ph type="ftr" sz="quarter" idx="10"/>
          </p:nvPr>
        </p:nvSpPr>
        <p:spPr/>
        <p:txBody>
          <a:bodyPr/>
          <a:lstStyle>
            <a:lvl1pPr>
              <a:defRPr/>
            </a:lvl1pPr>
          </a:lstStyle>
          <a:p>
            <a:r>
              <a:rPr lang="en-US" altLang="tr-TR">
                <a:solidFill>
                  <a:srgbClr val="000000"/>
                </a:solidFill>
              </a:rPr>
              <a:t>Chapter 4</a:t>
            </a:r>
          </a:p>
        </p:txBody>
      </p:sp>
      <p:sp>
        <p:nvSpPr>
          <p:cNvPr id="5" name="Slayt Numarası Yer Tutucusu 4"/>
          <p:cNvSpPr>
            <a:spLocks noGrp="1"/>
          </p:cNvSpPr>
          <p:nvPr>
            <p:ph type="sldNum" sz="quarter" idx="11"/>
          </p:nvPr>
        </p:nvSpPr>
        <p:spPr/>
        <p:txBody>
          <a:bodyPr/>
          <a:lstStyle>
            <a:lvl1pPr>
              <a:defRPr/>
            </a:lvl1pPr>
          </a:lstStyle>
          <a:p>
            <a:r>
              <a:rPr lang="en-US" altLang="tr-TR">
                <a:solidFill>
                  <a:srgbClr val="000000"/>
                </a:solidFill>
              </a:rPr>
              <a:t>Slide </a:t>
            </a:r>
            <a:fld id="{EB8F5C08-2566-417A-B08C-130079653338}" type="slidenum">
              <a:rPr lang="en-US" altLang="tr-TR">
                <a:solidFill>
                  <a:srgbClr val="000000"/>
                </a:solidFill>
              </a:rPr>
              <a:pPr/>
              <a:t>‹#›</a:t>
            </a:fld>
            <a:endParaRPr lang="en-US" altLang="tr-TR" b="0">
              <a:solidFill>
                <a:srgbClr val="000000"/>
              </a:solidFill>
              <a:latin typeface="Times New Roman" charset="0"/>
            </a:endParaRPr>
          </a:p>
        </p:txBody>
      </p:sp>
    </p:spTree>
    <p:extLst>
      <p:ext uri="{BB962C8B-B14F-4D97-AF65-F5344CB8AC3E}">
        <p14:creationId xmlns:p14="http://schemas.microsoft.com/office/powerpoint/2010/main" val="3395944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1143000" y="1593850"/>
            <a:ext cx="3559175"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854575" y="1593850"/>
            <a:ext cx="356076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bilgi Yer Tutucusu 4"/>
          <p:cNvSpPr>
            <a:spLocks noGrp="1"/>
          </p:cNvSpPr>
          <p:nvPr>
            <p:ph type="ftr" sz="quarter" idx="10"/>
          </p:nvPr>
        </p:nvSpPr>
        <p:spPr/>
        <p:txBody>
          <a:bodyPr/>
          <a:lstStyle>
            <a:lvl1pPr>
              <a:defRPr/>
            </a:lvl1pPr>
          </a:lstStyle>
          <a:p>
            <a:r>
              <a:rPr lang="en-US" altLang="tr-TR">
                <a:solidFill>
                  <a:srgbClr val="000000"/>
                </a:solidFill>
              </a:rPr>
              <a:t>Chapter 4</a:t>
            </a:r>
          </a:p>
        </p:txBody>
      </p:sp>
      <p:sp>
        <p:nvSpPr>
          <p:cNvPr id="6" name="Slayt Numarası Yer Tutucusu 5"/>
          <p:cNvSpPr>
            <a:spLocks noGrp="1"/>
          </p:cNvSpPr>
          <p:nvPr>
            <p:ph type="sldNum" sz="quarter" idx="11"/>
          </p:nvPr>
        </p:nvSpPr>
        <p:spPr/>
        <p:txBody>
          <a:bodyPr/>
          <a:lstStyle>
            <a:lvl1pPr>
              <a:defRPr/>
            </a:lvl1pPr>
          </a:lstStyle>
          <a:p>
            <a:r>
              <a:rPr lang="en-US" altLang="tr-TR">
                <a:solidFill>
                  <a:srgbClr val="000000"/>
                </a:solidFill>
              </a:rPr>
              <a:t>Slide </a:t>
            </a:r>
            <a:fld id="{D7B44D5A-5F16-4D1B-A705-5ABFC9FD535B}" type="slidenum">
              <a:rPr lang="en-US" altLang="tr-TR">
                <a:solidFill>
                  <a:srgbClr val="000000"/>
                </a:solidFill>
              </a:rPr>
              <a:pPr/>
              <a:t>‹#›</a:t>
            </a:fld>
            <a:endParaRPr lang="en-US" altLang="tr-TR" b="0">
              <a:solidFill>
                <a:srgbClr val="000000"/>
              </a:solidFill>
              <a:latin typeface="Times New Roman" charset="0"/>
            </a:endParaRPr>
          </a:p>
        </p:txBody>
      </p:sp>
    </p:spTree>
    <p:extLst>
      <p:ext uri="{BB962C8B-B14F-4D97-AF65-F5344CB8AC3E}">
        <p14:creationId xmlns:p14="http://schemas.microsoft.com/office/powerpoint/2010/main" val="2784086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Altbilgi Yer Tutucusu 6"/>
          <p:cNvSpPr>
            <a:spLocks noGrp="1"/>
          </p:cNvSpPr>
          <p:nvPr>
            <p:ph type="ftr" sz="quarter" idx="10"/>
          </p:nvPr>
        </p:nvSpPr>
        <p:spPr/>
        <p:txBody>
          <a:bodyPr/>
          <a:lstStyle>
            <a:lvl1pPr>
              <a:defRPr/>
            </a:lvl1pPr>
          </a:lstStyle>
          <a:p>
            <a:r>
              <a:rPr lang="en-US" altLang="tr-TR">
                <a:solidFill>
                  <a:srgbClr val="000000"/>
                </a:solidFill>
              </a:rPr>
              <a:t>Chapter 4</a:t>
            </a:r>
          </a:p>
        </p:txBody>
      </p:sp>
      <p:sp>
        <p:nvSpPr>
          <p:cNvPr id="8" name="Slayt Numarası Yer Tutucusu 7"/>
          <p:cNvSpPr>
            <a:spLocks noGrp="1"/>
          </p:cNvSpPr>
          <p:nvPr>
            <p:ph type="sldNum" sz="quarter" idx="11"/>
          </p:nvPr>
        </p:nvSpPr>
        <p:spPr/>
        <p:txBody>
          <a:bodyPr/>
          <a:lstStyle>
            <a:lvl1pPr>
              <a:defRPr/>
            </a:lvl1pPr>
          </a:lstStyle>
          <a:p>
            <a:r>
              <a:rPr lang="en-US" altLang="tr-TR">
                <a:solidFill>
                  <a:srgbClr val="000000"/>
                </a:solidFill>
              </a:rPr>
              <a:t>Slide </a:t>
            </a:r>
            <a:fld id="{7B5E33D9-813C-4C94-92E0-C3FE22D98ABD}" type="slidenum">
              <a:rPr lang="en-US" altLang="tr-TR">
                <a:solidFill>
                  <a:srgbClr val="000000"/>
                </a:solidFill>
              </a:rPr>
              <a:pPr/>
              <a:t>‹#›</a:t>
            </a:fld>
            <a:endParaRPr lang="en-US" altLang="tr-TR" b="0">
              <a:solidFill>
                <a:srgbClr val="000000"/>
              </a:solidFill>
              <a:latin typeface="Times New Roman" charset="0"/>
            </a:endParaRPr>
          </a:p>
        </p:txBody>
      </p:sp>
    </p:spTree>
    <p:extLst>
      <p:ext uri="{BB962C8B-B14F-4D97-AF65-F5344CB8AC3E}">
        <p14:creationId xmlns:p14="http://schemas.microsoft.com/office/powerpoint/2010/main" val="4248895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Altbilgi Yer Tutucusu 2"/>
          <p:cNvSpPr>
            <a:spLocks noGrp="1"/>
          </p:cNvSpPr>
          <p:nvPr>
            <p:ph type="ftr" sz="quarter" idx="10"/>
          </p:nvPr>
        </p:nvSpPr>
        <p:spPr/>
        <p:txBody>
          <a:bodyPr/>
          <a:lstStyle>
            <a:lvl1pPr>
              <a:defRPr/>
            </a:lvl1pPr>
          </a:lstStyle>
          <a:p>
            <a:r>
              <a:rPr lang="en-US" altLang="tr-TR">
                <a:solidFill>
                  <a:srgbClr val="000000"/>
                </a:solidFill>
              </a:rPr>
              <a:t>Chapter 4</a:t>
            </a:r>
          </a:p>
        </p:txBody>
      </p:sp>
      <p:sp>
        <p:nvSpPr>
          <p:cNvPr id="4" name="Slayt Numarası Yer Tutucusu 3"/>
          <p:cNvSpPr>
            <a:spLocks noGrp="1"/>
          </p:cNvSpPr>
          <p:nvPr>
            <p:ph type="sldNum" sz="quarter" idx="11"/>
          </p:nvPr>
        </p:nvSpPr>
        <p:spPr/>
        <p:txBody>
          <a:bodyPr/>
          <a:lstStyle>
            <a:lvl1pPr>
              <a:defRPr/>
            </a:lvl1pPr>
          </a:lstStyle>
          <a:p>
            <a:r>
              <a:rPr lang="en-US" altLang="tr-TR">
                <a:solidFill>
                  <a:srgbClr val="000000"/>
                </a:solidFill>
              </a:rPr>
              <a:t>Slide </a:t>
            </a:r>
            <a:fld id="{B2920626-3884-42C7-9312-F46B28A0CE91}" type="slidenum">
              <a:rPr lang="en-US" altLang="tr-TR">
                <a:solidFill>
                  <a:srgbClr val="000000"/>
                </a:solidFill>
              </a:rPr>
              <a:pPr/>
              <a:t>‹#›</a:t>
            </a:fld>
            <a:endParaRPr lang="en-US" altLang="tr-TR" b="0">
              <a:solidFill>
                <a:srgbClr val="000000"/>
              </a:solidFill>
              <a:latin typeface="Times New Roman" charset="0"/>
            </a:endParaRPr>
          </a:p>
        </p:txBody>
      </p:sp>
    </p:spTree>
    <p:extLst>
      <p:ext uri="{BB962C8B-B14F-4D97-AF65-F5344CB8AC3E}">
        <p14:creationId xmlns:p14="http://schemas.microsoft.com/office/powerpoint/2010/main" val="4056514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lvl1pPr>
              <a:defRPr/>
            </a:lvl1pPr>
          </a:lstStyle>
          <a:p>
            <a:r>
              <a:rPr lang="en-US" altLang="tr-TR">
                <a:solidFill>
                  <a:srgbClr val="000000"/>
                </a:solidFill>
              </a:rPr>
              <a:t>Chapter 4</a:t>
            </a:r>
          </a:p>
        </p:txBody>
      </p:sp>
      <p:sp>
        <p:nvSpPr>
          <p:cNvPr id="3" name="Slayt Numarası Yer Tutucusu 2"/>
          <p:cNvSpPr>
            <a:spLocks noGrp="1"/>
          </p:cNvSpPr>
          <p:nvPr>
            <p:ph type="sldNum" sz="quarter" idx="11"/>
          </p:nvPr>
        </p:nvSpPr>
        <p:spPr/>
        <p:txBody>
          <a:bodyPr/>
          <a:lstStyle>
            <a:lvl1pPr>
              <a:defRPr/>
            </a:lvl1pPr>
          </a:lstStyle>
          <a:p>
            <a:r>
              <a:rPr lang="en-US" altLang="tr-TR">
                <a:solidFill>
                  <a:srgbClr val="000000"/>
                </a:solidFill>
              </a:rPr>
              <a:t>Slide </a:t>
            </a:r>
            <a:fld id="{A7B8D4D4-BE98-4110-9DB2-6A6C4ADD13FE}" type="slidenum">
              <a:rPr lang="en-US" altLang="tr-TR">
                <a:solidFill>
                  <a:srgbClr val="000000"/>
                </a:solidFill>
              </a:rPr>
              <a:pPr/>
              <a:t>‹#›</a:t>
            </a:fld>
            <a:endParaRPr lang="en-US" altLang="tr-TR" b="0">
              <a:solidFill>
                <a:srgbClr val="000000"/>
              </a:solidFill>
              <a:latin typeface="Times New Roman" charset="0"/>
            </a:endParaRPr>
          </a:p>
        </p:txBody>
      </p:sp>
    </p:spTree>
    <p:extLst>
      <p:ext uri="{BB962C8B-B14F-4D97-AF65-F5344CB8AC3E}">
        <p14:creationId xmlns:p14="http://schemas.microsoft.com/office/powerpoint/2010/main" val="134645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4025293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a:solidFill>
                  <a:srgbClr val="000000"/>
                </a:solidFill>
              </a:rPr>
              <a:t>Chapter 4</a:t>
            </a:r>
          </a:p>
        </p:txBody>
      </p:sp>
      <p:sp>
        <p:nvSpPr>
          <p:cNvPr id="6" name="Slayt Numarası Yer Tutucusu 5"/>
          <p:cNvSpPr>
            <a:spLocks noGrp="1"/>
          </p:cNvSpPr>
          <p:nvPr>
            <p:ph type="sldNum" sz="quarter" idx="11"/>
          </p:nvPr>
        </p:nvSpPr>
        <p:spPr/>
        <p:txBody>
          <a:bodyPr/>
          <a:lstStyle>
            <a:lvl1pPr>
              <a:defRPr/>
            </a:lvl1pPr>
          </a:lstStyle>
          <a:p>
            <a:r>
              <a:rPr lang="en-US" altLang="tr-TR">
                <a:solidFill>
                  <a:srgbClr val="000000"/>
                </a:solidFill>
              </a:rPr>
              <a:t>Slide </a:t>
            </a:r>
            <a:fld id="{16C99A64-F248-48DE-9E01-00BFF056DFD9}" type="slidenum">
              <a:rPr lang="en-US" altLang="tr-TR">
                <a:solidFill>
                  <a:srgbClr val="000000"/>
                </a:solidFill>
              </a:rPr>
              <a:pPr/>
              <a:t>‹#›</a:t>
            </a:fld>
            <a:endParaRPr lang="en-US" altLang="tr-TR" b="0">
              <a:solidFill>
                <a:srgbClr val="000000"/>
              </a:solidFill>
              <a:latin typeface="Times New Roman" charset="0"/>
            </a:endParaRPr>
          </a:p>
        </p:txBody>
      </p:sp>
    </p:spTree>
    <p:extLst>
      <p:ext uri="{BB962C8B-B14F-4D97-AF65-F5344CB8AC3E}">
        <p14:creationId xmlns:p14="http://schemas.microsoft.com/office/powerpoint/2010/main" val="4190247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a:solidFill>
                  <a:srgbClr val="000000"/>
                </a:solidFill>
              </a:rPr>
              <a:t>Chapter 4</a:t>
            </a:r>
          </a:p>
        </p:txBody>
      </p:sp>
      <p:sp>
        <p:nvSpPr>
          <p:cNvPr id="6" name="Slayt Numarası Yer Tutucusu 5"/>
          <p:cNvSpPr>
            <a:spLocks noGrp="1"/>
          </p:cNvSpPr>
          <p:nvPr>
            <p:ph type="sldNum" sz="quarter" idx="11"/>
          </p:nvPr>
        </p:nvSpPr>
        <p:spPr/>
        <p:txBody>
          <a:bodyPr/>
          <a:lstStyle>
            <a:lvl1pPr>
              <a:defRPr/>
            </a:lvl1pPr>
          </a:lstStyle>
          <a:p>
            <a:r>
              <a:rPr lang="en-US" altLang="tr-TR">
                <a:solidFill>
                  <a:srgbClr val="000000"/>
                </a:solidFill>
              </a:rPr>
              <a:t>Slide </a:t>
            </a:r>
            <a:fld id="{FF850E67-46B6-47D0-B6E5-9855BEB20761}" type="slidenum">
              <a:rPr lang="en-US" altLang="tr-TR">
                <a:solidFill>
                  <a:srgbClr val="000000"/>
                </a:solidFill>
              </a:rPr>
              <a:pPr/>
              <a:t>‹#›</a:t>
            </a:fld>
            <a:endParaRPr lang="en-US" altLang="tr-TR" b="0">
              <a:solidFill>
                <a:srgbClr val="000000"/>
              </a:solidFill>
              <a:latin typeface="Times New Roman" charset="0"/>
            </a:endParaRPr>
          </a:p>
        </p:txBody>
      </p:sp>
    </p:spTree>
    <p:extLst>
      <p:ext uri="{BB962C8B-B14F-4D97-AF65-F5344CB8AC3E}">
        <p14:creationId xmlns:p14="http://schemas.microsoft.com/office/powerpoint/2010/main" val="1368248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a:solidFill>
                  <a:srgbClr val="000000"/>
                </a:solidFill>
              </a:rPr>
              <a:t>Chapter 4</a:t>
            </a:r>
          </a:p>
        </p:txBody>
      </p:sp>
      <p:sp>
        <p:nvSpPr>
          <p:cNvPr id="5" name="Slayt Numarası Yer Tutucusu 4"/>
          <p:cNvSpPr>
            <a:spLocks noGrp="1"/>
          </p:cNvSpPr>
          <p:nvPr>
            <p:ph type="sldNum" sz="quarter" idx="11"/>
          </p:nvPr>
        </p:nvSpPr>
        <p:spPr/>
        <p:txBody>
          <a:bodyPr/>
          <a:lstStyle>
            <a:lvl1pPr>
              <a:defRPr/>
            </a:lvl1pPr>
          </a:lstStyle>
          <a:p>
            <a:r>
              <a:rPr lang="en-US" altLang="tr-TR">
                <a:solidFill>
                  <a:srgbClr val="000000"/>
                </a:solidFill>
              </a:rPr>
              <a:t>Slide </a:t>
            </a:r>
            <a:fld id="{247FC46E-07B2-40DE-938B-A5E595ED56E9}" type="slidenum">
              <a:rPr lang="en-US" altLang="tr-TR">
                <a:solidFill>
                  <a:srgbClr val="000000"/>
                </a:solidFill>
              </a:rPr>
              <a:pPr/>
              <a:t>‹#›</a:t>
            </a:fld>
            <a:endParaRPr lang="en-US" altLang="tr-TR" b="0">
              <a:solidFill>
                <a:srgbClr val="000000"/>
              </a:solidFill>
              <a:latin typeface="Times New Roman" charset="0"/>
            </a:endParaRPr>
          </a:p>
        </p:txBody>
      </p:sp>
    </p:spTree>
    <p:extLst>
      <p:ext uri="{BB962C8B-B14F-4D97-AF65-F5344CB8AC3E}">
        <p14:creationId xmlns:p14="http://schemas.microsoft.com/office/powerpoint/2010/main" val="3861915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38913" y="190500"/>
            <a:ext cx="1995487" cy="57531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550863" y="190500"/>
            <a:ext cx="5835650" cy="57531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a:solidFill>
                  <a:srgbClr val="000000"/>
                </a:solidFill>
              </a:rPr>
              <a:t>Chapter 4</a:t>
            </a:r>
          </a:p>
        </p:txBody>
      </p:sp>
      <p:sp>
        <p:nvSpPr>
          <p:cNvPr id="5" name="Slayt Numarası Yer Tutucusu 4"/>
          <p:cNvSpPr>
            <a:spLocks noGrp="1"/>
          </p:cNvSpPr>
          <p:nvPr>
            <p:ph type="sldNum" sz="quarter" idx="11"/>
          </p:nvPr>
        </p:nvSpPr>
        <p:spPr/>
        <p:txBody>
          <a:bodyPr/>
          <a:lstStyle>
            <a:lvl1pPr>
              <a:defRPr/>
            </a:lvl1pPr>
          </a:lstStyle>
          <a:p>
            <a:r>
              <a:rPr lang="en-US" altLang="tr-TR">
                <a:solidFill>
                  <a:srgbClr val="000000"/>
                </a:solidFill>
              </a:rPr>
              <a:t>Slide </a:t>
            </a:r>
            <a:fld id="{E7EAFF43-A1FD-4450-8181-394F4D0F2574}" type="slidenum">
              <a:rPr lang="en-US" altLang="tr-TR">
                <a:solidFill>
                  <a:srgbClr val="000000"/>
                </a:solidFill>
              </a:rPr>
              <a:pPr/>
              <a:t>‹#›</a:t>
            </a:fld>
            <a:endParaRPr lang="en-US" altLang="tr-TR" b="0">
              <a:solidFill>
                <a:srgbClr val="000000"/>
              </a:solidFill>
              <a:latin typeface="Times New Roman" charset="0"/>
            </a:endParaRPr>
          </a:p>
        </p:txBody>
      </p:sp>
    </p:spTree>
    <p:extLst>
      <p:ext uri="{BB962C8B-B14F-4D97-AF65-F5344CB8AC3E}">
        <p14:creationId xmlns:p14="http://schemas.microsoft.com/office/powerpoint/2010/main" val="360947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67100" y="3886200"/>
            <a:ext cx="5372100" cy="1752600"/>
          </a:xfrm>
        </p:spPr>
        <p:txBody>
          <a:bodyPr>
            <a:normAutofit/>
          </a:bodyPr>
          <a:lstStyle>
            <a:lvl1pPr marL="0" indent="0" algn="ctr">
              <a:buNone/>
              <a:defRPr sz="42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467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971800" y="2130425"/>
            <a:ext cx="5486400" cy="1470025"/>
          </a:xfrm>
        </p:spPr>
        <p:txBody>
          <a:bodyPr>
            <a:noAutofit/>
          </a:bodyPr>
          <a:lstStyle>
            <a:lvl1pPr>
              <a:defRPr sz="4800">
                <a:solidFill>
                  <a:srgbClr val="00B050"/>
                </a:solidFill>
                <a:effectLst>
                  <a:glow rad="101600">
                    <a:schemeClr val="accent3">
                      <a:satMod val="175000"/>
                      <a:alpha val="8000"/>
                    </a:schemeClr>
                  </a:glow>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5" name="Footer Placeholder 4"/>
          <p:cNvSpPr>
            <a:spLocks noGrp="1"/>
          </p:cNvSpPr>
          <p:nvPr>
            <p:ph type="ftr" sz="quarter" idx="11"/>
          </p:nvPr>
        </p:nvSpPr>
        <p:spPr>
          <a:xfrm>
            <a:off x="3657600" y="6492875"/>
            <a:ext cx="3733800" cy="365125"/>
          </a:xfrm>
        </p:spPr>
        <p:txBody>
          <a:bodyPr/>
          <a:lstStyle/>
          <a:p>
            <a:r>
              <a:rPr lang="en-US" dirty="0">
                <a:solidFill>
                  <a:prstClr val="black">
                    <a:tint val="75000"/>
                  </a:prstClr>
                </a:solidFill>
              </a:rPr>
              <a:t>©2015 McGraw-Hill Education. All Rights Reserved.</a:t>
            </a:r>
          </a:p>
        </p:txBody>
      </p:sp>
      <p:sp>
        <p:nvSpPr>
          <p:cNvPr id="6" name="Slide Number Placeholder 5"/>
          <p:cNvSpPr>
            <a:spLocks noGrp="1"/>
          </p:cNvSpPr>
          <p:nvPr>
            <p:ph type="sldNum" sz="quarter" idx="12"/>
          </p:nvPr>
        </p:nvSpPr>
        <p:spPr>
          <a:xfrm>
            <a:off x="8382000" y="6400800"/>
            <a:ext cx="685800" cy="365125"/>
          </a:xfrm>
        </p:spPr>
        <p:txBody>
          <a:bodyPr/>
          <a:lstStyle/>
          <a:p>
            <a:fld id="{277EE247-7E3D-4F38-A267-86CBA1DF41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0572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939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842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©2015 McGraw-Hill Education. All Rights Reserved.</a:t>
            </a:r>
          </a:p>
        </p:txBody>
      </p:sp>
      <p:sp>
        <p:nvSpPr>
          <p:cNvPr id="7" name="Slide Number Placeholder 6"/>
          <p:cNvSpPr>
            <a:spLocks noGrp="1"/>
          </p:cNvSpPr>
          <p:nvPr>
            <p:ph type="sldNum" sz="quarter" idx="12"/>
          </p:nvPr>
        </p:nvSpPr>
        <p:spPr/>
        <p:txBody>
          <a:bodyPr/>
          <a:lstStyle/>
          <a:p>
            <a:fld id="{277EE247-7E3D-4F38-A267-86CBA1DF4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451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©2015 McGraw-Hill Education. All Rights Reserved.</a:t>
            </a:r>
          </a:p>
        </p:txBody>
      </p:sp>
      <p:sp>
        <p:nvSpPr>
          <p:cNvPr id="9" name="Slide Number Placeholder 8"/>
          <p:cNvSpPr>
            <a:spLocks noGrp="1"/>
          </p:cNvSpPr>
          <p:nvPr>
            <p:ph type="sldNum" sz="quarter" idx="12"/>
          </p:nvPr>
        </p:nvSpPr>
        <p:spPr/>
        <p:txBody>
          <a:bodyPr/>
          <a:lstStyle/>
          <a:p>
            <a:fld id="{277EE247-7E3D-4F38-A267-86CBA1DF4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97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82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McGraw-Hill Education. All Rights Reserved.</a:t>
            </a:r>
          </a:p>
        </p:txBody>
      </p:sp>
      <p:sp>
        <p:nvSpPr>
          <p:cNvPr id="7" name="Slide Number Placeholder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029164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©2015 McGraw-Hill Education. All Rights Reserved.</a:t>
            </a:r>
          </a:p>
        </p:txBody>
      </p:sp>
      <p:sp>
        <p:nvSpPr>
          <p:cNvPr id="4" name="Slide Number Placeholder 3"/>
          <p:cNvSpPr>
            <a:spLocks noGrp="1"/>
          </p:cNvSpPr>
          <p:nvPr>
            <p:ph type="sldNum" sz="quarter" idx="12"/>
          </p:nvPr>
        </p:nvSpPr>
        <p:spPr/>
        <p:txBody>
          <a:bodyPr/>
          <a:lstStyle/>
          <a:p>
            <a:fld id="{277EE247-7E3D-4F38-A267-86CBA1DF4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24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©2015 McGraw-Hill Education. All Rights Reserved.</a:t>
            </a:r>
          </a:p>
        </p:txBody>
      </p:sp>
      <p:sp>
        <p:nvSpPr>
          <p:cNvPr id="7" name="Slide Number Placeholder 6"/>
          <p:cNvSpPr>
            <a:spLocks noGrp="1"/>
          </p:cNvSpPr>
          <p:nvPr>
            <p:ph type="sldNum" sz="quarter" idx="12"/>
          </p:nvPr>
        </p:nvSpPr>
        <p:spPr/>
        <p:txBody>
          <a:bodyPr/>
          <a:lstStyle/>
          <a:p>
            <a:fld id="{277EE247-7E3D-4F38-A267-86CBA1DF4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881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©2015 McGraw-Hill Education. All Rights Reserved.</a:t>
            </a:r>
          </a:p>
        </p:txBody>
      </p:sp>
      <p:sp>
        <p:nvSpPr>
          <p:cNvPr id="7" name="Slide Number Placeholder 6"/>
          <p:cNvSpPr>
            <a:spLocks noGrp="1"/>
          </p:cNvSpPr>
          <p:nvPr>
            <p:ph type="sldNum" sz="quarter" idx="12"/>
          </p:nvPr>
        </p:nvSpPr>
        <p:spPr/>
        <p:txBody>
          <a:bodyPr/>
          <a:lstStyle/>
          <a:p>
            <a:fld id="{277EE247-7E3D-4F38-A267-86CBA1DF4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287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681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26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©2015 McGraw-Hill Education. All Rights Reserved.</a:t>
            </a:r>
          </a:p>
        </p:txBody>
      </p:sp>
      <p:sp>
        <p:nvSpPr>
          <p:cNvPr id="9" name="Slide Number Placeholder 8"/>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22786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16574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©2015 McGraw-Hill Education. All Rights Reserved.</a:t>
            </a:r>
          </a:p>
        </p:txBody>
      </p:sp>
      <p:sp>
        <p:nvSpPr>
          <p:cNvPr id="4" name="Slide Number Placeholder 3"/>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6955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McGraw-Hill Education. All Rights Reserved.</a:t>
            </a:r>
          </a:p>
        </p:txBody>
      </p:sp>
      <p:sp>
        <p:nvSpPr>
          <p:cNvPr id="7" name="Slide Number Placeholder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70319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McGraw-Hill Education. All Rights Reserved.</a:t>
            </a:r>
          </a:p>
        </p:txBody>
      </p:sp>
      <p:sp>
        <p:nvSpPr>
          <p:cNvPr id="7" name="Slide Number Placeholder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412889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50" name="Picture 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3712" y="5271499"/>
            <a:ext cx="89273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83820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E247-7E3D-4F38-A267-86CBA1DF41EF}" type="slidenum">
              <a:rPr lang="en-US" smtClean="0"/>
              <a:t>‹#›</a:t>
            </a:fld>
            <a:endParaRPr lang="en-US"/>
          </a:p>
        </p:txBody>
      </p:sp>
      <p:sp>
        <p:nvSpPr>
          <p:cNvPr id="5" name="Footer Placeholder 4"/>
          <p:cNvSpPr>
            <a:spLocks noGrp="1"/>
          </p:cNvSpPr>
          <p:nvPr>
            <p:ph type="ftr" sz="quarter" idx="3"/>
          </p:nvPr>
        </p:nvSpPr>
        <p:spPr>
          <a:xfrm>
            <a:off x="3581400" y="6486882"/>
            <a:ext cx="358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©2015 McGraw-Hill Education. All Rights Reserved.</a:t>
            </a:r>
          </a:p>
        </p:txBody>
      </p:sp>
    </p:spTree>
    <p:extLst>
      <p:ext uri="{BB962C8B-B14F-4D97-AF65-F5344CB8AC3E}">
        <p14:creationId xmlns:p14="http://schemas.microsoft.com/office/powerpoint/2010/main" val="147979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dt="0"/>
  <p:txStyles>
    <p:titleStyle>
      <a:lvl1pPr algn="ctr" defTabSz="914400" rtl="0" eaLnBrk="1" latinLnBrk="0" hangingPunct="1">
        <a:spcBef>
          <a:spcPct val="0"/>
        </a:spcBef>
        <a:buNone/>
        <a:defRPr sz="4400"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title"/>
          </p:nvPr>
        </p:nvSpPr>
        <p:spPr bwMode="auto">
          <a:xfrm>
            <a:off x="550863" y="190500"/>
            <a:ext cx="7983537"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b" anchorCtr="0" compatLnSpc="1">
            <a:prstTxWarp prst="textNoShape">
              <a:avLst/>
            </a:prstTxWarp>
          </a:bodyPr>
          <a:lstStyle/>
          <a:p>
            <a:pPr lvl="0"/>
            <a:r>
              <a:rPr lang="en-US" altLang="tr-TR"/>
              <a:t>Click to edit Master title style</a:t>
            </a:r>
          </a:p>
        </p:txBody>
      </p:sp>
      <p:sp>
        <p:nvSpPr>
          <p:cNvPr id="1035" name="Rectangle 11"/>
          <p:cNvSpPr>
            <a:spLocks noGrp="1" noChangeArrowheads="1"/>
          </p:cNvSpPr>
          <p:nvPr>
            <p:ph type="body" idx="1"/>
          </p:nvPr>
        </p:nvSpPr>
        <p:spPr bwMode="auto">
          <a:xfrm>
            <a:off x="1143000" y="1593850"/>
            <a:ext cx="7272338"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1038" name="Line 14"/>
          <p:cNvSpPr>
            <a:spLocks noChangeShapeType="1"/>
          </p:cNvSpPr>
          <p:nvPr/>
        </p:nvSpPr>
        <p:spPr bwMode="auto">
          <a:xfrm>
            <a:off x="349250" y="1047750"/>
            <a:ext cx="8358188" cy="0"/>
          </a:xfrm>
          <a:prstGeom prst="line">
            <a:avLst/>
          </a:prstGeom>
          <a:noFill/>
          <a:ln w="38100">
            <a:solidFill>
              <a:srgbClr val="3765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1039" name="Line 15"/>
          <p:cNvSpPr>
            <a:spLocks noChangeShapeType="1"/>
          </p:cNvSpPr>
          <p:nvPr/>
        </p:nvSpPr>
        <p:spPr bwMode="auto">
          <a:xfrm>
            <a:off x="519113" y="1206500"/>
            <a:ext cx="8356600" cy="0"/>
          </a:xfrm>
          <a:prstGeom prst="line">
            <a:avLst/>
          </a:prstGeom>
          <a:noFill/>
          <a:ln w="38100">
            <a:solidFill>
              <a:srgbClr val="3765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1042" name="Rectangle 18"/>
          <p:cNvSpPr>
            <a:spLocks noGrp="1" noChangeArrowheads="1"/>
          </p:cNvSpPr>
          <p:nvPr>
            <p:ph type="ftr" sz="quarter" idx="3"/>
          </p:nvPr>
        </p:nvSpPr>
        <p:spPr bwMode="auto">
          <a:xfrm>
            <a:off x="820738" y="6440488"/>
            <a:ext cx="411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b="1"/>
            </a:lvl1pPr>
          </a:lstStyle>
          <a:p>
            <a:pPr eaLnBrk="0" fontAlgn="base" hangingPunct="0">
              <a:spcBef>
                <a:spcPct val="0"/>
              </a:spcBef>
              <a:spcAft>
                <a:spcPct val="0"/>
              </a:spcAft>
            </a:pPr>
            <a:r>
              <a:rPr lang="en-US" altLang="tr-TR">
                <a:solidFill>
                  <a:srgbClr val="000000"/>
                </a:solidFill>
              </a:rPr>
              <a:t>Chapter 4</a:t>
            </a:r>
          </a:p>
        </p:txBody>
      </p:sp>
      <p:sp>
        <p:nvSpPr>
          <p:cNvPr id="1043" name="Rectangle 19"/>
          <p:cNvSpPr>
            <a:spLocks noGrp="1" noChangeArrowheads="1"/>
          </p:cNvSpPr>
          <p:nvPr>
            <p:ph type="sldNum" sz="quarter" idx="4"/>
          </p:nvPr>
        </p:nvSpPr>
        <p:spPr bwMode="auto">
          <a:xfrm>
            <a:off x="7259638" y="6440488"/>
            <a:ext cx="1093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b="1"/>
            </a:lvl1pPr>
          </a:lstStyle>
          <a:p>
            <a:pPr eaLnBrk="0" fontAlgn="base" hangingPunct="0">
              <a:spcBef>
                <a:spcPct val="0"/>
              </a:spcBef>
              <a:spcAft>
                <a:spcPct val="0"/>
              </a:spcAft>
            </a:pPr>
            <a:r>
              <a:rPr lang="en-US" altLang="tr-TR">
                <a:solidFill>
                  <a:srgbClr val="000000"/>
                </a:solidFill>
              </a:rPr>
              <a:t>Slide </a:t>
            </a:r>
            <a:fld id="{02CCAADD-6131-4148-8EA5-5B28F380AC65}" type="slidenum">
              <a:rPr lang="en-US" altLang="tr-TR" smtClean="0">
                <a:solidFill>
                  <a:srgbClr val="000000"/>
                </a:solidFill>
              </a:rPr>
              <a:pPr eaLnBrk="0" fontAlgn="base" hangingPunct="0">
                <a:spcBef>
                  <a:spcPct val="0"/>
                </a:spcBef>
                <a:spcAft>
                  <a:spcPct val="0"/>
                </a:spcAft>
              </a:pPr>
              <a:t>‹#›</a:t>
            </a:fld>
            <a:endParaRPr lang="en-US" altLang="tr-TR" b="0">
              <a:solidFill>
                <a:srgbClr val="000000"/>
              </a:solidFill>
              <a:latin typeface="Times New Roman" charset="0"/>
            </a:endParaRPr>
          </a:p>
        </p:txBody>
      </p:sp>
      <p:sp>
        <p:nvSpPr>
          <p:cNvPr id="1044" name="Line 20"/>
          <p:cNvSpPr>
            <a:spLocks noChangeShapeType="1"/>
          </p:cNvSpPr>
          <p:nvPr/>
        </p:nvSpPr>
        <p:spPr bwMode="auto">
          <a:xfrm>
            <a:off x="349250" y="6281738"/>
            <a:ext cx="8358188" cy="0"/>
          </a:xfrm>
          <a:prstGeom prst="line">
            <a:avLst/>
          </a:prstGeom>
          <a:noFill/>
          <a:ln w="38100">
            <a:solidFill>
              <a:srgbClr val="3765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1045" name="Line 21"/>
          <p:cNvSpPr>
            <a:spLocks noChangeShapeType="1"/>
          </p:cNvSpPr>
          <p:nvPr/>
        </p:nvSpPr>
        <p:spPr bwMode="auto">
          <a:xfrm>
            <a:off x="519113" y="6440488"/>
            <a:ext cx="8356600" cy="0"/>
          </a:xfrm>
          <a:prstGeom prst="line">
            <a:avLst/>
          </a:prstGeom>
          <a:noFill/>
          <a:ln w="38100">
            <a:solidFill>
              <a:srgbClr val="3765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grpSp>
        <p:nvGrpSpPr>
          <p:cNvPr id="1051" name="Group 27"/>
          <p:cNvGrpSpPr>
            <a:grpSpLocks/>
          </p:cNvGrpSpPr>
          <p:nvPr/>
        </p:nvGrpSpPr>
        <p:grpSpPr bwMode="auto">
          <a:xfrm>
            <a:off x="419100" y="4629150"/>
            <a:ext cx="582613" cy="1555750"/>
            <a:chOff x="180" y="3060"/>
            <a:chExt cx="271" cy="728"/>
          </a:xfrm>
        </p:grpSpPr>
        <p:sp>
          <p:nvSpPr>
            <p:cNvPr id="1052" name="AutoShape 28"/>
            <p:cNvSpPr>
              <a:spLocks noChangeArrowheads="1"/>
            </p:cNvSpPr>
            <p:nvPr/>
          </p:nvSpPr>
          <p:spPr bwMode="auto">
            <a:xfrm>
              <a:off x="214" y="3060"/>
              <a:ext cx="237" cy="728"/>
            </a:xfrm>
            <a:prstGeom prst="rtTriangle">
              <a:avLst/>
            </a:prstGeom>
            <a:gradFill rotWithShape="0">
              <a:gsLst>
                <a:gs pos="0">
                  <a:srgbClr val="48845C"/>
                </a:gs>
                <a:gs pos="100000">
                  <a:srgbClr val="1C4E35"/>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1053" name="Line 29"/>
            <p:cNvSpPr>
              <a:spLocks noChangeShapeType="1"/>
            </p:cNvSpPr>
            <p:nvPr/>
          </p:nvSpPr>
          <p:spPr bwMode="auto">
            <a:xfrm>
              <a:off x="180" y="3245"/>
              <a:ext cx="0" cy="509"/>
            </a:xfrm>
            <a:prstGeom prst="line">
              <a:avLst/>
            </a:prstGeom>
            <a:noFill/>
            <a:ln w="28575">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1054" name="Line 30"/>
            <p:cNvSpPr>
              <a:spLocks noChangeShapeType="1"/>
            </p:cNvSpPr>
            <p:nvPr/>
          </p:nvSpPr>
          <p:spPr bwMode="auto">
            <a:xfrm rot="20258273" flipV="1">
              <a:off x="426" y="3245"/>
              <a:ext cx="4" cy="425"/>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1055" name="Line 31"/>
            <p:cNvSpPr>
              <a:spLocks noChangeShapeType="1"/>
            </p:cNvSpPr>
            <p:nvPr/>
          </p:nvSpPr>
          <p:spPr bwMode="auto">
            <a:xfrm>
              <a:off x="254" y="3742"/>
              <a:ext cx="163" cy="0"/>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grpSp>
    </p:spTree>
    <p:extLst>
      <p:ext uri="{BB962C8B-B14F-4D97-AF65-F5344CB8AC3E}">
        <p14:creationId xmlns:p14="http://schemas.microsoft.com/office/powerpoint/2010/main" val="1804139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sz="4400" b="1">
          <a:solidFill>
            <a:srgbClr val="663300"/>
          </a:solidFill>
          <a:latin typeface="+mj-lt"/>
          <a:ea typeface="+mj-ea"/>
          <a:cs typeface="+mj-cs"/>
        </a:defRPr>
      </a:lvl1pPr>
      <a:lvl2pPr algn="l" rtl="0" eaLnBrk="0" fontAlgn="base" hangingPunct="0">
        <a:spcBef>
          <a:spcPct val="0"/>
        </a:spcBef>
        <a:spcAft>
          <a:spcPct val="0"/>
        </a:spcAft>
        <a:defRPr sz="4400" b="1">
          <a:solidFill>
            <a:srgbClr val="663300"/>
          </a:solidFill>
          <a:latin typeface="Arial" charset="0"/>
        </a:defRPr>
      </a:lvl2pPr>
      <a:lvl3pPr algn="l" rtl="0" eaLnBrk="0" fontAlgn="base" hangingPunct="0">
        <a:spcBef>
          <a:spcPct val="0"/>
        </a:spcBef>
        <a:spcAft>
          <a:spcPct val="0"/>
        </a:spcAft>
        <a:defRPr sz="4400" b="1">
          <a:solidFill>
            <a:srgbClr val="663300"/>
          </a:solidFill>
          <a:latin typeface="Arial" charset="0"/>
        </a:defRPr>
      </a:lvl3pPr>
      <a:lvl4pPr algn="l" rtl="0" eaLnBrk="0" fontAlgn="base" hangingPunct="0">
        <a:spcBef>
          <a:spcPct val="0"/>
        </a:spcBef>
        <a:spcAft>
          <a:spcPct val="0"/>
        </a:spcAft>
        <a:defRPr sz="4400" b="1">
          <a:solidFill>
            <a:srgbClr val="663300"/>
          </a:solidFill>
          <a:latin typeface="Arial" charset="0"/>
        </a:defRPr>
      </a:lvl4pPr>
      <a:lvl5pPr algn="l" rtl="0" eaLnBrk="0" fontAlgn="base" hangingPunct="0">
        <a:spcBef>
          <a:spcPct val="0"/>
        </a:spcBef>
        <a:spcAft>
          <a:spcPct val="0"/>
        </a:spcAft>
        <a:defRPr sz="4400" b="1">
          <a:solidFill>
            <a:srgbClr val="663300"/>
          </a:solidFill>
          <a:latin typeface="Arial" charset="0"/>
        </a:defRPr>
      </a:lvl5pPr>
      <a:lvl6pPr marL="457200" algn="l" rtl="0" eaLnBrk="0" fontAlgn="base" hangingPunct="0">
        <a:spcBef>
          <a:spcPct val="0"/>
        </a:spcBef>
        <a:spcAft>
          <a:spcPct val="0"/>
        </a:spcAft>
        <a:defRPr sz="4400" b="1">
          <a:solidFill>
            <a:srgbClr val="663300"/>
          </a:solidFill>
          <a:latin typeface="Arial" charset="0"/>
        </a:defRPr>
      </a:lvl6pPr>
      <a:lvl7pPr marL="914400" algn="l" rtl="0" eaLnBrk="0" fontAlgn="base" hangingPunct="0">
        <a:spcBef>
          <a:spcPct val="0"/>
        </a:spcBef>
        <a:spcAft>
          <a:spcPct val="0"/>
        </a:spcAft>
        <a:defRPr sz="4400" b="1">
          <a:solidFill>
            <a:srgbClr val="663300"/>
          </a:solidFill>
          <a:latin typeface="Arial" charset="0"/>
        </a:defRPr>
      </a:lvl7pPr>
      <a:lvl8pPr marL="1371600" algn="l" rtl="0" eaLnBrk="0" fontAlgn="base" hangingPunct="0">
        <a:spcBef>
          <a:spcPct val="0"/>
        </a:spcBef>
        <a:spcAft>
          <a:spcPct val="0"/>
        </a:spcAft>
        <a:defRPr sz="4400" b="1">
          <a:solidFill>
            <a:srgbClr val="663300"/>
          </a:solidFill>
          <a:latin typeface="Arial" charset="0"/>
        </a:defRPr>
      </a:lvl8pPr>
      <a:lvl9pPr marL="1828800" algn="l" rtl="0" eaLnBrk="0" fontAlgn="base" hangingPunct="0">
        <a:spcBef>
          <a:spcPct val="0"/>
        </a:spcBef>
        <a:spcAft>
          <a:spcPct val="0"/>
        </a:spcAft>
        <a:defRPr sz="4400" b="1">
          <a:solidFill>
            <a:srgbClr val="663300"/>
          </a:solidFill>
          <a:latin typeface="Arial" charset="0"/>
        </a:defRPr>
      </a:lvl9pPr>
    </p:titleStyle>
    <p:bodyStyle>
      <a:lvl1pPr marL="342900" indent="-342900" algn="l" rtl="0" eaLnBrk="0" fontAlgn="base" hangingPunct="0">
        <a:spcBef>
          <a:spcPct val="50000"/>
        </a:spcBef>
        <a:spcAft>
          <a:spcPct val="0"/>
        </a:spcAft>
        <a:buClr>
          <a:srgbClr val="663300"/>
        </a:buClr>
        <a:buSzPct val="75000"/>
        <a:buFont typeface="Wingdings" pitchFamily="2" charset="2"/>
        <a:buChar char="n"/>
        <a:defRPr sz="3200">
          <a:solidFill>
            <a:srgbClr val="376546"/>
          </a:solidFill>
          <a:latin typeface="+mn-lt"/>
          <a:ea typeface="+mn-ea"/>
          <a:cs typeface="+mn-cs"/>
        </a:defRPr>
      </a:lvl1pPr>
      <a:lvl2pPr marL="742950" indent="-285750" algn="l" rtl="0" eaLnBrk="0" fontAlgn="base" hangingPunct="0">
        <a:spcBef>
          <a:spcPct val="40000"/>
        </a:spcBef>
        <a:spcAft>
          <a:spcPct val="0"/>
        </a:spcAft>
        <a:buClr>
          <a:srgbClr val="663300"/>
        </a:buClr>
        <a:buSzPct val="80000"/>
        <a:buFont typeface="Wingdings" pitchFamily="2" charset="2"/>
        <a:buChar char="l"/>
        <a:defRPr sz="2800">
          <a:solidFill>
            <a:srgbClr val="376546"/>
          </a:solidFill>
          <a:latin typeface="+mn-lt"/>
        </a:defRPr>
      </a:lvl2pPr>
      <a:lvl3pPr marL="1143000" indent="-228600" algn="l" rtl="0" eaLnBrk="0" fontAlgn="base" hangingPunct="0">
        <a:spcBef>
          <a:spcPct val="34000"/>
        </a:spcBef>
        <a:spcAft>
          <a:spcPct val="0"/>
        </a:spcAft>
        <a:buClr>
          <a:srgbClr val="663300"/>
        </a:buClr>
        <a:buSzPct val="55000"/>
        <a:buFont typeface="Wingdings" pitchFamily="2" charset="2"/>
        <a:buChar char="u"/>
        <a:defRPr sz="2800">
          <a:solidFill>
            <a:srgbClr val="376546"/>
          </a:solidFill>
          <a:latin typeface="+mn-lt"/>
        </a:defRPr>
      </a:lvl3pPr>
      <a:lvl4pPr marL="1600200" indent="-228600" algn="l" rtl="0" eaLnBrk="0" fontAlgn="base" hangingPunct="0">
        <a:spcBef>
          <a:spcPct val="20000"/>
        </a:spcBef>
        <a:spcAft>
          <a:spcPct val="0"/>
        </a:spcAft>
        <a:buClr>
          <a:srgbClr val="663300"/>
        </a:buClr>
        <a:buSzPct val="55000"/>
        <a:buFont typeface="Wingdings" pitchFamily="2" charset="2"/>
        <a:buChar char="l"/>
        <a:defRPr sz="2400">
          <a:solidFill>
            <a:srgbClr val="376546"/>
          </a:solidFill>
          <a:latin typeface="+mn-lt"/>
        </a:defRPr>
      </a:lvl4pPr>
      <a:lvl5pPr marL="2057400" indent="-228600" algn="l" rtl="0" eaLnBrk="0" fontAlgn="base" hangingPunct="0">
        <a:spcBef>
          <a:spcPct val="20000"/>
        </a:spcBef>
        <a:spcAft>
          <a:spcPct val="0"/>
        </a:spcAft>
        <a:buClr>
          <a:srgbClr val="663300"/>
        </a:buClr>
        <a:buSzPct val="100000"/>
        <a:buChar char="–"/>
        <a:defRPr sz="2400">
          <a:solidFill>
            <a:srgbClr val="376546"/>
          </a:solidFill>
          <a:latin typeface="+mn-lt"/>
        </a:defRPr>
      </a:lvl5pPr>
      <a:lvl6pPr marL="2514600" indent="-228600" algn="l" rtl="0" eaLnBrk="0" fontAlgn="base" hangingPunct="0">
        <a:spcBef>
          <a:spcPct val="20000"/>
        </a:spcBef>
        <a:spcAft>
          <a:spcPct val="0"/>
        </a:spcAft>
        <a:buClr>
          <a:srgbClr val="663300"/>
        </a:buClr>
        <a:buSzPct val="100000"/>
        <a:buChar char="–"/>
        <a:defRPr sz="2400">
          <a:solidFill>
            <a:srgbClr val="376546"/>
          </a:solidFill>
          <a:latin typeface="+mn-lt"/>
        </a:defRPr>
      </a:lvl6pPr>
      <a:lvl7pPr marL="2971800" indent="-228600" algn="l" rtl="0" eaLnBrk="0" fontAlgn="base" hangingPunct="0">
        <a:spcBef>
          <a:spcPct val="20000"/>
        </a:spcBef>
        <a:spcAft>
          <a:spcPct val="0"/>
        </a:spcAft>
        <a:buClr>
          <a:srgbClr val="663300"/>
        </a:buClr>
        <a:buSzPct val="100000"/>
        <a:buChar char="–"/>
        <a:defRPr sz="2400">
          <a:solidFill>
            <a:srgbClr val="376546"/>
          </a:solidFill>
          <a:latin typeface="+mn-lt"/>
        </a:defRPr>
      </a:lvl7pPr>
      <a:lvl8pPr marL="3429000" indent="-228600" algn="l" rtl="0" eaLnBrk="0" fontAlgn="base" hangingPunct="0">
        <a:spcBef>
          <a:spcPct val="20000"/>
        </a:spcBef>
        <a:spcAft>
          <a:spcPct val="0"/>
        </a:spcAft>
        <a:buClr>
          <a:srgbClr val="663300"/>
        </a:buClr>
        <a:buSzPct val="100000"/>
        <a:buChar char="–"/>
        <a:defRPr sz="2400">
          <a:solidFill>
            <a:srgbClr val="376546"/>
          </a:solidFill>
          <a:latin typeface="+mn-lt"/>
        </a:defRPr>
      </a:lvl8pPr>
      <a:lvl9pPr marL="3886200" indent="-228600" algn="l" rtl="0" eaLnBrk="0" fontAlgn="base" hangingPunct="0">
        <a:spcBef>
          <a:spcPct val="20000"/>
        </a:spcBef>
        <a:spcAft>
          <a:spcPct val="0"/>
        </a:spcAft>
        <a:buClr>
          <a:srgbClr val="663300"/>
        </a:buClr>
        <a:buSzPct val="100000"/>
        <a:buChar char="–"/>
        <a:defRPr sz="2400">
          <a:solidFill>
            <a:srgbClr val="376546"/>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5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712" y="5271499"/>
            <a:ext cx="89273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83820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E247-7E3D-4F38-A267-86CBA1DF41EF}" type="slidenum">
              <a:rPr lang="en-US" smtClean="0">
                <a:solidFill>
                  <a:prstClr val="black">
                    <a:tint val="75000"/>
                  </a:prstClr>
                </a:solidFill>
              </a:rPr>
              <a:pPr/>
              <a:t>‹#›</a:t>
            </a:fld>
            <a:endParaRPr lang="en-US">
              <a:solidFill>
                <a:prstClr val="black">
                  <a:tint val="75000"/>
                </a:prstClr>
              </a:solidFill>
            </a:endParaRPr>
          </a:p>
        </p:txBody>
      </p:sp>
      <p:sp>
        <p:nvSpPr>
          <p:cNvPr id="5" name="Footer Placeholder 4"/>
          <p:cNvSpPr>
            <a:spLocks noGrp="1"/>
          </p:cNvSpPr>
          <p:nvPr>
            <p:ph type="ftr" sz="quarter" idx="3"/>
          </p:nvPr>
        </p:nvSpPr>
        <p:spPr>
          <a:xfrm>
            <a:off x="3581400" y="6486882"/>
            <a:ext cx="358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©2015 McGraw-Hill Education. All Rights Reserved.</a:t>
            </a:r>
          </a:p>
        </p:txBody>
      </p:sp>
    </p:spTree>
    <p:extLst>
      <p:ext uri="{BB962C8B-B14F-4D97-AF65-F5344CB8AC3E}">
        <p14:creationId xmlns:p14="http://schemas.microsoft.com/office/powerpoint/2010/main" val="533924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com.tr/url?sa=i&amp;rct=j&amp;q=&amp;esrc=s&amp;source=images&amp;cd=&amp;cad=rja&amp;uact=8&amp;ved=2ahUKEwin84Hq94_eAhVMzKQKHX3sA28QjRx6BAgBEAU&amp;url=https://slideplayer.com/slide/8408330/&amp;psig=AOvVaw2JYNaENjs0WHLy6vO1c9id&amp;ust=1539950177833303" TargetMode="Externa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ogle.com.tr/url?sa=i&amp;rct=j&amp;q=&amp;esrc=s&amp;source=images&amp;cd=&amp;cad=rja&amp;uact=8&amp;ved=2ahUKEwiGmJjS94_eAhVP-qQKHZ0BCqoQjRx6BAgBEAU&amp;url=http://www.assignmentpoint.com/business/economics/important-uses-of-income-elasticity-of-demand.html&amp;psig=AOvVaw2JYNaENjs0WHLy6vO1c9id&amp;ust=1539950177833303" TargetMode="Externa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s://www.google.com.tr/url?sa=i&amp;rct=j&amp;q=&amp;esrc=s&amp;source=images&amp;cd=&amp;cad=rja&amp;uact=8&amp;ved=2ahUKEwj6_9Kg-I_eAhXssaQKHVUxAYYQjRx6BAgBEAU&amp;url=http://www2.econ.iastate.edu/classes/econ532/hennessy/lectures/chap03/sld008.htm&amp;psig=AOvVaw1qNowlPbGVd4FbJT3uAvQI&amp;ust=1539950344857683" TargetMode="Externa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oogle.com/url?sa=i&amp;rct=j&amp;q=&amp;esrc=s&amp;source=images&amp;cd=&amp;cad=rja&amp;uact=8&amp;ved=2ahUKEwilmNvH5Y_eAhWDDOwKHTOJAVEQjRx6BAgBEAU&amp;url=https://study.com/academy/lesson/the-market-demand-curve-definition-equation-examples.html&amp;psig=AOvVaw38wmo9WemeWWBiRaFv5uAh&amp;ust=1539945328101791"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oleObject" Target="../embeddings/oleObject2.bin"/></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4</a:t>
            </a:r>
          </a:p>
        </p:txBody>
      </p:sp>
      <p:sp>
        <p:nvSpPr>
          <p:cNvPr id="3" name="Subtitle 2"/>
          <p:cNvSpPr>
            <a:spLocks noGrp="1"/>
          </p:cNvSpPr>
          <p:nvPr>
            <p:ph type="subTitle" idx="1"/>
          </p:nvPr>
        </p:nvSpPr>
        <p:spPr/>
        <p:txBody>
          <a:bodyPr/>
          <a:lstStyle/>
          <a:p>
            <a:r>
              <a:rPr lang="en-US" dirty="0"/>
              <a:t>Individual and      Market Demand</a:t>
            </a:r>
          </a:p>
        </p:txBody>
      </p:sp>
    </p:spTree>
    <p:extLst>
      <p:ext uri="{BB962C8B-B14F-4D97-AF65-F5344CB8AC3E}">
        <p14:creationId xmlns:p14="http://schemas.microsoft.com/office/powerpoint/2010/main" val="194590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BC4C271-410C-4AB7-8037-6FED7247228D}" type="slidenum">
              <a:rPr lang="en-CA"/>
              <a:pPr>
                <a:defRPr/>
              </a:pPr>
              <a:t>10</a:t>
            </a:fld>
            <a:endParaRPr lang="en-CA"/>
          </a:p>
        </p:txBody>
      </p:sp>
      <p:sp>
        <p:nvSpPr>
          <p:cNvPr id="17411" name="Rectangle 2"/>
          <p:cNvSpPr>
            <a:spLocks noGrp="1" noChangeArrowheads="1"/>
          </p:cNvSpPr>
          <p:nvPr>
            <p:ph type="title"/>
          </p:nvPr>
        </p:nvSpPr>
        <p:spPr>
          <a:xfrm>
            <a:off x="0" y="304800"/>
            <a:ext cx="9067800" cy="762000"/>
          </a:xfrm>
        </p:spPr>
        <p:txBody>
          <a:bodyPr/>
          <a:lstStyle/>
          <a:p>
            <a:pPr algn="ctr" eaLnBrk="1" hangingPunct="1"/>
            <a:r>
              <a:rPr lang="en-US" altLang="tr-TR" dirty="0">
                <a:solidFill>
                  <a:schemeClr val="tx1"/>
                </a:solidFill>
              </a:rPr>
              <a:t>Specific Demand Example</a:t>
            </a:r>
          </a:p>
        </p:txBody>
      </p:sp>
      <p:sp>
        <p:nvSpPr>
          <p:cNvPr id="17412" name="Rectangle 3"/>
          <p:cNvSpPr>
            <a:spLocks noGrp="1" noChangeArrowheads="1"/>
          </p:cNvSpPr>
          <p:nvPr>
            <p:ph type="body" idx="1"/>
          </p:nvPr>
        </p:nvSpPr>
        <p:spPr/>
        <p:txBody>
          <a:bodyPr/>
          <a:lstStyle/>
          <a:p>
            <a:pPr eaLnBrk="1" hangingPunct="1"/>
            <a:endParaRPr lang="en-US" altLang="tr-TR"/>
          </a:p>
          <a:p>
            <a:pPr lvl="4" eaLnBrk="1" hangingPunct="1"/>
            <a:endParaRPr lang="en-US" altLang="tr-TR" sz="3200"/>
          </a:p>
        </p:txBody>
      </p:sp>
      <p:sp>
        <p:nvSpPr>
          <p:cNvPr id="166916" name="Text Box 4"/>
          <p:cNvSpPr txBox="1">
            <a:spLocks noChangeArrowheads="1"/>
          </p:cNvSpPr>
          <p:nvPr/>
        </p:nvSpPr>
        <p:spPr bwMode="auto">
          <a:xfrm>
            <a:off x="28575" y="1219200"/>
            <a:ext cx="91154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GB" altLang="tr-TR" sz="3200" dirty="0"/>
              <a:t>Let U=</a:t>
            </a:r>
            <a:r>
              <a:rPr lang="en-GB" altLang="tr-TR" sz="3200" dirty="0" err="1"/>
              <a:t>xy</a:t>
            </a:r>
            <a:r>
              <a:rPr lang="en-GB" altLang="tr-TR" sz="3200" dirty="0"/>
              <a:t>, therefore </a:t>
            </a:r>
            <a:r>
              <a:rPr lang="en-GB" altLang="tr-TR" sz="3200" dirty="0" err="1"/>
              <a:t>MU</a:t>
            </a:r>
            <a:r>
              <a:rPr lang="en-GB" altLang="tr-TR" sz="3200" baseline="-25000" dirty="0" err="1"/>
              <a:t>x</a:t>
            </a:r>
            <a:r>
              <a:rPr lang="en-GB" altLang="tr-TR" sz="3200" dirty="0"/>
              <a:t>=y and </a:t>
            </a:r>
            <a:r>
              <a:rPr lang="en-GB" altLang="tr-TR" sz="3200" dirty="0" err="1"/>
              <a:t>MU</a:t>
            </a:r>
            <a:r>
              <a:rPr lang="en-GB" altLang="tr-TR" sz="3200" baseline="-25000" dirty="0" err="1"/>
              <a:t>y</a:t>
            </a:r>
            <a:r>
              <a:rPr lang="en-GB" altLang="tr-TR" sz="3200" dirty="0"/>
              <a:t>=x</a:t>
            </a:r>
          </a:p>
          <a:p>
            <a:r>
              <a:rPr lang="en-GB" altLang="tr-TR" sz="3200" dirty="0"/>
              <a:t>Let income=12, </a:t>
            </a:r>
            <a:r>
              <a:rPr lang="en-GB" altLang="tr-TR" sz="3200" dirty="0" err="1"/>
              <a:t>P</a:t>
            </a:r>
            <a:r>
              <a:rPr lang="en-GB" altLang="tr-TR" sz="3200" baseline="-25000" dirty="0" err="1"/>
              <a:t>y</a:t>
            </a:r>
            <a:r>
              <a:rPr lang="en-GB" altLang="tr-TR" sz="3200" dirty="0"/>
              <a:t>=1.</a:t>
            </a:r>
          </a:p>
          <a:p>
            <a:r>
              <a:rPr lang="en-GB" altLang="tr-TR" sz="3200" dirty="0"/>
              <a:t>Graph demand as </a:t>
            </a:r>
            <a:r>
              <a:rPr lang="en-GB" altLang="tr-TR" sz="3200" dirty="0" err="1"/>
              <a:t>P</a:t>
            </a:r>
            <a:r>
              <a:rPr lang="en-GB" altLang="tr-TR" sz="3200" baseline="-25000" dirty="0" err="1"/>
              <a:t>x</a:t>
            </a:r>
            <a:r>
              <a:rPr lang="en-GB" altLang="tr-TR" sz="3200" dirty="0"/>
              <a:t> increases from $1 to $2 to $3.</a:t>
            </a:r>
          </a:p>
          <a:p>
            <a:endParaRPr lang="en-GB" altLang="tr-TR" sz="3200" dirty="0"/>
          </a:p>
          <a:p>
            <a:r>
              <a:rPr lang="en-GB" altLang="tr-TR" sz="3200" dirty="0"/>
              <a:t>Step 1: 	</a:t>
            </a:r>
            <a:r>
              <a:rPr lang="en-GB" altLang="tr-TR" sz="3200" dirty="0" err="1"/>
              <a:t>P</a:t>
            </a:r>
            <a:r>
              <a:rPr lang="en-GB" altLang="tr-TR" sz="3200" baseline="-25000" dirty="0" err="1"/>
              <a:t>x</a:t>
            </a:r>
            <a:r>
              <a:rPr lang="en-GB" altLang="tr-TR" sz="3200" dirty="0" err="1"/>
              <a:t>x+P</a:t>
            </a:r>
            <a:r>
              <a:rPr lang="en-GB" altLang="tr-TR" sz="3200" baseline="-25000" dirty="0" err="1"/>
              <a:t>y</a:t>
            </a:r>
            <a:r>
              <a:rPr lang="en-GB" altLang="tr-TR" sz="3200" dirty="0" err="1"/>
              <a:t>y</a:t>
            </a:r>
            <a:r>
              <a:rPr lang="en-GB" altLang="tr-TR" sz="3200" dirty="0"/>
              <a:t>=I</a:t>
            </a:r>
          </a:p>
          <a:p>
            <a:r>
              <a:rPr lang="en-GB" altLang="tr-TR" sz="3200" dirty="0"/>
              <a:t>		</a:t>
            </a:r>
            <a:r>
              <a:rPr lang="en-GB" altLang="tr-TR" sz="3200" dirty="0" err="1"/>
              <a:t>P</a:t>
            </a:r>
            <a:r>
              <a:rPr lang="en-GB" altLang="tr-TR" sz="3200" baseline="-25000" dirty="0" err="1"/>
              <a:t>x</a:t>
            </a:r>
            <a:r>
              <a:rPr lang="en-GB" altLang="tr-TR" sz="3200" dirty="0" err="1"/>
              <a:t>x+y</a:t>
            </a:r>
            <a:r>
              <a:rPr lang="en-GB" altLang="tr-TR" sz="3200" dirty="0"/>
              <a:t>=12</a:t>
            </a:r>
          </a:p>
          <a:p>
            <a:endParaRPr lang="en-GB" altLang="tr-TR" sz="3200" dirty="0"/>
          </a:p>
          <a:p>
            <a:r>
              <a:rPr lang="en-GB" altLang="tr-TR" sz="3200" dirty="0"/>
              <a:t>Step 2: 	</a:t>
            </a:r>
            <a:r>
              <a:rPr lang="en-GB" altLang="tr-TR" sz="3200" dirty="0" err="1"/>
              <a:t>MU</a:t>
            </a:r>
            <a:r>
              <a:rPr lang="en-GB" altLang="tr-TR" sz="3200" baseline="-25000" dirty="0" err="1"/>
              <a:t>x</a:t>
            </a:r>
            <a:r>
              <a:rPr lang="en-GB" altLang="tr-TR" sz="3200" dirty="0"/>
              <a:t>/</a:t>
            </a:r>
            <a:r>
              <a:rPr lang="en-GB" altLang="tr-TR" sz="3200" dirty="0" err="1"/>
              <a:t>MU</a:t>
            </a:r>
            <a:r>
              <a:rPr lang="en-GB" altLang="tr-TR" sz="3200" baseline="-25000" dirty="0" err="1"/>
              <a:t>y</a:t>
            </a:r>
            <a:r>
              <a:rPr lang="en-GB" altLang="tr-TR" sz="3200" dirty="0"/>
              <a:t>=</a:t>
            </a:r>
            <a:r>
              <a:rPr lang="en-GB" altLang="tr-TR" sz="3200" dirty="0" err="1"/>
              <a:t>P</a:t>
            </a:r>
            <a:r>
              <a:rPr lang="en-GB" altLang="tr-TR" sz="3200" baseline="-25000" dirty="0" err="1"/>
              <a:t>x</a:t>
            </a:r>
            <a:r>
              <a:rPr lang="en-GB" altLang="tr-TR" sz="3200" dirty="0"/>
              <a:t>/</a:t>
            </a:r>
            <a:r>
              <a:rPr lang="en-GB" altLang="tr-TR" sz="3200" dirty="0" err="1"/>
              <a:t>P</a:t>
            </a:r>
            <a:r>
              <a:rPr lang="en-GB" altLang="tr-TR" sz="3200" baseline="-25000" dirty="0" err="1"/>
              <a:t>y</a:t>
            </a:r>
            <a:endParaRPr lang="en-GB" altLang="tr-TR" sz="3200" dirty="0"/>
          </a:p>
          <a:p>
            <a:r>
              <a:rPr lang="en-GB" altLang="tr-TR" sz="3200" dirty="0"/>
              <a:t>		y/x=</a:t>
            </a:r>
            <a:r>
              <a:rPr lang="en-GB" altLang="tr-TR" sz="3200" dirty="0" err="1"/>
              <a:t>P</a:t>
            </a:r>
            <a:r>
              <a:rPr lang="en-GB" altLang="tr-TR" sz="3200" baseline="-25000" dirty="0" err="1"/>
              <a:t>x</a:t>
            </a:r>
            <a:endParaRPr lang="en-GB" altLang="tr-TR" sz="3200" dirty="0"/>
          </a:p>
          <a:p>
            <a:r>
              <a:rPr lang="en-GB" altLang="tr-TR" sz="3200" dirty="0"/>
              <a:t>		y=</a:t>
            </a:r>
            <a:r>
              <a:rPr lang="en-GB" altLang="tr-TR" sz="3200" dirty="0" err="1"/>
              <a:t>P</a:t>
            </a:r>
            <a:r>
              <a:rPr lang="en-GB" altLang="tr-TR" sz="3200" baseline="-25000" dirty="0" err="1"/>
              <a:t>x</a:t>
            </a:r>
            <a:r>
              <a:rPr lang="en-GB" altLang="tr-TR" sz="3200" dirty="0" err="1"/>
              <a:t>x</a:t>
            </a:r>
            <a:endParaRPr lang="en-GB" altLang="tr-TR" sz="3200" dirty="0"/>
          </a:p>
          <a:p>
            <a:endParaRPr lang="en-US" altLang="tr-TR" sz="3200" dirty="0"/>
          </a:p>
        </p:txBody>
      </p:sp>
    </p:spTree>
    <p:custDataLst>
      <p:tags r:id="rId1"/>
    </p:custDataLst>
    <p:extLst>
      <p:ext uri="{BB962C8B-B14F-4D97-AF65-F5344CB8AC3E}">
        <p14:creationId xmlns:p14="http://schemas.microsoft.com/office/powerpoint/2010/main" val="264562486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6916">
                                            <p:txEl>
                                              <p:pRg st="0" end="0"/>
                                            </p:txEl>
                                          </p:spTgt>
                                        </p:tgtEl>
                                        <p:attrNameLst>
                                          <p:attrName>style.visibility</p:attrName>
                                        </p:attrNameLst>
                                      </p:cBhvr>
                                      <p:to>
                                        <p:strVal val="visible"/>
                                      </p:to>
                                    </p:set>
                                    <p:anim calcmode="lin" valueType="num">
                                      <p:cBhvr additive="base">
                                        <p:cTn id="7" dur="500" fill="hold"/>
                                        <p:tgtEl>
                                          <p:spTgt spid="1669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69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6916">
                                            <p:txEl>
                                              <p:pRg st="1" end="1"/>
                                            </p:txEl>
                                          </p:spTgt>
                                        </p:tgtEl>
                                        <p:attrNameLst>
                                          <p:attrName>style.visibility</p:attrName>
                                        </p:attrNameLst>
                                      </p:cBhvr>
                                      <p:to>
                                        <p:strVal val="visible"/>
                                      </p:to>
                                    </p:set>
                                    <p:anim calcmode="lin" valueType="num">
                                      <p:cBhvr additive="base">
                                        <p:cTn id="11" dur="500" fill="hold"/>
                                        <p:tgtEl>
                                          <p:spTgt spid="16691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691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6916">
                                            <p:txEl>
                                              <p:pRg st="2" end="2"/>
                                            </p:txEl>
                                          </p:spTgt>
                                        </p:tgtEl>
                                        <p:attrNameLst>
                                          <p:attrName>style.visibility</p:attrName>
                                        </p:attrNameLst>
                                      </p:cBhvr>
                                      <p:to>
                                        <p:strVal val="visible"/>
                                      </p:to>
                                    </p:set>
                                    <p:anim calcmode="lin" valueType="num">
                                      <p:cBhvr additive="base">
                                        <p:cTn id="15" dur="500" fill="hold"/>
                                        <p:tgtEl>
                                          <p:spTgt spid="16691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69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66916">
                                            <p:txEl>
                                              <p:pRg st="4" end="4"/>
                                            </p:txEl>
                                          </p:spTgt>
                                        </p:tgtEl>
                                        <p:attrNameLst>
                                          <p:attrName>style.visibility</p:attrName>
                                        </p:attrNameLst>
                                      </p:cBhvr>
                                      <p:to>
                                        <p:strVal val="visible"/>
                                      </p:to>
                                    </p:set>
                                    <p:anim calcmode="lin" valueType="num">
                                      <p:cBhvr additive="base">
                                        <p:cTn id="21" dur="500" fill="hold"/>
                                        <p:tgtEl>
                                          <p:spTgt spid="16691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691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6916">
                                            <p:txEl>
                                              <p:pRg st="5" end="5"/>
                                            </p:txEl>
                                          </p:spTgt>
                                        </p:tgtEl>
                                        <p:attrNameLst>
                                          <p:attrName>style.visibility</p:attrName>
                                        </p:attrNameLst>
                                      </p:cBhvr>
                                      <p:to>
                                        <p:strVal val="visible"/>
                                      </p:to>
                                    </p:set>
                                    <p:anim calcmode="lin" valueType="num">
                                      <p:cBhvr additive="base">
                                        <p:cTn id="25" dur="500" fill="hold"/>
                                        <p:tgtEl>
                                          <p:spTgt spid="16691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69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6916">
                                            <p:txEl>
                                              <p:pRg st="7" end="7"/>
                                            </p:txEl>
                                          </p:spTgt>
                                        </p:tgtEl>
                                        <p:attrNameLst>
                                          <p:attrName>style.visibility</p:attrName>
                                        </p:attrNameLst>
                                      </p:cBhvr>
                                      <p:to>
                                        <p:strVal val="visible"/>
                                      </p:to>
                                    </p:set>
                                    <p:anim calcmode="lin" valueType="num">
                                      <p:cBhvr additive="base">
                                        <p:cTn id="31" dur="500" fill="hold"/>
                                        <p:tgtEl>
                                          <p:spTgt spid="16691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6916">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6916">
                                            <p:txEl>
                                              <p:pRg st="8" end="8"/>
                                            </p:txEl>
                                          </p:spTgt>
                                        </p:tgtEl>
                                        <p:attrNameLst>
                                          <p:attrName>style.visibility</p:attrName>
                                        </p:attrNameLst>
                                      </p:cBhvr>
                                      <p:to>
                                        <p:strVal val="visible"/>
                                      </p:to>
                                    </p:set>
                                    <p:anim calcmode="lin" valueType="num">
                                      <p:cBhvr additive="base">
                                        <p:cTn id="35" dur="500" fill="hold"/>
                                        <p:tgtEl>
                                          <p:spTgt spid="166916">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6916">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6916">
                                            <p:txEl>
                                              <p:pRg st="9" end="9"/>
                                            </p:txEl>
                                          </p:spTgt>
                                        </p:tgtEl>
                                        <p:attrNameLst>
                                          <p:attrName>style.visibility</p:attrName>
                                        </p:attrNameLst>
                                      </p:cBhvr>
                                      <p:to>
                                        <p:strVal val="visible"/>
                                      </p:to>
                                    </p:set>
                                    <p:anim calcmode="lin" valueType="num">
                                      <p:cBhvr additive="base">
                                        <p:cTn id="39" dur="500" fill="hold"/>
                                        <p:tgtEl>
                                          <p:spTgt spid="166916">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691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How total revenue changes when price changes (a)</a:t>
            </a:r>
          </a:p>
        </p:txBody>
      </p:sp>
      <p:sp>
        <p:nvSpPr>
          <p:cNvPr id="4" name="Slide Number Placeholder 3"/>
          <p:cNvSpPr>
            <a:spLocks noGrp="1"/>
          </p:cNvSpPr>
          <p:nvPr>
            <p:ph type="sldNum" sz="quarter" idx="14"/>
          </p:nvPr>
        </p:nvSpPr>
        <p:spPr/>
        <p:txBody>
          <a:bodyPr/>
          <a:lstStyle/>
          <a:p>
            <a:pPr>
              <a:defRPr/>
            </a:pPr>
            <a:fld id="{B7DCC137-52A3-4DBB-ACB0-BD9EF7199DF3}" type="slidenum">
              <a:rPr lang="en-US" smtClean="0"/>
              <a:pPr>
                <a:defRPr/>
              </a:pPr>
              <a:t>100</a:t>
            </a:fld>
            <a:endParaRPr lang="en-US"/>
          </a:p>
        </p:txBody>
      </p:sp>
      <p:sp>
        <p:nvSpPr>
          <p:cNvPr id="5" name="Rectangle 4"/>
          <p:cNvSpPr/>
          <p:nvPr/>
        </p:nvSpPr>
        <p:spPr>
          <a:xfrm>
            <a:off x="762000" y="1839913"/>
            <a:ext cx="32004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6" name="Group 5"/>
          <p:cNvGrpSpPr>
            <a:grpSpLocks/>
          </p:cNvGrpSpPr>
          <p:nvPr/>
        </p:nvGrpSpPr>
        <p:grpSpPr bwMode="auto">
          <a:xfrm>
            <a:off x="762000" y="4343400"/>
            <a:ext cx="1828800" cy="544513"/>
            <a:chOff x="1905000" y="4560332"/>
            <a:chExt cx="1828800" cy="545068"/>
          </a:xfrm>
        </p:grpSpPr>
        <p:sp>
          <p:nvSpPr>
            <p:cNvPr id="7" name="Rectangle 6"/>
            <p:cNvSpPr/>
            <p:nvPr/>
          </p:nvSpPr>
          <p:spPr>
            <a:xfrm>
              <a:off x="1905000" y="4560332"/>
              <a:ext cx="1828800" cy="54506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70" name="TextBox 7"/>
            <p:cNvSpPr txBox="1">
              <a:spLocks noChangeArrowheads="1"/>
            </p:cNvSpPr>
            <p:nvPr/>
          </p:nvSpPr>
          <p:spPr bwMode="auto">
            <a:xfrm>
              <a:off x="1981200" y="4636532"/>
              <a:ext cx="15792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sz="1600">
                  <a:solidFill>
                    <a:srgbClr val="800080"/>
                  </a:solidFill>
                </a:rPr>
                <a:t>Revenue=$100</a:t>
              </a:r>
            </a:p>
          </p:txBody>
        </p:sp>
      </p:grpSp>
      <p:grpSp>
        <p:nvGrpSpPr>
          <p:cNvPr id="9" name="Group 8"/>
          <p:cNvGrpSpPr>
            <a:grpSpLocks/>
          </p:cNvGrpSpPr>
          <p:nvPr/>
        </p:nvGrpSpPr>
        <p:grpSpPr bwMode="auto">
          <a:xfrm>
            <a:off x="525463" y="4876800"/>
            <a:ext cx="3706812" cy="381000"/>
            <a:chOff x="677694" y="5246132"/>
            <a:chExt cx="3706902" cy="381000"/>
          </a:xfrm>
        </p:grpSpPr>
        <p:cxnSp>
          <p:nvCxnSpPr>
            <p:cNvPr id="10" name="Straight Connector 9"/>
            <p:cNvCxnSpPr/>
            <p:nvPr/>
          </p:nvCxnSpPr>
          <p:spPr>
            <a:xfrm flipV="1">
              <a:off x="914237" y="5246132"/>
              <a:ext cx="3200478" cy="111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667" name="TextBox 10"/>
            <p:cNvSpPr txBox="1">
              <a:spLocks noChangeArrowheads="1"/>
            </p:cNvSpPr>
            <p:nvPr/>
          </p:nvSpPr>
          <p:spPr bwMode="auto">
            <a:xfrm>
              <a:off x="3276600" y="524613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26668" name="TextBox 11"/>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13" name="Group 17"/>
          <p:cNvGrpSpPr>
            <a:grpSpLocks/>
          </p:cNvGrpSpPr>
          <p:nvPr/>
        </p:nvGrpSpPr>
        <p:grpSpPr bwMode="auto">
          <a:xfrm>
            <a:off x="1981200" y="2286000"/>
            <a:ext cx="1958975" cy="2514600"/>
            <a:chOff x="2133599" y="2655332"/>
            <a:chExt cx="1959021" cy="2514600"/>
          </a:xfrm>
        </p:grpSpPr>
        <p:cxnSp>
          <p:nvCxnSpPr>
            <p:cNvPr id="14" name="Straight Connector 13"/>
            <p:cNvCxnSpPr/>
            <p:nvPr/>
          </p:nvCxnSpPr>
          <p:spPr>
            <a:xfrm rot="16200000" flipH="1">
              <a:off x="1257308" y="3531623"/>
              <a:ext cx="2514600" cy="762018"/>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26665" name="TextBox 14"/>
            <p:cNvSpPr txBox="1">
              <a:spLocks noChangeArrowheads="1"/>
            </p:cNvSpPr>
            <p:nvPr/>
          </p:nvSpPr>
          <p:spPr bwMode="auto">
            <a:xfrm>
              <a:off x="2971800" y="4560332"/>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Demand </a:t>
              </a:r>
            </a:p>
          </p:txBody>
        </p:sp>
      </p:grpSp>
      <p:grpSp>
        <p:nvGrpSpPr>
          <p:cNvPr id="16" name="Group 13"/>
          <p:cNvGrpSpPr>
            <a:grpSpLocks/>
          </p:cNvGrpSpPr>
          <p:nvPr/>
        </p:nvGrpSpPr>
        <p:grpSpPr bwMode="auto">
          <a:xfrm>
            <a:off x="0" y="1535113"/>
            <a:ext cx="774700" cy="3352800"/>
            <a:chOff x="152400" y="1905000"/>
            <a:chExt cx="774571" cy="3352800"/>
          </a:xfrm>
        </p:grpSpPr>
        <p:sp>
          <p:nvSpPr>
            <p:cNvPr id="26662" name="TextBox 16"/>
            <p:cNvSpPr txBox="1">
              <a:spLocks noChangeArrowheads="1"/>
            </p:cNvSpPr>
            <p:nvPr/>
          </p:nvSpPr>
          <p:spPr bwMode="auto">
            <a:xfrm>
              <a:off x="152400" y="19050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cxnSp>
          <p:nvCxnSpPr>
            <p:cNvPr id="18" name="Straight Connector 6"/>
            <p:cNvCxnSpPr/>
            <p:nvPr/>
          </p:nvCxnSpPr>
          <p:spPr>
            <a:xfrm rot="5400000">
              <a:off x="-608933" y="3733006"/>
              <a:ext cx="30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78"/>
          <p:cNvGrpSpPr>
            <a:grpSpLocks/>
          </p:cNvGrpSpPr>
          <p:nvPr/>
        </p:nvGrpSpPr>
        <p:grpSpPr bwMode="auto">
          <a:xfrm>
            <a:off x="2286000" y="4343400"/>
            <a:ext cx="569913" cy="914400"/>
            <a:chOff x="6890107" y="4560332"/>
            <a:chExt cx="569387" cy="914400"/>
          </a:xfrm>
        </p:grpSpPr>
        <p:sp>
          <p:nvSpPr>
            <p:cNvPr id="26660" name="TextBox 19"/>
            <p:cNvSpPr txBox="1">
              <a:spLocks noChangeArrowheads="1"/>
            </p:cNvSpPr>
            <p:nvPr/>
          </p:nvSpPr>
          <p:spPr bwMode="auto">
            <a:xfrm>
              <a:off x="6890107" y="510540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100</a:t>
              </a:r>
            </a:p>
          </p:txBody>
        </p:sp>
        <p:cxnSp>
          <p:nvCxnSpPr>
            <p:cNvPr id="21" name="Straight Connector 20"/>
            <p:cNvCxnSpPr/>
            <p:nvPr/>
          </p:nvCxnSpPr>
          <p:spPr>
            <a:xfrm rot="16200000" flipH="1">
              <a:off x="6922369" y="4832589"/>
              <a:ext cx="544513"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58"/>
          <p:cNvGrpSpPr>
            <a:grpSpLocks/>
          </p:cNvGrpSpPr>
          <p:nvPr/>
        </p:nvGrpSpPr>
        <p:grpSpPr bwMode="auto">
          <a:xfrm>
            <a:off x="304800" y="4125913"/>
            <a:ext cx="2293938" cy="369887"/>
            <a:chOff x="449094" y="4038600"/>
            <a:chExt cx="2294106" cy="369332"/>
          </a:xfrm>
        </p:grpSpPr>
        <p:cxnSp>
          <p:nvCxnSpPr>
            <p:cNvPr id="23" name="Straight Connector 22"/>
            <p:cNvCxnSpPr/>
            <p:nvPr/>
          </p:nvCxnSpPr>
          <p:spPr>
            <a:xfrm>
              <a:off x="914266" y="4265271"/>
              <a:ext cx="1828934"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659" name="TextBox 23"/>
            <p:cNvSpPr txBox="1">
              <a:spLocks noChangeArrowheads="1"/>
            </p:cNvSpPr>
            <p:nvPr/>
          </p:nvSpPr>
          <p:spPr bwMode="auto">
            <a:xfrm>
              <a:off x="449094" y="4038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a:t>
              </a:r>
            </a:p>
          </p:txBody>
        </p:sp>
      </p:grpSp>
      <p:sp>
        <p:nvSpPr>
          <p:cNvPr id="25" name="TextBox 24"/>
          <p:cNvSpPr txBox="1">
            <a:spLocks noChangeArrowheads="1"/>
          </p:cNvSpPr>
          <p:nvPr/>
        </p:nvSpPr>
        <p:spPr bwMode="auto">
          <a:xfrm>
            <a:off x="2438400" y="1219200"/>
            <a:ext cx="3757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a:solidFill>
                  <a:srgbClr val="800080"/>
                </a:solidFill>
              </a:rPr>
              <a:t>(a) The Case of Inelastic Demand</a:t>
            </a:r>
          </a:p>
        </p:txBody>
      </p:sp>
      <p:sp>
        <p:nvSpPr>
          <p:cNvPr id="31" name="Rectangle 30"/>
          <p:cNvSpPr/>
          <p:nvPr/>
        </p:nvSpPr>
        <p:spPr>
          <a:xfrm>
            <a:off x="5368925" y="1839913"/>
            <a:ext cx="32004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26" name="Group 31"/>
          <p:cNvGrpSpPr>
            <a:grpSpLocks/>
          </p:cNvGrpSpPr>
          <p:nvPr/>
        </p:nvGrpSpPr>
        <p:grpSpPr bwMode="auto">
          <a:xfrm>
            <a:off x="5368925" y="3429000"/>
            <a:ext cx="1620838" cy="1458913"/>
            <a:chOff x="1905000" y="3645932"/>
            <a:chExt cx="1620474" cy="1459468"/>
          </a:xfrm>
        </p:grpSpPr>
        <p:sp>
          <p:nvSpPr>
            <p:cNvPr id="33" name="Rectangle 32"/>
            <p:cNvSpPr/>
            <p:nvPr/>
          </p:nvSpPr>
          <p:spPr>
            <a:xfrm>
              <a:off x="1905000" y="3645932"/>
              <a:ext cx="1564923" cy="145946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57" name="TextBox 33"/>
            <p:cNvSpPr txBox="1">
              <a:spLocks noChangeArrowheads="1"/>
            </p:cNvSpPr>
            <p:nvPr/>
          </p:nvSpPr>
          <p:spPr bwMode="auto">
            <a:xfrm>
              <a:off x="1946196" y="4179332"/>
              <a:ext cx="15792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sz="1600">
                  <a:solidFill>
                    <a:srgbClr val="800080"/>
                  </a:solidFill>
                </a:rPr>
                <a:t>Revenue=$240</a:t>
              </a:r>
            </a:p>
          </p:txBody>
        </p:sp>
      </p:grpSp>
      <p:grpSp>
        <p:nvGrpSpPr>
          <p:cNvPr id="27" name="Group 34"/>
          <p:cNvGrpSpPr>
            <a:grpSpLocks/>
          </p:cNvGrpSpPr>
          <p:nvPr/>
        </p:nvGrpSpPr>
        <p:grpSpPr bwMode="auto">
          <a:xfrm>
            <a:off x="5132388" y="4876800"/>
            <a:ext cx="3706812" cy="381000"/>
            <a:chOff x="677694" y="5246132"/>
            <a:chExt cx="3706902" cy="381000"/>
          </a:xfrm>
        </p:grpSpPr>
        <p:cxnSp>
          <p:nvCxnSpPr>
            <p:cNvPr id="36" name="Straight Connector 35"/>
            <p:cNvCxnSpPr/>
            <p:nvPr/>
          </p:nvCxnSpPr>
          <p:spPr>
            <a:xfrm flipV="1">
              <a:off x="914237" y="5246132"/>
              <a:ext cx="3200478" cy="111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654" name="TextBox 36"/>
            <p:cNvSpPr txBox="1">
              <a:spLocks noChangeArrowheads="1"/>
            </p:cNvSpPr>
            <p:nvPr/>
          </p:nvSpPr>
          <p:spPr bwMode="auto">
            <a:xfrm>
              <a:off x="3276600" y="524613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26655" name="TextBox 37"/>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28" name="Group 17"/>
          <p:cNvGrpSpPr>
            <a:grpSpLocks/>
          </p:cNvGrpSpPr>
          <p:nvPr/>
        </p:nvGrpSpPr>
        <p:grpSpPr bwMode="auto">
          <a:xfrm>
            <a:off x="6588125" y="2286000"/>
            <a:ext cx="1958975" cy="2514600"/>
            <a:chOff x="2133599" y="2655332"/>
            <a:chExt cx="1959021" cy="2514600"/>
          </a:xfrm>
        </p:grpSpPr>
        <p:cxnSp>
          <p:nvCxnSpPr>
            <p:cNvPr id="40" name="Straight Connector 39"/>
            <p:cNvCxnSpPr/>
            <p:nvPr/>
          </p:nvCxnSpPr>
          <p:spPr>
            <a:xfrm rot="16200000" flipH="1">
              <a:off x="1257308" y="3531623"/>
              <a:ext cx="2514600" cy="762018"/>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26652" name="TextBox 40"/>
            <p:cNvSpPr txBox="1">
              <a:spLocks noChangeArrowheads="1"/>
            </p:cNvSpPr>
            <p:nvPr/>
          </p:nvSpPr>
          <p:spPr bwMode="auto">
            <a:xfrm>
              <a:off x="2971800" y="4560332"/>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Demand </a:t>
              </a:r>
            </a:p>
          </p:txBody>
        </p:sp>
      </p:grpSp>
      <p:grpSp>
        <p:nvGrpSpPr>
          <p:cNvPr id="29" name="Group 13"/>
          <p:cNvGrpSpPr>
            <a:grpSpLocks/>
          </p:cNvGrpSpPr>
          <p:nvPr/>
        </p:nvGrpSpPr>
        <p:grpSpPr bwMode="auto">
          <a:xfrm>
            <a:off x="4606925" y="1535113"/>
            <a:ext cx="774700" cy="3352800"/>
            <a:chOff x="152400" y="1905000"/>
            <a:chExt cx="774571" cy="3352800"/>
          </a:xfrm>
        </p:grpSpPr>
        <p:sp>
          <p:nvSpPr>
            <p:cNvPr id="26649" name="TextBox 42"/>
            <p:cNvSpPr txBox="1">
              <a:spLocks noChangeArrowheads="1"/>
            </p:cNvSpPr>
            <p:nvPr/>
          </p:nvSpPr>
          <p:spPr bwMode="auto">
            <a:xfrm>
              <a:off x="152400" y="19050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cxnSp>
          <p:nvCxnSpPr>
            <p:cNvPr id="44" name="Straight Connector 6"/>
            <p:cNvCxnSpPr/>
            <p:nvPr/>
          </p:nvCxnSpPr>
          <p:spPr>
            <a:xfrm rot="5400000">
              <a:off x="-608933" y="3733006"/>
              <a:ext cx="30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78"/>
          <p:cNvGrpSpPr>
            <a:grpSpLocks/>
          </p:cNvGrpSpPr>
          <p:nvPr/>
        </p:nvGrpSpPr>
        <p:grpSpPr bwMode="auto">
          <a:xfrm>
            <a:off x="6781800" y="3429000"/>
            <a:ext cx="441325" cy="1828800"/>
            <a:chOff x="7023557" y="3645932"/>
            <a:chExt cx="441146" cy="1828800"/>
          </a:xfrm>
        </p:grpSpPr>
        <p:sp>
          <p:nvSpPr>
            <p:cNvPr id="26647" name="TextBox 45"/>
            <p:cNvSpPr txBox="1">
              <a:spLocks noChangeArrowheads="1"/>
            </p:cNvSpPr>
            <p:nvPr/>
          </p:nvSpPr>
          <p:spPr bwMode="auto">
            <a:xfrm>
              <a:off x="7023557" y="5105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80</a:t>
              </a:r>
            </a:p>
          </p:txBody>
        </p:sp>
        <p:cxnSp>
          <p:nvCxnSpPr>
            <p:cNvPr id="47" name="Straight Connector 46"/>
            <p:cNvCxnSpPr/>
            <p:nvPr/>
          </p:nvCxnSpPr>
          <p:spPr>
            <a:xfrm rot="16200000" flipH="1">
              <a:off x="6455959" y="4365868"/>
              <a:ext cx="1458913" cy="1904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2" name="Group 58"/>
          <p:cNvGrpSpPr>
            <a:grpSpLocks/>
          </p:cNvGrpSpPr>
          <p:nvPr/>
        </p:nvGrpSpPr>
        <p:grpSpPr bwMode="auto">
          <a:xfrm>
            <a:off x="4911725" y="3200400"/>
            <a:ext cx="2022475" cy="369888"/>
            <a:chOff x="449094" y="4038600"/>
            <a:chExt cx="2294106" cy="369332"/>
          </a:xfrm>
        </p:grpSpPr>
        <p:cxnSp>
          <p:nvCxnSpPr>
            <p:cNvPr id="49" name="Straight Connector 48"/>
            <p:cNvCxnSpPr/>
            <p:nvPr/>
          </p:nvCxnSpPr>
          <p:spPr>
            <a:xfrm>
              <a:off x="913677" y="4265272"/>
              <a:ext cx="1829523" cy="15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646" name="TextBox 49"/>
            <p:cNvSpPr txBox="1">
              <a:spLocks noChangeArrowheads="1"/>
            </p:cNvSpPr>
            <p:nvPr/>
          </p:nvSpPr>
          <p:spPr bwMode="auto">
            <a:xfrm>
              <a:off x="449094" y="4038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$3</a:t>
              </a:r>
            </a:p>
          </p:txBody>
        </p:sp>
      </p:grpSp>
      <p:sp>
        <p:nvSpPr>
          <p:cNvPr id="53" name="TextBox 52"/>
          <p:cNvSpPr txBox="1">
            <a:spLocks noChangeArrowheads="1"/>
          </p:cNvSpPr>
          <p:nvPr/>
        </p:nvSpPr>
        <p:spPr bwMode="auto">
          <a:xfrm>
            <a:off x="212725" y="5457825"/>
            <a:ext cx="8474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The impact of a price change on total revenue (the product of price and quantity) depends on the elasticity of demand. In panel (a), the demand curve is inelastic. In this case, an increase in the price leads to a decrease in quantity demanded that is proportionately smaller, so total revenue increases. Here an increase in the price from $1 to $3 causes the quantity demanded to fall from 100 to 80. Total revenue rises from $100 to $240</a:t>
            </a:r>
          </a:p>
        </p:txBody>
      </p:sp>
    </p:spTree>
    <p:extLst>
      <p:ext uri="{BB962C8B-B14F-4D97-AF65-F5344CB8AC3E}">
        <p14:creationId xmlns:p14="http://schemas.microsoft.com/office/powerpoint/2010/main" val="1279054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nodeType="afterGroup">
                            <p:stCondLst>
                              <p:cond delay="15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nodeType="afterGroup">
                            <p:stCondLst>
                              <p:cond delay="20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nodeType="afterGroup">
                            <p:stCondLst>
                              <p:cond delay="25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down)">
                                      <p:cBhvr>
                                        <p:cTn id="43" dur="500"/>
                                        <p:tgtEl>
                                          <p:spTgt spid="31"/>
                                        </p:tgtEl>
                                      </p:cBhvr>
                                    </p:animEffect>
                                  </p:childTnLst>
                                </p:cTn>
                              </p:par>
                            </p:childTnLst>
                          </p:cTn>
                        </p:par>
                        <p:par>
                          <p:cTn id="44" fill="hold" nodeType="afterGroup">
                            <p:stCondLst>
                              <p:cond delay="35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nodeType="afterGroup">
                            <p:stCondLst>
                              <p:cond delay="4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nodeType="afterGroup">
                            <p:stCondLst>
                              <p:cond delay="4500"/>
                            </p:stCondLst>
                            <p:childTnLst>
                              <p:par>
                                <p:cTn id="53" presetID="22" presetClass="entr" presetSubtype="1"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up)">
                                      <p:cBhvr>
                                        <p:cTn id="55" dur="500"/>
                                        <p:tgtEl>
                                          <p:spTgt spid="30"/>
                                        </p:tgtEl>
                                      </p:cBhvr>
                                    </p:animEffect>
                                  </p:childTnLst>
                                </p:cTn>
                              </p:par>
                            </p:childTnLst>
                          </p:cTn>
                        </p:par>
                        <p:par>
                          <p:cTn id="56" fill="hold" nodeType="afterGroup">
                            <p:stCondLst>
                              <p:cond delay="5000"/>
                            </p:stCondLst>
                            <p:childTnLst>
                              <p:par>
                                <p:cTn id="57" presetID="22" presetClass="entr" presetSubtype="8"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nodeType="afterGroup">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p:bldP spid="31" grpId="0" animBg="1"/>
      <p:bldP spid="5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How total revenue changes when price changes (b)</a:t>
            </a:r>
          </a:p>
        </p:txBody>
      </p:sp>
      <p:sp>
        <p:nvSpPr>
          <p:cNvPr id="4" name="Slide Number Placeholder 3"/>
          <p:cNvSpPr>
            <a:spLocks noGrp="1"/>
          </p:cNvSpPr>
          <p:nvPr>
            <p:ph type="sldNum" sz="quarter" idx="14"/>
          </p:nvPr>
        </p:nvSpPr>
        <p:spPr/>
        <p:txBody>
          <a:bodyPr/>
          <a:lstStyle/>
          <a:p>
            <a:pPr>
              <a:defRPr/>
            </a:pPr>
            <a:fld id="{C729FC90-9431-4B2B-8EB8-5CD66B062BDC}" type="slidenum">
              <a:rPr lang="en-US" smtClean="0"/>
              <a:pPr>
                <a:defRPr/>
              </a:pPr>
              <a:t>101</a:t>
            </a:fld>
            <a:endParaRPr lang="en-US"/>
          </a:p>
        </p:txBody>
      </p:sp>
      <p:sp>
        <p:nvSpPr>
          <p:cNvPr id="5" name="Rectangle 4"/>
          <p:cNvSpPr/>
          <p:nvPr/>
        </p:nvSpPr>
        <p:spPr>
          <a:xfrm>
            <a:off x="762000" y="1839913"/>
            <a:ext cx="32004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6" name="Group 5"/>
          <p:cNvGrpSpPr>
            <a:grpSpLocks/>
          </p:cNvGrpSpPr>
          <p:nvPr/>
        </p:nvGrpSpPr>
        <p:grpSpPr bwMode="auto">
          <a:xfrm>
            <a:off x="749300" y="2971800"/>
            <a:ext cx="1003300" cy="1916113"/>
            <a:chOff x="1891799" y="3188732"/>
            <a:chExt cx="1003801" cy="1916668"/>
          </a:xfrm>
        </p:grpSpPr>
        <p:sp>
          <p:nvSpPr>
            <p:cNvPr id="7" name="Rectangle 6"/>
            <p:cNvSpPr/>
            <p:nvPr/>
          </p:nvSpPr>
          <p:spPr>
            <a:xfrm>
              <a:off x="1904505" y="3188732"/>
              <a:ext cx="914857" cy="191666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96" name="TextBox 7"/>
            <p:cNvSpPr txBox="1">
              <a:spLocks noChangeArrowheads="1"/>
            </p:cNvSpPr>
            <p:nvPr/>
          </p:nvSpPr>
          <p:spPr bwMode="auto">
            <a:xfrm>
              <a:off x="1891799" y="3670757"/>
              <a:ext cx="10038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sz="1600">
                  <a:solidFill>
                    <a:srgbClr val="800080"/>
                  </a:solidFill>
                </a:rPr>
                <a:t>Revenue</a:t>
              </a:r>
            </a:p>
            <a:p>
              <a:pPr algn="ctr" eaLnBrk="1" hangingPunct="1"/>
              <a:r>
                <a:rPr lang="en-US" altLang="tr-TR" sz="1600">
                  <a:solidFill>
                    <a:srgbClr val="800080"/>
                  </a:solidFill>
                </a:rPr>
                <a:t>=$200</a:t>
              </a:r>
            </a:p>
          </p:txBody>
        </p:sp>
      </p:grpSp>
      <p:grpSp>
        <p:nvGrpSpPr>
          <p:cNvPr id="9" name="Group 8"/>
          <p:cNvGrpSpPr>
            <a:grpSpLocks/>
          </p:cNvGrpSpPr>
          <p:nvPr/>
        </p:nvGrpSpPr>
        <p:grpSpPr bwMode="auto">
          <a:xfrm>
            <a:off x="525463" y="4876800"/>
            <a:ext cx="3706812" cy="381000"/>
            <a:chOff x="677694" y="5246132"/>
            <a:chExt cx="3706902" cy="381000"/>
          </a:xfrm>
        </p:grpSpPr>
        <p:cxnSp>
          <p:nvCxnSpPr>
            <p:cNvPr id="10" name="Straight Connector 9"/>
            <p:cNvCxnSpPr/>
            <p:nvPr/>
          </p:nvCxnSpPr>
          <p:spPr>
            <a:xfrm flipV="1">
              <a:off x="914237" y="5246132"/>
              <a:ext cx="3200478" cy="111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693" name="TextBox 10"/>
            <p:cNvSpPr txBox="1">
              <a:spLocks noChangeArrowheads="1"/>
            </p:cNvSpPr>
            <p:nvPr/>
          </p:nvSpPr>
          <p:spPr bwMode="auto">
            <a:xfrm>
              <a:off x="3276600" y="524613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27694" name="TextBox 11"/>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13" name="Group 17"/>
          <p:cNvGrpSpPr>
            <a:grpSpLocks/>
          </p:cNvGrpSpPr>
          <p:nvPr/>
        </p:nvGrpSpPr>
        <p:grpSpPr bwMode="auto">
          <a:xfrm>
            <a:off x="914400" y="2438400"/>
            <a:ext cx="3025775" cy="2122488"/>
            <a:chOff x="1066799" y="2807732"/>
            <a:chExt cx="3025821" cy="2121932"/>
          </a:xfrm>
        </p:grpSpPr>
        <p:cxnSp>
          <p:nvCxnSpPr>
            <p:cNvPr id="14" name="Straight Connector 13"/>
            <p:cNvCxnSpPr/>
            <p:nvPr/>
          </p:nvCxnSpPr>
          <p:spPr>
            <a:xfrm>
              <a:off x="1066799" y="2807732"/>
              <a:ext cx="2362236" cy="1599781"/>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27691" name="TextBox 14"/>
            <p:cNvSpPr txBox="1">
              <a:spLocks noChangeArrowheads="1"/>
            </p:cNvSpPr>
            <p:nvPr/>
          </p:nvSpPr>
          <p:spPr bwMode="auto">
            <a:xfrm>
              <a:off x="2971800" y="4560332"/>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Demand </a:t>
              </a:r>
            </a:p>
          </p:txBody>
        </p:sp>
      </p:grpSp>
      <p:grpSp>
        <p:nvGrpSpPr>
          <p:cNvPr id="16" name="Group 13"/>
          <p:cNvGrpSpPr>
            <a:grpSpLocks/>
          </p:cNvGrpSpPr>
          <p:nvPr/>
        </p:nvGrpSpPr>
        <p:grpSpPr bwMode="auto">
          <a:xfrm>
            <a:off x="0" y="1535113"/>
            <a:ext cx="774700" cy="3352800"/>
            <a:chOff x="152400" y="1905000"/>
            <a:chExt cx="774571" cy="3352800"/>
          </a:xfrm>
        </p:grpSpPr>
        <p:sp>
          <p:nvSpPr>
            <p:cNvPr id="27688" name="TextBox 16"/>
            <p:cNvSpPr txBox="1">
              <a:spLocks noChangeArrowheads="1"/>
            </p:cNvSpPr>
            <p:nvPr/>
          </p:nvSpPr>
          <p:spPr bwMode="auto">
            <a:xfrm>
              <a:off x="152400" y="19050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cxnSp>
          <p:nvCxnSpPr>
            <p:cNvPr id="18" name="Straight Connector 6"/>
            <p:cNvCxnSpPr/>
            <p:nvPr/>
          </p:nvCxnSpPr>
          <p:spPr>
            <a:xfrm rot="5400000">
              <a:off x="-608933" y="3733006"/>
              <a:ext cx="30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78"/>
          <p:cNvGrpSpPr>
            <a:grpSpLocks/>
          </p:cNvGrpSpPr>
          <p:nvPr/>
        </p:nvGrpSpPr>
        <p:grpSpPr bwMode="auto">
          <a:xfrm>
            <a:off x="1463675" y="2971800"/>
            <a:ext cx="441325" cy="2286000"/>
            <a:chOff x="6982361" y="3188732"/>
            <a:chExt cx="441146" cy="2286000"/>
          </a:xfrm>
        </p:grpSpPr>
        <p:sp>
          <p:nvSpPr>
            <p:cNvPr id="27686" name="TextBox 19"/>
            <p:cNvSpPr txBox="1">
              <a:spLocks noChangeArrowheads="1"/>
            </p:cNvSpPr>
            <p:nvPr/>
          </p:nvSpPr>
          <p:spPr bwMode="auto">
            <a:xfrm>
              <a:off x="6982361" y="5105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50</a:t>
              </a:r>
            </a:p>
          </p:txBody>
        </p:sp>
        <p:cxnSp>
          <p:nvCxnSpPr>
            <p:cNvPr id="21" name="Straight Connector 20"/>
            <p:cNvCxnSpPr/>
            <p:nvPr/>
          </p:nvCxnSpPr>
          <p:spPr>
            <a:xfrm rot="5400000">
              <a:off x="6244878" y="4138854"/>
              <a:ext cx="1916113" cy="1586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58"/>
          <p:cNvGrpSpPr>
            <a:grpSpLocks/>
          </p:cNvGrpSpPr>
          <p:nvPr/>
        </p:nvGrpSpPr>
        <p:grpSpPr bwMode="auto">
          <a:xfrm>
            <a:off x="304800" y="2754313"/>
            <a:ext cx="1371600" cy="369887"/>
            <a:chOff x="449094" y="4038600"/>
            <a:chExt cx="1371600" cy="369332"/>
          </a:xfrm>
        </p:grpSpPr>
        <p:cxnSp>
          <p:nvCxnSpPr>
            <p:cNvPr id="23" name="Straight Connector 22"/>
            <p:cNvCxnSpPr/>
            <p:nvPr/>
          </p:nvCxnSpPr>
          <p:spPr>
            <a:xfrm flipV="1">
              <a:off x="914232" y="4255761"/>
              <a:ext cx="906462" cy="951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685" name="TextBox 23"/>
            <p:cNvSpPr txBox="1">
              <a:spLocks noChangeArrowheads="1"/>
            </p:cNvSpPr>
            <p:nvPr/>
          </p:nvSpPr>
          <p:spPr bwMode="auto">
            <a:xfrm>
              <a:off x="449094" y="4038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$4</a:t>
              </a:r>
            </a:p>
          </p:txBody>
        </p:sp>
      </p:grpSp>
      <p:sp>
        <p:nvSpPr>
          <p:cNvPr id="25" name="TextBox 24"/>
          <p:cNvSpPr txBox="1">
            <a:spLocks noChangeArrowheads="1"/>
          </p:cNvSpPr>
          <p:nvPr/>
        </p:nvSpPr>
        <p:spPr bwMode="auto">
          <a:xfrm>
            <a:off x="2438400" y="1143000"/>
            <a:ext cx="3590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a:solidFill>
                  <a:srgbClr val="800080"/>
                </a:solidFill>
              </a:rPr>
              <a:t>(b) The Case of Elastic Demand</a:t>
            </a:r>
          </a:p>
        </p:txBody>
      </p:sp>
      <p:sp>
        <p:nvSpPr>
          <p:cNvPr id="31" name="Rectangle 30"/>
          <p:cNvSpPr/>
          <p:nvPr/>
        </p:nvSpPr>
        <p:spPr>
          <a:xfrm>
            <a:off x="5368925" y="1839913"/>
            <a:ext cx="32004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26" name="Group 17"/>
          <p:cNvGrpSpPr>
            <a:grpSpLocks/>
          </p:cNvGrpSpPr>
          <p:nvPr/>
        </p:nvGrpSpPr>
        <p:grpSpPr bwMode="auto">
          <a:xfrm>
            <a:off x="5486400" y="2362200"/>
            <a:ext cx="3060700" cy="2198688"/>
            <a:chOff x="1031796" y="2731532"/>
            <a:chExt cx="3060824" cy="2198132"/>
          </a:xfrm>
        </p:grpSpPr>
        <p:cxnSp>
          <p:nvCxnSpPr>
            <p:cNvPr id="40" name="Straight Connector 39"/>
            <p:cNvCxnSpPr/>
            <p:nvPr/>
          </p:nvCxnSpPr>
          <p:spPr>
            <a:xfrm>
              <a:off x="1031796" y="2731532"/>
              <a:ext cx="2362296" cy="1523615"/>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27683" name="TextBox 40"/>
            <p:cNvSpPr txBox="1">
              <a:spLocks noChangeArrowheads="1"/>
            </p:cNvSpPr>
            <p:nvPr/>
          </p:nvSpPr>
          <p:spPr bwMode="auto">
            <a:xfrm>
              <a:off x="2971800" y="4560332"/>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Demand </a:t>
              </a:r>
            </a:p>
          </p:txBody>
        </p:sp>
      </p:grpSp>
      <p:sp>
        <p:nvSpPr>
          <p:cNvPr id="53" name="TextBox 52"/>
          <p:cNvSpPr txBox="1">
            <a:spLocks noChangeArrowheads="1"/>
          </p:cNvSpPr>
          <p:nvPr/>
        </p:nvSpPr>
        <p:spPr bwMode="auto">
          <a:xfrm>
            <a:off x="76200" y="5534025"/>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The impact of a price change on total revenue (the product of price and quantity) depends on the elasticity of demand. In panel (b), the demand curve is elastic. In this case, an increase in the price leads to a decrease in quantity demanded that is proportionately larger, so total revenue decreases. Here an increase in the price from $4 to $5 causes the quantity demanded to fall from 50 to 20. Total revenue falls from $200 to $100.</a:t>
            </a:r>
          </a:p>
          <a:p>
            <a:pPr eaLnBrk="1" hangingPunct="1"/>
            <a:r>
              <a:rPr lang="en-US" altLang="tr-TR" sz="1600">
                <a:solidFill>
                  <a:srgbClr val="800080"/>
                </a:solidFill>
              </a:rPr>
              <a:t>.</a:t>
            </a:r>
          </a:p>
        </p:txBody>
      </p:sp>
      <p:grpSp>
        <p:nvGrpSpPr>
          <p:cNvPr id="27" name="Group 65"/>
          <p:cNvGrpSpPr>
            <a:grpSpLocks/>
          </p:cNvGrpSpPr>
          <p:nvPr/>
        </p:nvGrpSpPr>
        <p:grpSpPr bwMode="auto">
          <a:xfrm>
            <a:off x="5368925" y="2514600"/>
            <a:ext cx="2001838" cy="2373313"/>
            <a:chOff x="5369004" y="2514600"/>
            <a:chExt cx="2001474" cy="2373868"/>
          </a:xfrm>
        </p:grpSpPr>
        <p:grpSp>
          <p:nvGrpSpPr>
            <p:cNvPr id="27678" name="Group 31"/>
            <p:cNvGrpSpPr>
              <a:grpSpLocks/>
            </p:cNvGrpSpPr>
            <p:nvPr/>
          </p:nvGrpSpPr>
          <p:grpSpPr bwMode="auto">
            <a:xfrm>
              <a:off x="5369004" y="2514600"/>
              <a:ext cx="2001474" cy="2373868"/>
              <a:chOff x="1905000" y="2731532"/>
              <a:chExt cx="2001474" cy="2373868"/>
            </a:xfrm>
          </p:grpSpPr>
          <p:sp>
            <p:nvSpPr>
              <p:cNvPr id="33" name="Rectangle 32"/>
              <p:cNvSpPr/>
              <p:nvPr/>
            </p:nvSpPr>
            <p:spPr>
              <a:xfrm>
                <a:off x="1905000" y="2731532"/>
                <a:ext cx="346012" cy="237386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81" name="TextBox 33"/>
              <p:cNvSpPr txBox="1">
                <a:spLocks noChangeArrowheads="1"/>
              </p:cNvSpPr>
              <p:nvPr/>
            </p:nvSpPr>
            <p:spPr bwMode="auto">
              <a:xfrm>
                <a:off x="2327196" y="4026932"/>
                <a:ext cx="15792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sz="1600">
                    <a:solidFill>
                      <a:srgbClr val="800080"/>
                    </a:solidFill>
                  </a:rPr>
                  <a:t>Revenue=$100</a:t>
                </a:r>
              </a:p>
            </p:txBody>
          </p:sp>
        </p:grpSp>
        <p:cxnSp>
          <p:nvCxnSpPr>
            <p:cNvPr id="65" name="Straight Connector 64"/>
            <p:cNvCxnSpPr/>
            <p:nvPr/>
          </p:nvCxnSpPr>
          <p:spPr>
            <a:xfrm flipV="1">
              <a:off x="5638830" y="4038956"/>
              <a:ext cx="228558" cy="76218"/>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29" name="Group 34"/>
          <p:cNvGrpSpPr>
            <a:grpSpLocks/>
          </p:cNvGrpSpPr>
          <p:nvPr/>
        </p:nvGrpSpPr>
        <p:grpSpPr bwMode="auto">
          <a:xfrm>
            <a:off x="5132388" y="4876800"/>
            <a:ext cx="3706812" cy="381000"/>
            <a:chOff x="677694" y="5246132"/>
            <a:chExt cx="3706902" cy="381000"/>
          </a:xfrm>
        </p:grpSpPr>
        <p:cxnSp>
          <p:nvCxnSpPr>
            <p:cNvPr id="36" name="Straight Connector 35"/>
            <p:cNvCxnSpPr/>
            <p:nvPr/>
          </p:nvCxnSpPr>
          <p:spPr>
            <a:xfrm flipV="1">
              <a:off x="914237" y="5246132"/>
              <a:ext cx="3200478" cy="111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676" name="TextBox 36"/>
            <p:cNvSpPr txBox="1">
              <a:spLocks noChangeArrowheads="1"/>
            </p:cNvSpPr>
            <p:nvPr/>
          </p:nvSpPr>
          <p:spPr bwMode="auto">
            <a:xfrm>
              <a:off x="3276600" y="524613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27677" name="TextBox 37"/>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30" name="Group 13"/>
          <p:cNvGrpSpPr>
            <a:grpSpLocks/>
          </p:cNvGrpSpPr>
          <p:nvPr/>
        </p:nvGrpSpPr>
        <p:grpSpPr bwMode="auto">
          <a:xfrm>
            <a:off x="4606925" y="1535113"/>
            <a:ext cx="774700" cy="3352800"/>
            <a:chOff x="152400" y="1905000"/>
            <a:chExt cx="774571" cy="3352800"/>
          </a:xfrm>
        </p:grpSpPr>
        <p:cxnSp>
          <p:nvCxnSpPr>
            <p:cNvPr id="44" name="Straight Connector 6"/>
            <p:cNvCxnSpPr/>
            <p:nvPr/>
          </p:nvCxnSpPr>
          <p:spPr>
            <a:xfrm rot="5400000">
              <a:off x="-608933" y="3733006"/>
              <a:ext cx="30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674" name="TextBox 42"/>
            <p:cNvSpPr txBox="1">
              <a:spLocks noChangeArrowheads="1"/>
            </p:cNvSpPr>
            <p:nvPr/>
          </p:nvSpPr>
          <p:spPr bwMode="auto">
            <a:xfrm>
              <a:off x="152400" y="19050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grpSp>
      <p:grpSp>
        <p:nvGrpSpPr>
          <p:cNvPr id="32" name="Group 78"/>
          <p:cNvGrpSpPr>
            <a:grpSpLocks/>
          </p:cNvGrpSpPr>
          <p:nvPr/>
        </p:nvGrpSpPr>
        <p:grpSpPr bwMode="auto">
          <a:xfrm>
            <a:off x="5562600" y="2514600"/>
            <a:ext cx="441325" cy="2743200"/>
            <a:chOff x="7023557" y="2731532"/>
            <a:chExt cx="441146" cy="2743200"/>
          </a:xfrm>
        </p:grpSpPr>
        <p:sp>
          <p:nvSpPr>
            <p:cNvPr id="27671" name="TextBox 45"/>
            <p:cNvSpPr txBox="1">
              <a:spLocks noChangeArrowheads="1"/>
            </p:cNvSpPr>
            <p:nvPr/>
          </p:nvSpPr>
          <p:spPr bwMode="auto">
            <a:xfrm>
              <a:off x="7023557" y="5105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20</a:t>
              </a:r>
            </a:p>
          </p:txBody>
        </p:sp>
        <p:cxnSp>
          <p:nvCxnSpPr>
            <p:cNvPr id="47" name="Straight Connector 46"/>
            <p:cNvCxnSpPr/>
            <p:nvPr/>
          </p:nvCxnSpPr>
          <p:spPr>
            <a:xfrm rot="16200000" flipH="1">
              <a:off x="5998759" y="3908668"/>
              <a:ext cx="2373313" cy="1904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 name="Group 58"/>
          <p:cNvGrpSpPr>
            <a:grpSpLocks/>
          </p:cNvGrpSpPr>
          <p:nvPr/>
        </p:nvGrpSpPr>
        <p:grpSpPr bwMode="auto">
          <a:xfrm>
            <a:off x="4911725" y="2286000"/>
            <a:ext cx="803275" cy="369888"/>
            <a:chOff x="449094" y="4038600"/>
            <a:chExt cx="911106" cy="369332"/>
          </a:xfrm>
        </p:grpSpPr>
        <p:cxnSp>
          <p:nvCxnSpPr>
            <p:cNvPr id="49" name="Straight Connector 48"/>
            <p:cNvCxnSpPr/>
            <p:nvPr/>
          </p:nvCxnSpPr>
          <p:spPr>
            <a:xfrm>
              <a:off x="913650" y="4265272"/>
              <a:ext cx="446550" cy="15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670" name="TextBox 49"/>
            <p:cNvSpPr txBox="1">
              <a:spLocks noChangeArrowheads="1"/>
            </p:cNvSpPr>
            <p:nvPr/>
          </p:nvSpPr>
          <p:spPr bwMode="auto">
            <a:xfrm>
              <a:off x="449094" y="4038600"/>
              <a:ext cx="500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$5</a:t>
              </a:r>
            </a:p>
          </p:txBody>
        </p:sp>
      </p:grpSp>
    </p:spTree>
    <p:extLst>
      <p:ext uri="{BB962C8B-B14F-4D97-AF65-F5344CB8AC3E}">
        <p14:creationId xmlns:p14="http://schemas.microsoft.com/office/powerpoint/2010/main" val="515437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nodeType="afterGroup">
                            <p:stCondLst>
                              <p:cond delay="15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nodeType="afterGroup">
                            <p:stCondLst>
                              <p:cond delay="20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nodeType="afterGroup">
                            <p:stCondLst>
                              <p:cond delay="25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22" presetClass="entr" presetSubtype="4"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down)">
                                      <p:cBhvr>
                                        <p:cTn id="43" dur="500"/>
                                        <p:tgtEl>
                                          <p:spTgt spid="31"/>
                                        </p:tgtEl>
                                      </p:cBhvr>
                                    </p:animEffect>
                                  </p:childTnLst>
                                </p:cTn>
                              </p:par>
                            </p:childTnLst>
                          </p:cTn>
                        </p:par>
                        <p:par>
                          <p:cTn id="44" fill="hold" nodeType="afterGroup">
                            <p:stCondLst>
                              <p:cond delay="35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nodeType="afterGroup">
                            <p:stCondLst>
                              <p:cond delay="40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nodeType="afterGroup">
                            <p:stCondLst>
                              <p:cond delay="4500"/>
                            </p:stCondLst>
                            <p:childTnLst>
                              <p:par>
                                <p:cTn id="53" presetID="22" presetClass="entr" presetSubtype="1"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500"/>
                                        <p:tgtEl>
                                          <p:spTgt spid="32"/>
                                        </p:tgtEl>
                                      </p:cBhvr>
                                    </p:animEffect>
                                  </p:childTnLst>
                                </p:cTn>
                              </p:par>
                            </p:childTnLst>
                          </p:cTn>
                        </p:par>
                        <p:par>
                          <p:cTn id="56" fill="hold" nodeType="afterGroup">
                            <p:stCondLst>
                              <p:cond delay="500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childTnLst>
                          </p:cTn>
                        </p:par>
                        <p:par>
                          <p:cTn id="60" fill="hold" nodeType="afterGroup">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p:bldP spid="31" grpId="0" animBg="1"/>
      <p:bldP spid="5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Elasticity of Demand</a:t>
            </a: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tr-TR"/>
              <a:t>When demand is inelastic</a:t>
            </a:r>
          </a:p>
          <a:p>
            <a:pPr lvl="1"/>
            <a:r>
              <a:rPr lang="en-US" altLang="tr-TR"/>
              <a:t>Price and total revenue move in the same direction</a:t>
            </a:r>
          </a:p>
          <a:p>
            <a:r>
              <a:rPr lang="en-US" altLang="tr-TR"/>
              <a:t>When demand is elastic</a:t>
            </a:r>
          </a:p>
          <a:p>
            <a:pPr lvl="1"/>
            <a:r>
              <a:rPr lang="en-US" altLang="tr-TR"/>
              <a:t>Price and total revenue move in opposite directions</a:t>
            </a:r>
          </a:p>
          <a:p>
            <a:r>
              <a:rPr lang="en-US" altLang="tr-TR"/>
              <a:t>If demand is unit elastic</a:t>
            </a:r>
          </a:p>
          <a:p>
            <a:pPr lvl="1"/>
            <a:r>
              <a:rPr lang="en-US" altLang="tr-TR"/>
              <a:t>Total revenue remains constant when the price changes</a:t>
            </a:r>
          </a:p>
        </p:txBody>
      </p:sp>
      <p:sp>
        <p:nvSpPr>
          <p:cNvPr id="4" name="Slide Number Placeholder 3"/>
          <p:cNvSpPr>
            <a:spLocks noGrp="1"/>
          </p:cNvSpPr>
          <p:nvPr>
            <p:ph type="sldNum" sz="quarter" idx="10"/>
          </p:nvPr>
        </p:nvSpPr>
        <p:spPr/>
        <p:txBody>
          <a:bodyPr/>
          <a:lstStyle/>
          <a:p>
            <a:pPr>
              <a:defRPr/>
            </a:pPr>
            <a:fld id="{13A48AF2-C45E-47EB-9DF8-B310BB27C2FC}" type="slidenum">
              <a:rPr lang="en-US" smtClean="0"/>
              <a:pPr>
                <a:defRPr/>
              </a:pPr>
              <a:t>102</a:t>
            </a:fld>
            <a:endParaRPr lang="en-US"/>
          </a:p>
        </p:txBody>
      </p:sp>
    </p:spTree>
    <p:extLst>
      <p:ext uri="{BB962C8B-B14F-4D97-AF65-F5344CB8AC3E}">
        <p14:creationId xmlns:p14="http://schemas.microsoft.com/office/powerpoint/2010/main" val="730132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971550" y="917575"/>
            <a:ext cx="8064500" cy="927100"/>
          </a:xfrm>
        </p:spPr>
        <p:txBody>
          <a:bodyPr>
            <a:normAutofit fontScale="90000"/>
          </a:bodyPr>
          <a:lstStyle/>
          <a:p>
            <a:r>
              <a:rPr lang="en-GB" altLang="en-US" sz="3600">
                <a:solidFill>
                  <a:srgbClr val="3399FF"/>
                </a:solidFill>
                <a:latin typeface="Century Gothic" pitchFamily="34" charset="0"/>
              </a:rPr>
              <a:t>Total revenue, price changes and the price elasticity of demand</a:t>
            </a:r>
          </a:p>
        </p:txBody>
      </p:sp>
      <p:sp>
        <p:nvSpPr>
          <p:cNvPr id="40963" name="Footer Placeholder 1"/>
          <p:cNvSpPr txBox="1">
            <a:spLocks/>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000">
                <a:solidFill>
                  <a:srgbClr val="898989"/>
                </a:solidFill>
                <a:latin typeface="Calibri" pitchFamily="34" charset="0"/>
              </a:rPr>
              <a:t>©McGraw-Hill Education, 2014</a:t>
            </a:r>
            <a:endParaRPr lang="en-GB" altLang="en-US" sz="1400">
              <a:latin typeface="Calibri" pitchFamily="34" charset="0"/>
            </a:endParaRP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19475"/>
            <a:ext cx="9525"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593975"/>
            <a:ext cx="8897937" cy="213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3188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Elasticity of Demand</a:t>
            </a: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solidFill>
                  <a:srgbClr val="C00000"/>
                </a:solidFill>
              </a:rPr>
              <a:t>Elasticity and total revenue along a linear demand curve</a:t>
            </a:r>
          </a:p>
          <a:p>
            <a:r>
              <a:rPr lang="en-US" altLang="tr-TR"/>
              <a:t>Linear demand curve</a:t>
            </a:r>
          </a:p>
          <a:p>
            <a:pPr lvl="1"/>
            <a:r>
              <a:rPr lang="en-US" altLang="tr-TR"/>
              <a:t>Constant slope</a:t>
            </a:r>
          </a:p>
          <a:p>
            <a:pPr lvl="1"/>
            <a:r>
              <a:rPr lang="en-US" altLang="tr-TR"/>
              <a:t>Different elasticities</a:t>
            </a:r>
          </a:p>
          <a:p>
            <a:pPr lvl="2"/>
            <a:r>
              <a:rPr lang="en-US" altLang="tr-TR"/>
              <a:t>Points with low price &amp; high quantity</a:t>
            </a:r>
          </a:p>
          <a:p>
            <a:pPr lvl="3"/>
            <a:r>
              <a:rPr lang="en-US" altLang="tr-TR"/>
              <a:t>Inelastic</a:t>
            </a:r>
          </a:p>
          <a:p>
            <a:pPr lvl="2"/>
            <a:r>
              <a:rPr lang="en-US" altLang="tr-TR"/>
              <a:t>Points with high price &amp; low quantity</a:t>
            </a:r>
          </a:p>
          <a:p>
            <a:pPr lvl="3"/>
            <a:r>
              <a:rPr lang="en-US" altLang="tr-TR"/>
              <a:t>Elastic </a:t>
            </a:r>
          </a:p>
        </p:txBody>
      </p:sp>
      <p:sp>
        <p:nvSpPr>
          <p:cNvPr id="4" name="Slide Number Placeholder 3"/>
          <p:cNvSpPr>
            <a:spLocks noGrp="1"/>
          </p:cNvSpPr>
          <p:nvPr>
            <p:ph type="sldNum" sz="quarter" idx="10"/>
          </p:nvPr>
        </p:nvSpPr>
        <p:spPr/>
        <p:txBody>
          <a:bodyPr/>
          <a:lstStyle/>
          <a:p>
            <a:pPr>
              <a:defRPr/>
            </a:pPr>
            <a:fld id="{9B551A26-8BC6-45D0-9A00-90A7AF57D55E}" type="slidenum">
              <a:rPr lang="en-US" smtClean="0"/>
              <a:pPr>
                <a:defRPr/>
              </a:pPr>
              <a:t>104</a:t>
            </a:fld>
            <a:endParaRPr lang="en-US"/>
          </a:p>
        </p:txBody>
      </p:sp>
    </p:spTree>
    <p:extLst>
      <p:ext uri="{BB962C8B-B14F-4D97-AF65-F5344CB8AC3E}">
        <p14:creationId xmlns:p14="http://schemas.microsoft.com/office/powerpoint/2010/main" val="1850488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Elasticity of a linear demand curve (graph)</a:t>
            </a:r>
          </a:p>
        </p:txBody>
      </p:sp>
      <p:sp>
        <p:nvSpPr>
          <p:cNvPr id="4" name="Slide Number Placeholder 3"/>
          <p:cNvSpPr>
            <a:spLocks noGrp="1"/>
          </p:cNvSpPr>
          <p:nvPr>
            <p:ph type="sldNum" sz="quarter" idx="14"/>
          </p:nvPr>
        </p:nvSpPr>
        <p:spPr/>
        <p:txBody>
          <a:bodyPr/>
          <a:lstStyle/>
          <a:p>
            <a:pPr>
              <a:defRPr/>
            </a:pPr>
            <a:fld id="{DF5859C3-8176-4C7A-A8A1-B57BCAF893DB}" type="slidenum">
              <a:rPr lang="en-US" smtClean="0"/>
              <a:pPr>
                <a:defRPr/>
              </a:pPr>
              <a:t>105</a:t>
            </a:fld>
            <a:endParaRPr lang="en-US"/>
          </a:p>
        </p:txBody>
      </p:sp>
      <p:sp>
        <p:nvSpPr>
          <p:cNvPr id="5" name="Rectangle 4"/>
          <p:cNvSpPr/>
          <p:nvPr/>
        </p:nvSpPr>
        <p:spPr>
          <a:xfrm>
            <a:off x="1828800" y="1295400"/>
            <a:ext cx="4495800" cy="3668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6" name="Group 5"/>
          <p:cNvGrpSpPr>
            <a:grpSpLocks/>
          </p:cNvGrpSpPr>
          <p:nvPr/>
        </p:nvGrpSpPr>
        <p:grpSpPr bwMode="auto">
          <a:xfrm>
            <a:off x="1592263" y="4964113"/>
            <a:ext cx="4926012" cy="434975"/>
            <a:chOff x="677694" y="5257800"/>
            <a:chExt cx="4926102" cy="433864"/>
          </a:xfrm>
        </p:grpSpPr>
        <p:cxnSp>
          <p:nvCxnSpPr>
            <p:cNvPr id="7" name="Straight Connector 6"/>
            <p:cNvCxnSpPr/>
            <p:nvPr/>
          </p:nvCxnSpPr>
          <p:spPr>
            <a:xfrm>
              <a:off x="914235" y="5257800"/>
              <a:ext cx="4495882" cy="15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788" name="TextBox 7"/>
            <p:cNvSpPr txBox="1">
              <a:spLocks noChangeArrowheads="1"/>
            </p:cNvSpPr>
            <p:nvPr/>
          </p:nvSpPr>
          <p:spPr bwMode="auto">
            <a:xfrm>
              <a:off x="4495800" y="532233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30789" name="TextBox 8"/>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10" name="Group 13"/>
          <p:cNvGrpSpPr>
            <a:grpSpLocks/>
          </p:cNvGrpSpPr>
          <p:nvPr/>
        </p:nvGrpSpPr>
        <p:grpSpPr bwMode="auto">
          <a:xfrm>
            <a:off x="1066800" y="1066800"/>
            <a:ext cx="774700" cy="3897313"/>
            <a:chOff x="152400" y="1359932"/>
            <a:chExt cx="774571" cy="3897868"/>
          </a:xfrm>
        </p:grpSpPr>
        <p:sp>
          <p:nvSpPr>
            <p:cNvPr id="30785" name="TextBox 13"/>
            <p:cNvSpPr txBox="1">
              <a:spLocks noChangeArrowheads="1"/>
            </p:cNvSpPr>
            <p:nvPr/>
          </p:nvSpPr>
          <p:spPr bwMode="auto">
            <a:xfrm>
              <a:off x="152400" y="1359932"/>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cxnSp>
          <p:nvCxnSpPr>
            <p:cNvPr id="15" name="Straight Connector 6"/>
            <p:cNvCxnSpPr/>
            <p:nvPr/>
          </p:nvCxnSpPr>
          <p:spPr>
            <a:xfrm rot="5400000">
              <a:off x="-920345" y="3423183"/>
              <a:ext cx="36692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57"/>
          <p:cNvGrpSpPr>
            <a:grpSpLocks/>
          </p:cNvGrpSpPr>
          <p:nvPr/>
        </p:nvGrpSpPr>
        <p:grpSpPr bwMode="auto">
          <a:xfrm>
            <a:off x="1387475" y="1600200"/>
            <a:ext cx="4762500" cy="3722688"/>
            <a:chOff x="1387654" y="1905000"/>
            <a:chExt cx="4762366" cy="3722132"/>
          </a:xfrm>
        </p:grpSpPr>
        <p:grpSp>
          <p:nvGrpSpPr>
            <p:cNvPr id="30780" name="Group 17"/>
            <p:cNvGrpSpPr>
              <a:grpSpLocks/>
            </p:cNvGrpSpPr>
            <p:nvPr/>
          </p:nvGrpSpPr>
          <p:grpSpPr bwMode="auto">
            <a:xfrm>
              <a:off x="1828800" y="2057400"/>
              <a:ext cx="4321220" cy="3200400"/>
              <a:chOff x="-457200" y="2895600"/>
              <a:chExt cx="4321220" cy="3200400"/>
            </a:xfrm>
          </p:grpSpPr>
          <p:cxnSp>
            <p:nvCxnSpPr>
              <p:cNvPr id="11" name="Straight Connector 10"/>
              <p:cNvCxnSpPr/>
              <p:nvPr/>
            </p:nvCxnSpPr>
            <p:spPr>
              <a:xfrm rot="16200000" flipH="1">
                <a:off x="-456839" y="2895383"/>
                <a:ext cx="3199922" cy="320031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30784" name="TextBox 11"/>
              <p:cNvSpPr txBox="1">
                <a:spLocks noChangeArrowheads="1"/>
              </p:cNvSpPr>
              <p:nvPr/>
            </p:nvSpPr>
            <p:spPr bwMode="auto">
              <a:xfrm>
                <a:off x="2743200" y="5334000"/>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Demand </a:t>
                </a:r>
              </a:p>
            </p:txBody>
          </p:sp>
        </p:grpSp>
        <p:sp>
          <p:nvSpPr>
            <p:cNvPr id="30781" name="TextBox 16"/>
            <p:cNvSpPr txBox="1">
              <a:spLocks noChangeArrowheads="1"/>
            </p:cNvSpPr>
            <p:nvPr/>
          </p:nvSpPr>
          <p:spPr bwMode="auto">
            <a:xfrm>
              <a:off x="1387654" y="1905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$7</a:t>
              </a:r>
            </a:p>
          </p:txBody>
        </p:sp>
        <p:sp>
          <p:nvSpPr>
            <p:cNvPr id="30782" name="TextBox 29"/>
            <p:cNvSpPr txBox="1">
              <a:spLocks noChangeArrowheads="1"/>
            </p:cNvSpPr>
            <p:nvPr/>
          </p:nvSpPr>
          <p:spPr bwMode="auto">
            <a:xfrm>
              <a:off x="4816654" y="5257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14</a:t>
              </a:r>
            </a:p>
          </p:txBody>
        </p:sp>
      </p:grpSp>
      <p:grpSp>
        <p:nvGrpSpPr>
          <p:cNvPr id="31" name="Group 64"/>
          <p:cNvGrpSpPr>
            <a:grpSpLocks/>
          </p:cNvGrpSpPr>
          <p:nvPr/>
        </p:nvGrpSpPr>
        <p:grpSpPr bwMode="auto">
          <a:xfrm>
            <a:off x="1516063" y="1981200"/>
            <a:ext cx="769937" cy="369888"/>
            <a:chOff x="1515894" y="2286000"/>
            <a:chExt cx="770106" cy="369332"/>
          </a:xfrm>
        </p:grpSpPr>
        <p:sp>
          <p:nvSpPr>
            <p:cNvPr id="30778" name="TextBox 17"/>
            <p:cNvSpPr txBox="1">
              <a:spLocks noChangeArrowheads="1"/>
            </p:cNvSpPr>
            <p:nvPr/>
          </p:nvSpPr>
          <p:spPr bwMode="auto">
            <a:xfrm>
              <a:off x="1515894" y="22860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6</a:t>
              </a:r>
            </a:p>
          </p:txBody>
        </p:sp>
        <p:cxnSp>
          <p:nvCxnSpPr>
            <p:cNvPr id="34" name="Straight Connector 33"/>
            <p:cNvCxnSpPr/>
            <p:nvPr/>
          </p:nvCxnSpPr>
          <p:spPr>
            <a:xfrm>
              <a:off x="1828700" y="2514256"/>
              <a:ext cx="457300"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2" name="Group 65"/>
          <p:cNvGrpSpPr>
            <a:grpSpLocks/>
          </p:cNvGrpSpPr>
          <p:nvPr/>
        </p:nvGrpSpPr>
        <p:grpSpPr bwMode="auto">
          <a:xfrm>
            <a:off x="1516063" y="2449513"/>
            <a:ext cx="1227137" cy="369887"/>
            <a:chOff x="1515894" y="2754868"/>
            <a:chExt cx="1227306" cy="369332"/>
          </a:xfrm>
        </p:grpSpPr>
        <p:sp>
          <p:nvSpPr>
            <p:cNvPr id="30776" name="TextBox 18"/>
            <p:cNvSpPr txBox="1">
              <a:spLocks noChangeArrowheads="1"/>
            </p:cNvSpPr>
            <p:nvPr/>
          </p:nvSpPr>
          <p:spPr bwMode="auto">
            <a:xfrm>
              <a:off x="1515894" y="275486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5</a:t>
              </a:r>
            </a:p>
          </p:txBody>
        </p:sp>
        <p:cxnSp>
          <p:nvCxnSpPr>
            <p:cNvPr id="36" name="Straight Connector 35"/>
            <p:cNvCxnSpPr/>
            <p:nvPr/>
          </p:nvCxnSpPr>
          <p:spPr>
            <a:xfrm>
              <a:off x="1828674" y="2972029"/>
              <a:ext cx="914526"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 name="Group 66"/>
          <p:cNvGrpSpPr>
            <a:grpSpLocks/>
          </p:cNvGrpSpPr>
          <p:nvPr/>
        </p:nvGrpSpPr>
        <p:grpSpPr bwMode="auto">
          <a:xfrm>
            <a:off x="1516063" y="2895600"/>
            <a:ext cx="1684337" cy="369888"/>
            <a:chOff x="1515894" y="3200400"/>
            <a:chExt cx="1684506" cy="369332"/>
          </a:xfrm>
        </p:grpSpPr>
        <p:sp>
          <p:nvSpPr>
            <p:cNvPr id="30774" name="TextBox 19"/>
            <p:cNvSpPr txBox="1">
              <a:spLocks noChangeArrowheads="1"/>
            </p:cNvSpPr>
            <p:nvPr/>
          </p:nvSpPr>
          <p:spPr bwMode="auto">
            <a:xfrm>
              <a:off x="1515894" y="32004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4</a:t>
              </a:r>
            </a:p>
          </p:txBody>
        </p:sp>
        <p:cxnSp>
          <p:nvCxnSpPr>
            <p:cNvPr id="38" name="Straight Connector 37"/>
            <p:cNvCxnSpPr/>
            <p:nvPr/>
          </p:nvCxnSpPr>
          <p:spPr>
            <a:xfrm>
              <a:off x="1828662" y="3428656"/>
              <a:ext cx="1371738"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 name="Group 67"/>
          <p:cNvGrpSpPr>
            <a:grpSpLocks/>
          </p:cNvGrpSpPr>
          <p:nvPr/>
        </p:nvGrpSpPr>
        <p:grpSpPr bwMode="auto">
          <a:xfrm>
            <a:off x="1516063" y="3352800"/>
            <a:ext cx="2141537" cy="369888"/>
            <a:chOff x="1515894" y="3657600"/>
            <a:chExt cx="2141706" cy="369332"/>
          </a:xfrm>
        </p:grpSpPr>
        <p:sp>
          <p:nvSpPr>
            <p:cNvPr id="30772" name="TextBox 20"/>
            <p:cNvSpPr txBox="1">
              <a:spLocks noChangeArrowheads="1"/>
            </p:cNvSpPr>
            <p:nvPr/>
          </p:nvSpPr>
          <p:spPr bwMode="auto">
            <a:xfrm>
              <a:off x="1515894"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3</a:t>
              </a:r>
            </a:p>
          </p:txBody>
        </p:sp>
        <p:cxnSp>
          <p:nvCxnSpPr>
            <p:cNvPr id="41" name="Straight Connector 40"/>
            <p:cNvCxnSpPr/>
            <p:nvPr/>
          </p:nvCxnSpPr>
          <p:spPr>
            <a:xfrm>
              <a:off x="1828656" y="3885856"/>
              <a:ext cx="1828944"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68"/>
          <p:cNvGrpSpPr>
            <a:grpSpLocks/>
          </p:cNvGrpSpPr>
          <p:nvPr/>
        </p:nvGrpSpPr>
        <p:grpSpPr bwMode="auto">
          <a:xfrm>
            <a:off x="1516063" y="3810000"/>
            <a:ext cx="2598737" cy="369888"/>
            <a:chOff x="1515894" y="4114800"/>
            <a:chExt cx="2598906" cy="369332"/>
          </a:xfrm>
        </p:grpSpPr>
        <p:sp>
          <p:nvSpPr>
            <p:cNvPr id="30770" name="TextBox 21"/>
            <p:cNvSpPr txBox="1">
              <a:spLocks noChangeArrowheads="1"/>
            </p:cNvSpPr>
            <p:nvPr/>
          </p:nvSpPr>
          <p:spPr bwMode="auto">
            <a:xfrm>
              <a:off x="1515894" y="4114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2</a:t>
              </a:r>
            </a:p>
          </p:txBody>
        </p:sp>
        <p:cxnSp>
          <p:nvCxnSpPr>
            <p:cNvPr id="43" name="Straight Connector 42"/>
            <p:cNvCxnSpPr/>
            <p:nvPr/>
          </p:nvCxnSpPr>
          <p:spPr>
            <a:xfrm>
              <a:off x="1828651" y="4343056"/>
              <a:ext cx="2286149"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9" name="Group 69"/>
          <p:cNvGrpSpPr>
            <a:grpSpLocks/>
          </p:cNvGrpSpPr>
          <p:nvPr/>
        </p:nvGrpSpPr>
        <p:grpSpPr bwMode="auto">
          <a:xfrm>
            <a:off x="1516063" y="4343400"/>
            <a:ext cx="3055937" cy="369888"/>
            <a:chOff x="1515894" y="4648200"/>
            <a:chExt cx="3056106" cy="369332"/>
          </a:xfrm>
        </p:grpSpPr>
        <p:sp>
          <p:nvSpPr>
            <p:cNvPr id="30768" name="TextBox 22"/>
            <p:cNvSpPr txBox="1">
              <a:spLocks noChangeArrowheads="1"/>
            </p:cNvSpPr>
            <p:nvPr/>
          </p:nvSpPr>
          <p:spPr bwMode="auto">
            <a:xfrm>
              <a:off x="1515894" y="46482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a:t>
              </a:r>
            </a:p>
          </p:txBody>
        </p:sp>
        <p:cxnSp>
          <p:nvCxnSpPr>
            <p:cNvPr id="45" name="Straight Connector 44"/>
            <p:cNvCxnSpPr/>
            <p:nvPr/>
          </p:nvCxnSpPr>
          <p:spPr>
            <a:xfrm>
              <a:off x="1828648" y="4800371"/>
              <a:ext cx="2743352"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63"/>
          <p:cNvGrpSpPr>
            <a:grpSpLocks/>
          </p:cNvGrpSpPr>
          <p:nvPr/>
        </p:nvGrpSpPr>
        <p:grpSpPr bwMode="auto">
          <a:xfrm>
            <a:off x="2125663" y="2211388"/>
            <a:ext cx="312737" cy="3111500"/>
            <a:chOff x="2125494" y="2515394"/>
            <a:chExt cx="312906" cy="3111738"/>
          </a:xfrm>
        </p:grpSpPr>
        <p:sp>
          <p:nvSpPr>
            <p:cNvPr id="30766" name="TextBox 25"/>
            <p:cNvSpPr txBox="1">
              <a:spLocks noChangeArrowheads="1"/>
            </p:cNvSpPr>
            <p:nvPr/>
          </p:nvSpPr>
          <p:spPr bwMode="auto">
            <a:xfrm>
              <a:off x="21254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2</a:t>
              </a:r>
            </a:p>
          </p:txBody>
        </p:sp>
        <p:cxnSp>
          <p:nvCxnSpPr>
            <p:cNvPr id="47" name="Straight Connector 46"/>
            <p:cNvCxnSpPr/>
            <p:nvPr/>
          </p:nvCxnSpPr>
          <p:spPr>
            <a:xfrm rot="5400000">
              <a:off x="913419" y="3886304"/>
              <a:ext cx="2743410"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62"/>
          <p:cNvGrpSpPr>
            <a:grpSpLocks/>
          </p:cNvGrpSpPr>
          <p:nvPr/>
        </p:nvGrpSpPr>
        <p:grpSpPr bwMode="auto">
          <a:xfrm>
            <a:off x="2582863" y="2668588"/>
            <a:ext cx="312737" cy="2654300"/>
            <a:chOff x="2582694" y="2972594"/>
            <a:chExt cx="312906" cy="2654538"/>
          </a:xfrm>
        </p:grpSpPr>
        <p:sp>
          <p:nvSpPr>
            <p:cNvPr id="30764" name="TextBox 24"/>
            <p:cNvSpPr txBox="1">
              <a:spLocks noChangeArrowheads="1"/>
            </p:cNvSpPr>
            <p:nvPr/>
          </p:nvSpPr>
          <p:spPr bwMode="auto">
            <a:xfrm>
              <a:off x="2582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4</a:t>
              </a:r>
            </a:p>
          </p:txBody>
        </p:sp>
        <p:cxnSp>
          <p:nvCxnSpPr>
            <p:cNvPr id="49" name="Straight Connector 48"/>
            <p:cNvCxnSpPr/>
            <p:nvPr/>
          </p:nvCxnSpPr>
          <p:spPr>
            <a:xfrm rot="5400000">
              <a:off x="1599222" y="4114902"/>
              <a:ext cx="2286205"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4" name="Group 61"/>
          <p:cNvGrpSpPr>
            <a:grpSpLocks/>
          </p:cNvGrpSpPr>
          <p:nvPr/>
        </p:nvGrpSpPr>
        <p:grpSpPr bwMode="auto">
          <a:xfrm>
            <a:off x="3048000" y="3125788"/>
            <a:ext cx="312738" cy="2197100"/>
            <a:chOff x="3048000" y="3429794"/>
            <a:chExt cx="312906" cy="2197338"/>
          </a:xfrm>
        </p:grpSpPr>
        <p:sp>
          <p:nvSpPr>
            <p:cNvPr id="30762" name="TextBox 23"/>
            <p:cNvSpPr txBox="1">
              <a:spLocks noChangeArrowheads="1"/>
            </p:cNvSpPr>
            <p:nvPr/>
          </p:nvSpPr>
          <p:spPr bwMode="auto">
            <a:xfrm>
              <a:off x="3048000"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6</a:t>
              </a:r>
            </a:p>
          </p:txBody>
        </p:sp>
        <p:cxnSp>
          <p:nvCxnSpPr>
            <p:cNvPr id="51" name="Straight Connector 50"/>
            <p:cNvCxnSpPr/>
            <p:nvPr/>
          </p:nvCxnSpPr>
          <p:spPr>
            <a:xfrm rot="5400000">
              <a:off x="2285189" y="4343499"/>
              <a:ext cx="1828998"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60"/>
          <p:cNvGrpSpPr>
            <a:grpSpLocks/>
          </p:cNvGrpSpPr>
          <p:nvPr/>
        </p:nvGrpSpPr>
        <p:grpSpPr bwMode="auto">
          <a:xfrm>
            <a:off x="3489325" y="3582988"/>
            <a:ext cx="312738" cy="1739900"/>
            <a:chOff x="3488988" y="3886994"/>
            <a:chExt cx="312906" cy="1740138"/>
          </a:xfrm>
        </p:grpSpPr>
        <p:sp>
          <p:nvSpPr>
            <p:cNvPr id="30760" name="TextBox 28"/>
            <p:cNvSpPr txBox="1">
              <a:spLocks noChangeArrowheads="1"/>
            </p:cNvSpPr>
            <p:nvPr/>
          </p:nvSpPr>
          <p:spPr bwMode="auto">
            <a:xfrm>
              <a:off x="3488988"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8</a:t>
              </a:r>
            </a:p>
          </p:txBody>
        </p:sp>
        <p:cxnSp>
          <p:nvCxnSpPr>
            <p:cNvPr id="53" name="Straight Connector 52"/>
            <p:cNvCxnSpPr/>
            <p:nvPr/>
          </p:nvCxnSpPr>
          <p:spPr>
            <a:xfrm rot="5400000">
              <a:off x="2970666" y="4572093"/>
              <a:ext cx="1371788"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8" name="Group 59"/>
          <p:cNvGrpSpPr>
            <a:grpSpLocks/>
          </p:cNvGrpSpPr>
          <p:nvPr/>
        </p:nvGrpSpPr>
        <p:grpSpPr bwMode="auto">
          <a:xfrm>
            <a:off x="3886200" y="4040188"/>
            <a:ext cx="441325" cy="1282700"/>
            <a:chOff x="3886200" y="4344194"/>
            <a:chExt cx="441146" cy="1282938"/>
          </a:xfrm>
        </p:grpSpPr>
        <p:sp>
          <p:nvSpPr>
            <p:cNvPr id="30758" name="TextBox 27"/>
            <p:cNvSpPr txBox="1">
              <a:spLocks noChangeArrowheads="1"/>
            </p:cNvSpPr>
            <p:nvPr/>
          </p:nvSpPr>
          <p:spPr bwMode="auto">
            <a:xfrm>
              <a:off x="3886200" y="5257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10</a:t>
              </a:r>
            </a:p>
          </p:txBody>
        </p:sp>
        <p:cxnSp>
          <p:nvCxnSpPr>
            <p:cNvPr id="55" name="Straight Connector 54"/>
            <p:cNvCxnSpPr/>
            <p:nvPr/>
          </p:nvCxnSpPr>
          <p:spPr>
            <a:xfrm rot="5400000">
              <a:off x="3656630" y="4800685"/>
              <a:ext cx="914570"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58"/>
          <p:cNvGrpSpPr>
            <a:grpSpLocks/>
          </p:cNvGrpSpPr>
          <p:nvPr/>
        </p:nvGrpSpPr>
        <p:grpSpPr bwMode="auto">
          <a:xfrm>
            <a:off x="4351338" y="4497388"/>
            <a:ext cx="441325" cy="825500"/>
            <a:chOff x="4351506" y="4801394"/>
            <a:chExt cx="441146" cy="825738"/>
          </a:xfrm>
        </p:grpSpPr>
        <p:sp>
          <p:nvSpPr>
            <p:cNvPr id="30756" name="TextBox 26"/>
            <p:cNvSpPr txBox="1">
              <a:spLocks noChangeArrowheads="1"/>
            </p:cNvSpPr>
            <p:nvPr/>
          </p:nvSpPr>
          <p:spPr bwMode="auto">
            <a:xfrm>
              <a:off x="4351506" y="5257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12</a:t>
              </a:r>
            </a:p>
          </p:txBody>
        </p:sp>
        <p:cxnSp>
          <p:nvCxnSpPr>
            <p:cNvPr id="57" name="Straight Connector 56"/>
            <p:cNvCxnSpPr/>
            <p:nvPr/>
          </p:nvCxnSpPr>
          <p:spPr>
            <a:xfrm rot="5400000">
              <a:off x="4342620" y="5029266"/>
              <a:ext cx="457332"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71" name="Freeform 183"/>
          <p:cNvSpPr>
            <a:spLocks/>
          </p:cNvSpPr>
          <p:nvPr/>
        </p:nvSpPr>
        <p:spPr bwMode="auto">
          <a:xfrm>
            <a:off x="1752600" y="1676400"/>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r-TR" altLang="tr-TR" sz="1600"/>
          </a:p>
        </p:txBody>
      </p:sp>
      <p:sp>
        <p:nvSpPr>
          <p:cNvPr id="72" name="Freeform 183"/>
          <p:cNvSpPr>
            <a:spLocks/>
          </p:cNvSpPr>
          <p:nvPr/>
        </p:nvSpPr>
        <p:spPr bwMode="auto">
          <a:xfrm>
            <a:off x="2209800" y="2149475"/>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r-TR" altLang="tr-TR" sz="1600"/>
          </a:p>
        </p:txBody>
      </p:sp>
      <p:sp>
        <p:nvSpPr>
          <p:cNvPr id="73" name="Freeform 183"/>
          <p:cNvSpPr>
            <a:spLocks/>
          </p:cNvSpPr>
          <p:nvPr/>
        </p:nvSpPr>
        <p:spPr bwMode="auto">
          <a:xfrm>
            <a:off x="2667000" y="2590800"/>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r-TR" altLang="tr-TR" sz="1600"/>
          </a:p>
        </p:txBody>
      </p:sp>
      <p:sp>
        <p:nvSpPr>
          <p:cNvPr id="74" name="Freeform 183"/>
          <p:cNvSpPr>
            <a:spLocks/>
          </p:cNvSpPr>
          <p:nvPr/>
        </p:nvSpPr>
        <p:spPr bwMode="auto">
          <a:xfrm>
            <a:off x="3124200" y="3048000"/>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r-TR" altLang="tr-TR" sz="1600"/>
          </a:p>
        </p:txBody>
      </p:sp>
      <p:sp>
        <p:nvSpPr>
          <p:cNvPr id="75" name="Freeform 183"/>
          <p:cNvSpPr>
            <a:spLocks/>
          </p:cNvSpPr>
          <p:nvPr/>
        </p:nvSpPr>
        <p:spPr bwMode="auto">
          <a:xfrm>
            <a:off x="3581400" y="3505200"/>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r-TR" altLang="tr-TR" sz="1600"/>
          </a:p>
        </p:txBody>
      </p:sp>
      <p:sp>
        <p:nvSpPr>
          <p:cNvPr id="76" name="Freeform 183"/>
          <p:cNvSpPr>
            <a:spLocks/>
          </p:cNvSpPr>
          <p:nvPr/>
        </p:nvSpPr>
        <p:spPr bwMode="auto">
          <a:xfrm>
            <a:off x="4038600" y="3962400"/>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r-TR" altLang="tr-TR" sz="1600"/>
          </a:p>
        </p:txBody>
      </p:sp>
      <p:sp>
        <p:nvSpPr>
          <p:cNvPr id="77" name="Freeform 183"/>
          <p:cNvSpPr>
            <a:spLocks/>
          </p:cNvSpPr>
          <p:nvPr/>
        </p:nvSpPr>
        <p:spPr bwMode="auto">
          <a:xfrm>
            <a:off x="4495800" y="4419600"/>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r-TR" altLang="tr-TR" sz="1600"/>
          </a:p>
        </p:txBody>
      </p:sp>
      <p:sp>
        <p:nvSpPr>
          <p:cNvPr id="78" name="Freeform 183"/>
          <p:cNvSpPr>
            <a:spLocks/>
          </p:cNvSpPr>
          <p:nvPr/>
        </p:nvSpPr>
        <p:spPr bwMode="auto">
          <a:xfrm>
            <a:off x="4953000" y="4876800"/>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tr-TR" altLang="tr-TR" sz="1600"/>
          </a:p>
        </p:txBody>
      </p:sp>
      <p:grpSp>
        <p:nvGrpSpPr>
          <p:cNvPr id="52" name="Group 83"/>
          <p:cNvGrpSpPr>
            <a:grpSpLocks/>
          </p:cNvGrpSpPr>
          <p:nvPr/>
        </p:nvGrpSpPr>
        <p:grpSpPr bwMode="auto">
          <a:xfrm>
            <a:off x="2668588" y="1193800"/>
            <a:ext cx="1550987" cy="2271713"/>
            <a:chOff x="2668802" y="1498993"/>
            <a:chExt cx="1550570" cy="2270796"/>
          </a:xfrm>
        </p:grpSpPr>
        <p:sp>
          <p:nvSpPr>
            <p:cNvPr id="79" name="Right Brace 78"/>
            <p:cNvSpPr/>
            <p:nvPr/>
          </p:nvSpPr>
          <p:spPr>
            <a:xfrm rot="18955290">
              <a:off x="2668802" y="1498993"/>
              <a:ext cx="377723" cy="2270796"/>
            </a:xfrm>
            <a:prstGeom prst="rightBrace">
              <a:avLst>
                <a:gd name="adj1" fmla="val 28168"/>
                <a:gd name="adj2" fmla="val 50000"/>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755" name="TextBox 80"/>
            <p:cNvSpPr txBox="1">
              <a:spLocks noChangeArrowheads="1"/>
            </p:cNvSpPr>
            <p:nvPr/>
          </p:nvSpPr>
          <p:spPr bwMode="auto">
            <a:xfrm>
              <a:off x="3124200" y="1828800"/>
              <a:ext cx="1095172" cy="923330"/>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solidFill>
                    <a:srgbClr val="800080"/>
                  </a:solidFill>
                </a:rPr>
                <a:t>Elasticity</a:t>
              </a:r>
            </a:p>
            <a:p>
              <a:pPr eaLnBrk="1" hangingPunct="1"/>
              <a:r>
                <a:rPr lang="en-US" altLang="tr-TR">
                  <a:solidFill>
                    <a:srgbClr val="800080"/>
                  </a:solidFill>
                </a:rPr>
                <a:t>is larger</a:t>
              </a:r>
            </a:p>
            <a:p>
              <a:pPr eaLnBrk="1" hangingPunct="1"/>
              <a:r>
                <a:rPr lang="en-US" altLang="tr-TR">
                  <a:solidFill>
                    <a:srgbClr val="800080"/>
                  </a:solidFill>
                </a:rPr>
                <a:t>than 1</a:t>
              </a:r>
            </a:p>
          </p:txBody>
        </p:sp>
      </p:grpSp>
      <p:grpSp>
        <p:nvGrpSpPr>
          <p:cNvPr id="54" name="Group 82"/>
          <p:cNvGrpSpPr>
            <a:grpSpLocks/>
          </p:cNvGrpSpPr>
          <p:nvPr/>
        </p:nvGrpSpPr>
        <p:grpSpPr bwMode="auto">
          <a:xfrm>
            <a:off x="4270375" y="2852738"/>
            <a:ext cx="1612900" cy="2190750"/>
            <a:chOff x="4270210" y="3158246"/>
            <a:chExt cx="1613482" cy="2189283"/>
          </a:xfrm>
        </p:grpSpPr>
        <p:sp>
          <p:nvSpPr>
            <p:cNvPr id="80" name="Right Brace 79"/>
            <p:cNvSpPr/>
            <p:nvPr/>
          </p:nvSpPr>
          <p:spPr>
            <a:xfrm rot="18955290">
              <a:off x="4270210" y="3158246"/>
              <a:ext cx="377961" cy="2189283"/>
            </a:xfrm>
            <a:prstGeom prst="rightBrace">
              <a:avLst>
                <a:gd name="adj1" fmla="val 28168"/>
                <a:gd name="adj2" fmla="val 50000"/>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753" name="TextBox 81"/>
            <p:cNvSpPr txBox="1">
              <a:spLocks noChangeArrowheads="1"/>
            </p:cNvSpPr>
            <p:nvPr/>
          </p:nvSpPr>
          <p:spPr bwMode="auto">
            <a:xfrm>
              <a:off x="4724400" y="3429000"/>
              <a:ext cx="1159292" cy="923330"/>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solidFill>
                    <a:srgbClr val="800080"/>
                  </a:solidFill>
                </a:rPr>
                <a:t>Elasticity</a:t>
              </a:r>
            </a:p>
            <a:p>
              <a:pPr eaLnBrk="1" hangingPunct="1"/>
              <a:r>
                <a:rPr lang="en-US" altLang="tr-TR">
                  <a:solidFill>
                    <a:srgbClr val="800080"/>
                  </a:solidFill>
                </a:rPr>
                <a:t>is smaller</a:t>
              </a:r>
            </a:p>
            <a:p>
              <a:pPr eaLnBrk="1" hangingPunct="1"/>
              <a:r>
                <a:rPr lang="en-US" altLang="tr-TR">
                  <a:solidFill>
                    <a:srgbClr val="800080"/>
                  </a:solidFill>
                </a:rPr>
                <a:t>than 1</a:t>
              </a:r>
            </a:p>
          </p:txBody>
        </p:sp>
      </p:grpSp>
      <p:sp>
        <p:nvSpPr>
          <p:cNvPr id="85" name="TextBox 84"/>
          <p:cNvSpPr txBox="1">
            <a:spLocks noChangeArrowheads="1"/>
          </p:cNvSpPr>
          <p:nvPr/>
        </p:nvSpPr>
        <p:spPr bwMode="auto">
          <a:xfrm>
            <a:off x="228600" y="5715000"/>
            <a:ext cx="830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The slope of a linear demand curve is constant, but its elasticity is not. The demand schedule in the table was used to calculate the price elasticity of demand by the midpoint method. At points with a low price and high quantity, the demand curve is inelastic. At points with a high price and low quantity, the demand curve is elastic.</a:t>
            </a:r>
          </a:p>
        </p:txBody>
      </p:sp>
    </p:spTree>
    <p:extLst>
      <p:ext uri="{BB962C8B-B14F-4D97-AF65-F5344CB8AC3E}">
        <p14:creationId xmlns:p14="http://schemas.microsoft.com/office/powerpoint/2010/main" val="794475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500"/>
                                        <p:tgtEl>
                                          <p:spTgt spid="71"/>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left)">
                                      <p:cBhvr>
                                        <p:cTn id="25" dur="500"/>
                                        <p:tgtEl>
                                          <p:spTgt spid="72"/>
                                        </p:tgtEl>
                                      </p:cBhvr>
                                    </p:animEffect>
                                  </p:childTnLst>
                                </p:cTn>
                              </p:par>
                            </p:childTnLst>
                          </p:cTn>
                        </p:par>
                        <p:par>
                          <p:cTn id="26" fill="hold" nodeType="afterGroup">
                            <p:stCondLst>
                              <p:cond delay="2000"/>
                            </p:stCondLst>
                            <p:childTnLst>
                              <p:par>
                                <p:cTn id="27" presetID="22" presetClass="entr" presetSubtype="1"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up)">
                                      <p:cBhvr>
                                        <p:cTn id="29" dur="500"/>
                                        <p:tgtEl>
                                          <p:spTgt spid="40"/>
                                        </p:tgtEl>
                                      </p:cBhvr>
                                    </p:animEffect>
                                  </p:childTnLst>
                                </p:cTn>
                              </p:par>
                            </p:childTnLst>
                          </p:cTn>
                        </p:par>
                        <p:par>
                          <p:cTn id="30" fill="hold" nodeType="afterGroup">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nodeType="afterGroup">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left)">
                                      <p:cBhvr>
                                        <p:cTn id="37" dur="500"/>
                                        <p:tgtEl>
                                          <p:spTgt spid="73"/>
                                        </p:tgtEl>
                                      </p:cBhvr>
                                    </p:animEffect>
                                  </p:childTnLst>
                                </p:cTn>
                              </p:par>
                            </p:childTnLst>
                          </p:cTn>
                        </p:par>
                        <p:par>
                          <p:cTn id="38" fill="hold" nodeType="afterGroup">
                            <p:stCondLst>
                              <p:cond delay="3500"/>
                            </p:stCondLst>
                            <p:childTnLst>
                              <p:par>
                                <p:cTn id="39" presetID="22" presetClass="entr" presetSubtype="1"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up)">
                                      <p:cBhvr>
                                        <p:cTn id="41" dur="500"/>
                                        <p:tgtEl>
                                          <p:spTgt spid="42"/>
                                        </p:tgtEl>
                                      </p:cBhvr>
                                    </p:animEffect>
                                  </p:childTnLst>
                                </p:cTn>
                              </p:par>
                            </p:childTnLst>
                          </p:cTn>
                        </p:par>
                        <p:par>
                          <p:cTn id="42" fill="hold" nodeType="afterGroup">
                            <p:stCondLst>
                              <p:cond delay="4000"/>
                            </p:stCondLst>
                            <p:childTnLst>
                              <p:par>
                                <p:cTn id="43" presetID="22" presetClass="entr" presetSubtype="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nodeType="afterGroup">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wipe(left)">
                                      <p:cBhvr>
                                        <p:cTn id="49" dur="500"/>
                                        <p:tgtEl>
                                          <p:spTgt spid="74"/>
                                        </p:tgtEl>
                                      </p:cBhvr>
                                    </p:animEffect>
                                  </p:childTnLst>
                                </p:cTn>
                              </p:par>
                            </p:childTnLst>
                          </p:cTn>
                        </p:par>
                        <p:par>
                          <p:cTn id="50" fill="hold" nodeType="afterGroup">
                            <p:stCondLst>
                              <p:cond delay="5000"/>
                            </p:stCondLst>
                            <p:childTnLst>
                              <p:par>
                                <p:cTn id="51" presetID="22" presetClass="entr" presetSubtype="1"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up)">
                                      <p:cBhvr>
                                        <p:cTn id="53" dur="500"/>
                                        <p:tgtEl>
                                          <p:spTgt spid="44"/>
                                        </p:tgtEl>
                                      </p:cBhvr>
                                    </p:animEffect>
                                  </p:childTnLst>
                                </p:cTn>
                              </p:par>
                            </p:childTnLst>
                          </p:cTn>
                        </p:par>
                        <p:par>
                          <p:cTn id="54" fill="hold" nodeType="afterGroup">
                            <p:stCondLst>
                              <p:cond delay="5500"/>
                            </p:stCondLst>
                            <p:childTnLst>
                              <p:par>
                                <p:cTn id="55" presetID="22" presetClass="entr" presetSubtype="8"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par>
                          <p:cTn id="58" fill="hold" nodeType="afterGroup">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left)">
                                      <p:cBhvr>
                                        <p:cTn id="61" dur="500"/>
                                        <p:tgtEl>
                                          <p:spTgt spid="75"/>
                                        </p:tgtEl>
                                      </p:cBhvr>
                                    </p:animEffect>
                                  </p:childTnLst>
                                </p:cTn>
                              </p:par>
                            </p:childTnLst>
                          </p:cTn>
                        </p:par>
                        <p:par>
                          <p:cTn id="62" fill="hold" nodeType="afterGroup">
                            <p:stCondLst>
                              <p:cond delay="6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nodeType="afterGroup">
                            <p:stCondLst>
                              <p:cond delay="7000"/>
                            </p:stCondLst>
                            <p:childTnLst>
                              <p:par>
                                <p:cTn id="67" presetID="22" presetClass="entr" presetSubtype="8"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left)">
                                      <p:cBhvr>
                                        <p:cTn id="69" dur="500"/>
                                        <p:tgtEl>
                                          <p:spTgt spid="37"/>
                                        </p:tgtEl>
                                      </p:cBhvr>
                                    </p:animEffect>
                                  </p:childTnLst>
                                </p:cTn>
                              </p:par>
                            </p:childTnLst>
                          </p:cTn>
                        </p:par>
                        <p:par>
                          <p:cTn id="70" fill="hold" nodeType="afterGroup">
                            <p:stCondLst>
                              <p:cond delay="7500"/>
                            </p:stCondLst>
                            <p:childTnLst>
                              <p:par>
                                <p:cTn id="71" presetID="22" presetClass="entr" presetSubtype="8"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left)">
                                      <p:cBhvr>
                                        <p:cTn id="73" dur="500"/>
                                        <p:tgtEl>
                                          <p:spTgt spid="76"/>
                                        </p:tgtEl>
                                      </p:cBhvr>
                                    </p:animEffect>
                                  </p:childTnLst>
                                </p:cTn>
                              </p:par>
                            </p:childTnLst>
                          </p:cTn>
                        </p:par>
                        <p:par>
                          <p:cTn id="74" fill="hold" nodeType="afterGroup">
                            <p:stCondLst>
                              <p:cond delay="8000"/>
                            </p:stCondLst>
                            <p:childTnLst>
                              <p:par>
                                <p:cTn id="75" presetID="22" presetClass="entr" presetSubtype="1"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up)">
                                      <p:cBhvr>
                                        <p:cTn id="77" dur="500"/>
                                        <p:tgtEl>
                                          <p:spTgt spid="48"/>
                                        </p:tgtEl>
                                      </p:cBhvr>
                                    </p:animEffect>
                                  </p:childTnLst>
                                </p:cTn>
                              </p:par>
                            </p:childTnLst>
                          </p:cTn>
                        </p:par>
                        <p:par>
                          <p:cTn id="78" fill="hold" nodeType="afterGroup">
                            <p:stCondLst>
                              <p:cond delay="8500"/>
                            </p:stCondLst>
                            <p:childTnLst>
                              <p:par>
                                <p:cTn id="79" presetID="22" presetClass="entr" presetSubtype="8" fill="hold"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left)">
                                      <p:cBhvr>
                                        <p:cTn id="81" dur="500"/>
                                        <p:tgtEl>
                                          <p:spTgt spid="39"/>
                                        </p:tgtEl>
                                      </p:cBhvr>
                                    </p:animEffect>
                                  </p:childTnLst>
                                </p:cTn>
                              </p:par>
                            </p:childTnLst>
                          </p:cTn>
                        </p:par>
                        <p:par>
                          <p:cTn id="82" fill="hold" nodeType="afterGroup">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wipe(left)">
                                      <p:cBhvr>
                                        <p:cTn id="85" dur="500"/>
                                        <p:tgtEl>
                                          <p:spTgt spid="77"/>
                                        </p:tgtEl>
                                      </p:cBhvr>
                                    </p:animEffect>
                                  </p:childTnLst>
                                </p:cTn>
                              </p:par>
                            </p:childTnLst>
                          </p:cTn>
                        </p:par>
                        <p:par>
                          <p:cTn id="86" fill="hold" nodeType="afterGroup">
                            <p:stCondLst>
                              <p:cond delay="9500"/>
                            </p:stCondLst>
                            <p:childTnLst>
                              <p:par>
                                <p:cTn id="87" presetID="22" presetClass="entr" presetSubtype="1" fill="hold" nodeType="after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wipe(up)">
                                      <p:cBhvr>
                                        <p:cTn id="89" dur="500"/>
                                        <p:tgtEl>
                                          <p:spTgt spid="50"/>
                                        </p:tgtEl>
                                      </p:cBhvr>
                                    </p:animEffect>
                                  </p:childTnLst>
                                </p:cTn>
                              </p:par>
                            </p:childTnLst>
                          </p:cTn>
                        </p:par>
                        <p:par>
                          <p:cTn id="90" fill="hold" nodeType="afterGroup">
                            <p:stCondLst>
                              <p:cond delay="10000"/>
                            </p:stCondLst>
                            <p:childTnLst>
                              <p:par>
                                <p:cTn id="91" presetID="22" presetClass="entr" presetSubtype="8" fill="hold" grpId="0" nodeType="after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left)">
                                      <p:cBhvr>
                                        <p:cTn id="93" dur="500"/>
                                        <p:tgtEl>
                                          <p:spTgt spid="78"/>
                                        </p:tgtEl>
                                      </p:cBhvr>
                                    </p:animEffect>
                                  </p:childTnLst>
                                </p:cTn>
                              </p:par>
                            </p:childTnLst>
                          </p:cTn>
                        </p:par>
                        <p:par>
                          <p:cTn id="94" fill="hold" nodeType="afterGroup">
                            <p:stCondLst>
                              <p:cond delay="10500"/>
                            </p:stCondLst>
                            <p:childTnLst>
                              <p:par>
                                <p:cTn id="95" presetID="22" presetClass="entr" presetSubtype="8" fill="hold"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left)">
                                      <p:cBhvr>
                                        <p:cTn id="97" dur="500"/>
                                        <p:tgtEl>
                                          <p:spTgt spid="13"/>
                                        </p:tgtEl>
                                      </p:cBhvr>
                                    </p:animEffect>
                                  </p:childTnLst>
                                </p:cTn>
                              </p:par>
                            </p:childTnLst>
                          </p:cTn>
                        </p:par>
                        <p:par>
                          <p:cTn id="98" fill="hold" nodeType="afterGroup">
                            <p:stCondLst>
                              <p:cond delay="11000"/>
                            </p:stCondLst>
                            <p:childTnLst>
                              <p:par>
                                <p:cTn id="99" presetID="22" presetClass="entr" presetSubtype="8" fill="hold" nodeType="after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left)">
                                      <p:cBhvr>
                                        <p:cTn id="101" dur="500"/>
                                        <p:tgtEl>
                                          <p:spTgt spid="52"/>
                                        </p:tgtEl>
                                      </p:cBhvr>
                                    </p:animEffect>
                                  </p:childTnLst>
                                </p:cTn>
                              </p:par>
                            </p:childTnLst>
                          </p:cTn>
                        </p:par>
                        <p:par>
                          <p:cTn id="102" fill="hold" nodeType="afterGroup">
                            <p:stCondLst>
                              <p:cond delay="11500"/>
                            </p:stCondLst>
                            <p:childTnLst>
                              <p:par>
                                <p:cTn id="103" presetID="22" presetClass="entr" presetSubtype="8"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wipe(left)">
                                      <p:cBhvr>
                                        <p:cTn id="105" dur="500"/>
                                        <p:tgtEl>
                                          <p:spTgt spid="54"/>
                                        </p:tgtEl>
                                      </p:cBhvr>
                                    </p:animEffect>
                                  </p:childTnLst>
                                </p:cTn>
                              </p:par>
                            </p:childTnLst>
                          </p:cTn>
                        </p:par>
                        <p:par>
                          <p:cTn id="106" fill="hold" nodeType="afterGroup">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85"/>
                                        </p:tgtEl>
                                        <p:attrNameLst>
                                          <p:attrName>style.visibility</p:attrName>
                                        </p:attrNameLst>
                                      </p:cBhvr>
                                      <p:to>
                                        <p:strVal val="visible"/>
                                      </p:to>
                                    </p:set>
                                    <p:animEffect transition="in" filter="wipe(left)">
                                      <p:cBhvr>
                                        <p:cTn id="10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1" grpId="0" animBg="1"/>
      <p:bldP spid="72" grpId="0" animBg="1"/>
      <p:bldP spid="73" grpId="0" animBg="1"/>
      <p:bldP spid="74" grpId="0" animBg="1"/>
      <p:bldP spid="75" grpId="0" animBg="1"/>
      <p:bldP spid="76" grpId="0" animBg="1"/>
      <p:bldP spid="77" grpId="0" animBg="1"/>
      <p:bldP spid="78" grpId="0" animBg="1"/>
      <p:bldP spid="8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Demand and Total Expenditure </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106</a:t>
            </a:fld>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52538"/>
            <a:ext cx="7086599" cy="5140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7005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Elasticity of Demand</a:t>
            </a: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tr-TR">
                <a:solidFill>
                  <a:srgbClr val="C00000"/>
                </a:solidFill>
              </a:rPr>
              <a:t>Income elasticity of demand</a:t>
            </a:r>
          </a:p>
          <a:p>
            <a:pPr lvl="1"/>
            <a:r>
              <a:rPr lang="en-US" altLang="tr-TR"/>
              <a:t>Measure of how much the quantity demanded of a good responds</a:t>
            </a:r>
          </a:p>
          <a:p>
            <a:pPr lvl="2"/>
            <a:r>
              <a:rPr lang="en-US" altLang="tr-TR"/>
              <a:t>To a change in consumers’ income</a:t>
            </a:r>
          </a:p>
          <a:p>
            <a:pPr lvl="1"/>
            <a:r>
              <a:rPr lang="en-US" altLang="tr-TR"/>
              <a:t>Percentage change in quantity demanded </a:t>
            </a:r>
          </a:p>
          <a:p>
            <a:pPr lvl="2"/>
            <a:r>
              <a:rPr lang="en-US" altLang="tr-TR"/>
              <a:t>Divided by the percentage change in income</a:t>
            </a:r>
          </a:p>
          <a:p>
            <a:pPr lvl="1"/>
            <a:r>
              <a:rPr lang="en-US" altLang="tr-TR"/>
              <a:t>Normal goods: positive income elasticity</a:t>
            </a:r>
          </a:p>
          <a:p>
            <a:pPr lvl="2"/>
            <a:r>
              <a:rPr lang="en-US" altLang="tr-TR"/>
              <a:t>Necessities: smaller income elasticities</a:t>
            </a:r>
          </a:p>
          <a:p>
            <a:pPr lvl="2"/>
            <a:r>
              <a:rPr lang="en-US" altLang="tr-TR"/>
              <a:t>Luxuries: large income elasticities</a:t>
            </a:r>
          </a:p>
          <a:p>
            <a:pPr lvl="1"/>
            <a:r>
              <a:rPr lang="en-US" altLang="tr-TR"/>
              <a:t>Inferior goods: negative income elasticities</a:t>
            </a:r>
          </a:p>
        </p:txBody>
      </p:sp>
      <p:sp>
        <p:nvSpPr>
          <p:cNvPr id="4" name="Slide Number Placeholder 3"/>
          <p:cNvSpPr>
            <a:spLocks noGrp="1"/>
          </p:cNvSpPr>
          <p:nvPr>
            <p:ph type="sldNum" sz="quarter" idx="10"/>
          </p:nvPr>
        </p:nvSpPr>
        <p:spPr/>
        <p:txBody>
          <a:bodyPr/>
          <a:lstStyle/>
          <a:p>
            <a:pPr>
              <a:defRPr/>
            </a:pPr>
            <a:fld id="{42FB26A8-C4F9-4EE0-A38A-168A002F2C25}" type="slidenum">
              <a:rPr lang="en-US" smtClean="0"/>
              <a:pPr>
                <a:defRPr/>
              </a:pPr>
              <a:t>107</a:t>
            </a:fld>
            <a:endParaRPr lang="en-US"/>
          </a:p>
        </p:txBody>
      </p:sp>
    </p:spTree>
    <p:extLst>
      <p:ext uri="{BB962C8B-B14F-4D97-AF65-F5344CB8AC3E}">
        <p14:creationId xmlns:p14="http://schemas.microsoft.com/office/powerpoint/2010/main" val="3140378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381000" y="533400"/>
            <a:ext cx="8064500" cy="855663"/>
          </a:xfrm>
        </p:spPr>
        <p:txBody>
          <a:bodyPr/>
          <a:lstStyle/>
          <a:p>
            <a:pPr eaLnBrk="1" hangingPunct="1"/>
            <a:r>
              <a:rPr lang="en-GB" altLang="en-US" sz="3600" dirty="0">
                <a:solidFill>
                  <a:srgbClr val="3399FF"/>
                </a:solidFill>
                <a:latin typeface="Century Gothic" pitchFamily="34" charset="0"/>
              </a:rPr>
              <a:t>The income elasticity of demand</a:t>
            </a:r>
          </a:p>
        </p:txBody>
      </p:sp>
      <p:sp>
        <p:nvSpPr>
          <p:cNvPr id="136198" name="Text Box 6"/>
          <p:cNvSpPr txBox="1">
            <a:spLocks noChangeArrowheads="1"/>
          </p:cNvSpPr>
          <p:nvPr/>
        </p:nvSpPr>
        <p:spPr bwMode="auto">
          <a:xfrm>
            <a:off x="1254125" y="4953000"/>
            <a:ext cx="7566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sz="2400">
                <a:latin typeface="Century Gothic" pitchFamily="34" charset="0"/>
              </a:rPr>
              <a:t>The income elasticity may be positive or negative.</a:t>
            </a:r>
          </a:p>
        </p:txBody>
      </p:sp>
      <p:sp>
        <p:nvSpPr>
          <p:cNvPr id="46084" name="Text Box 8"/>
          <p:cNvSpPr txBox="1">
            <a:spLocks noChangeArrowheads="1"/>
          </p:cNvSpPr>
          <p:nvPr/>
        </p:nvSpPr>
        <p:spPr bwMode="auto">
          <a:xfrm>
            <a:off x="1281113" y="2009775"/>
            <a:ext cx="67389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400">
                <a:latin typeface="Century Gothic" pitchFamily="34" charset="0"/>
              </a:rPr>
              <a:t>The income elasticity of demand measures</a:t>
            </a:r>
          </a:p>
          <a:p>
            <a:pPr eaLnBrk="1" hangingPunct="1"/>
            <a:r>
              <a:rPr lang="en-GB" altLang="en-US" sz="2400">
                <a:latin typeface="Century Gothic" pitchFamily="34" charset="0"/>
              </a:rPr>
              <a:t>the sensitivity of quantity demanded to a </a:t>
            </a:r>
          </a:p>
          <a:p>
            <a:pPr eaLnBrk="1" hangingPunct="1"/>
            <a:r>
              <a:rPr lang="en-GB" altLang="en-US" sz="2400">
                <a:latin typeface="Century Gothic" pitchFamily="34" charset="0"/>
              </a:rPr>
              <a:t>change in income and can be defined as:</a:t>
            </a:r>
          </a:p>
          <a:p>
            <a:pPr eaLnBrk="1" hangingPunct="1"/>
            <a:endParaRPr lang="en-GB" altLang="en-US" sz="2400">
              <a:latin typeface="Century Gothic" pitchFamily="34" charset="0"/>
            </a:endParaRPr>
          </a:p>
          <a:p>
            <a:pPr eaLnBrk="1" hangingPunct="1"/>
            <a:r>
              <a:rPr lang="en-GB" altLang="en-US" sz="2400">
                <a:latin typeface="Century Gothic" pitchFamily="34" charset="0"/>
              </a:rPr>
              <a:t>% change in quantity demanded of a good</a:t>
            </a:r>
          </a:p>
          <a:p>
            <a:pPr eaLnBrk="1" hangingPunct="1"/>
            <a:r>
              <a:rPr lang="en-GB" altLang="en-US" sz="2400">
                <a:latin typeface="Century Gothic" pitchFamily="34" charset="0"/>
              </a:rPr>
              <a:t>	% change in consumer income</a:t>
            </a:r>
          </a:p>
        </p:txBody>
      </p:sp>
      <p:sp>
        <p:nvSpPr>
          <p:cNvPr id="15365" name="Line 9"/>
          <p:cNvSpPr>
            <a:spLocks noChangeShapeType="1"/>
          </p:cNvSpPr>
          <p:nvPr/>
        </p:nvSpPr>
        <p:spPr bwMode="auto">
          <a:xfrm flipV="1">
            <a:off x="1554163" y="3933825"/>
            <a:ext cx="6186487"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a:defRPr/>
            </a:pPr>
            <a:endParaRPr lang="en-GB"/>
          </a:p>
        </p:txBody>
      </p:sp>
      <p:sp>
        <p:nvSpPr>
          <p:cNvPr id="2" name="Footer Placeholder 1"/>
          <p:cNvSpPr>
            <a:spLocks noGrp="1"/>
          </p:cNvSpPr>
          <p:nvPr>
            <p:ph type="ftr" sz="quarter" idx="11"/>
          </p:nvPr>
        </p:nvSpPr>
        <p:spPr/>
        <p:txBody>
          <a:bodyPr/>
          <a:lstStyle/>
          <a:p>
            <a:pPr>
              <a:defRPr/>
            </a:pPr>
            <a:r>
              <a:rPr lang="en-GB" dirty="0"/>
              <a:t>©McGraw-Hill Education, 2014</a:t>
            </a:r>
            <a:endParaRPr lang="en-GB" sz="1400" dirty="0">
              <a:solidFill>
                <a:schemeClr val="tx1"/>
              </a:solidFill>
            </a:endParaRPr>
          </a:p>
        </p:txBody>
      </p:sp>
    </p:spTree>
    <p:extLst>
      <p:ext uri="{BB962C8B-B14F-4D97-AF65-F5344CB8AC3E}">
        <p14:creationId xmlns:p14="http://schemas.microsoft.com/office/powerpoint/2010/main" val="4035490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6198"/>
                                        </p:tgtEl>
                                        <p:attrNameLst>
                                          <p:attrName>style.visibility</p:attrName>
                                        </p:attrNameLst>
                                      </p:cBhvr>
                                      <p:to>
                                        <p:strVal val="visible"/>
                                      </p:to>
                                    </p:set>
                                    <p:animEffect transition="in" filter="wipe(left)">
                                      <p:cBhvr>
                                        <p:cTn id="7" dur="500"/>
                                        <p:tgtEl>
                                          <p:spTgt spid="136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609600" y="609600"/>
            <a:ext cx="8137525" cy="720725"/>
          </a:xfrm>
        </p:spPr>
        <p:txBody>
          <a:bodyPr/>
          <a:lstStyle/>
          <a:p>
            <a:pPr eaLnBrk="1" hangingPunct="1"/>
            <a:r>
              <a:rPr lang="en-GB" altLang="en-US" sz="3600" dirty="0">
                <a:solidFill>
                  <a:srgbClr val="3399FF"/>
                </a:solidFill>
                <a:latin typeface="Century Gothic" pitchFamily="34" charset="0"/>
              </a:rPr>
              <a:t>Normal and inferior goods</a:t>
            </a:r>
          </a:p>
        </p:txBody>
      </p:sp>
      <p:sp>
        <p:nvSpPr>
          <p:cNvPr id="138243" name="Rectangle 3"/>
          <p:cNvSpPr>
            <a:spLocks noGrp="1" noChangeArrowheads="1"/>
          </p:cNvSpPr>
          <p:nvPr>
            <p:ph type="body" idx="4294967295"/>
          </p:nvPr>
        </p:nvSpPr>
        <p:spPr>
          <a:xfrm>
            <a:off x="685800" y="1752600"/>
            <a:ext cx="7772400" cy="3846513"/>
          </a:xfrm>
          <a:ln>
            <a:solidFill>
              <a:schemeClr val="tx1"/>
            </a:solidFill>
            <a:miter lim="800000"/>
            <a:headEnd/>
            <a:tailEnd/>
          </a:ln>
        </p:spPr>
        <p:txBody>
          <a:bodyPr>
            <a:spAutoFit/>
          </a:bodyPr>
          <a:lstStyle/>
          <a:p>
            <a:pPr eaLnBrk="1" hangingPunct="1">
              <a:buFont typeface="Arial" charset="0"/>
              <a:buChar char="•"/>
              <a:defRPr/>
            </a:pPr>
            <a:r>
              <a:rPr lang="en-GB" altLang="en-US" sz="2000" dirty="0">
                <a:latin typeface="Century Gothic" panose="020B0502020202020204" pitchFamily="34" charset="0"/>
                <a:cs typeface="Tahoma" pitchFamily="34" charset="0"/>
              </a:rPr>
              <a:t>A </a:t>
            </a:r>
            <a:r>
              <a:rPr lang="en-GB" altLang="en-US" sz="2000" b="1" dirty="0">
                <a:solidFill>
                  <a:srgbClr val="002060"/>
                </a:solidFill>
                <a:latin typeface="Century Gothic" panose="020B0502020202020204" pitchFamily="34" charset="0"/>
                <a:cs typeface="Tahoma" pitchFamily="34" charset="0"/>
              </a:rPr>
              <a:t>normal good </a:t>
            </a:r>
            <a:r>
              <a:rPr lang="en-GB" altLang="en-US" sz="2000" dirty="0">
                <a:latin typeface="Century Gothic" panose="020B0502020202020204" pitchFamily="34" charset="0"/>
                <a:cs typeface="Tahoma" pitchFamily="34" charset="0"/>
              </a:rPr>
              <a:t>has a positive income elasticity of demand</a:t>
            </a:r>
          </a:p>
          <a:p>
            <a:pPr lvl="1" eaLnBrk="1" hangingPunct="1">
              <a:buFont typeface="Arial" charset="0"/>
              <a:buChar char="–"/>
              <a:defRPr/>
            </a:pPr>
            <a:r>
              <a:rPr lang="en-GB" altLang="en-US" sz="2000" dirty="0">
                <a:latin typeface="Century Gothic" panose="020B0502020202020204" pitchFamily="34" charset="0"/>
                <a:cs typeface="Tahoma" pitchFamily="34" charset="0"/>
              </a:rPr>
              <a:t>an increase in income leads to an increase in the quantity demanded, e.g. dairy produce</a:t>
            </a:r>
          </a:p>
          <a:p>
            <a:pPr marL="457200" lvl="1" indent="0" eaLnBrk="1" hangingPunct="1">
              <a:buFont typeface="Arial" charset="0"/>
              <a:buNone/>
              <a:defRPr/>
            </a:pPr>
            <a:endParaRPr lang="en-GB" altLang="en-US" sz="2000" dirty="0">
              <a:latin typeface="Century Gothic" panose="020B0502020202020204" pitchFamily="34" charset="0"/>
              <a:cs typeface="Tahoma" pitchFamily="34" charset="0"/>
            </a:endParaRPr>
          </a:p>
          <a:p>
            <a:pPr eaLnBrk="1" hangingPunct="1">
              <a:buFont typeface="Arial" charset="0"/>
              <a:buChar char="•"/>
              <a:defRPr/>
            </a:pPr>
            <a:r>
              <a:rPr lang="en-GB" altLang="en-US" sz="2000" dirty="0">
                <a:latin typeface="Century Gothic" panose="020B0502020202020204" pitchFamily="34" charset="0"/>
                <a:cs typeface="Tahoma" pitchFamily="34" charset="0"/>
              </a:rPr>
              <a:t>An </a:t>
            </a:r>
            <a:r>
              <a:rPr lang="en-GB" altLang="en-US" sz="2000" b="1" dirty="0">
                <a:solidFill>
                  <a:srgbClr val="002060"/>
                </a:solidFill>
                <a:latin typeface="Century Gothic" panose="020B0502020202020204" pitchFamily="34" charset="0"/>
                <a:cs typeface="Tahoma" pitchFamily="34" charset="0"/>
              </a:rPr>
              <a:t>inferior good </a:t>
            </a:r>
            <a:r>
              <a:rPr lang="en-GB" altLang="en-US" sz="2000" dirty="0">
                <a:latin typeface="Century Gothic" panose="020B0502020202020204" pitchFamily="34" charset="0"/>
                <a:cs typeface="Tahoma" pitchFamily="34" charset="0"/>
              </a:rPr>
              <a:t>has a negative income elasticity of demand</a:t>
            </a:r>
          </a:p>
          <a:p>
            <a:pPr lvl="1" eaLnBrk="1" hangingPunct="1">
              <a:buFont typeface="Arial" charset="0"/>
              <a:buChar char="–"/>
              <a:defRPr/>
            </a:pPr>
            <a:r>
              <a:rPr lang="en-GB" altLang="en-US" sz="2000" dirty="0">
                <a:latin typeface="Century Gothic" panose="020B0502020202020204" pitchFamily="34" charset="0"/>
                <a:cs typeface="Tahoma" pitchFamily="34" charset="0"/>
              </a:rPr>
              <a:t>an increase in income leads to a fall in quantity demanded, e.g. coal</a:t>
            </a:r>
          </a:p>
          <a:p>
            <a:pPr marL="457200" lvl="1" indent="0" eaLnBrk="1" hangingPunct="1">
              <a:buFont typeface="Arial" charset="0"/>
              <a:buNone/>
              <a:defRPr/>
            </a:pPr>
            <a:endParaRPr lang="en-GB" altLang="en-US" sz="2000" dirty="0">
              <a:latin typeface="Century Gothic" panose="020B0502020202020204" pitchFamily="34" charset="0"/>
              <a:cs typeface="Tahoma" pitchFamily="34" charset="0"/>
            </a:endParaRPr>
          </a:p>
          <a:p>
            <a:pPr eaLnBrk="1" hangingPunct="1">
              <a:buFont typeface="Arial" charset="0"/>
              <a:buChar char="•"/>
              <a:defRPr/>
            </a:pPr>
            <a:r>
              <a:rPr lang="en-GB" altLang="en-US" sz="2000" dirty="0">
                <a:latin typeface="Century Gothic" panose="020B0502020202020204" pitchFamily="34" charset="0"/>
                <a:cs typeface="Tahoma" pitchFamily="34" charset="0"/>
              </a:rPr>
              <a:t>A </a:t>
            </a:r>
            <a:r>
              <a:rPr lang="en-GB" altLang="en-US" sz="2000" b="1" dirty="0">
                <a:solidFill>
                  <a:srgbClr val="002060"/>
                </a:solidFill>
                <a:latin typeface="Century Gothic" panose="020B0502020202020204" pitchFamily="34" charset="0"/>
                <a:cs typeface="Tahoma" pitchFamily="34" charset="0"/>
              </a:rPr>
              <a:t>luxury good</a:t>
            </a:r>
            <a:r>
              <a:rPr lang="en-GB" altLang="en-US" sz="2000" dirty="0">
                <a:solidFill>
                  <a:srgbClr val="002060"/>
                </a:solidFill>
                <a:latin typeface="Century Gothic" panose="020B0502020202020204" pitchFamily="34" charset="0"/>
                <a:cs typeface="Tahoma" pitchFamily="34" charset="0"/>
              </a:rPr>
              <a:t> </a:t>
            </a:r>
            <a:r>
              <a:rPr lang="en-GB" altLang="en-US" sz="2000" dirty="0">
                <a:latin typeface="Century Gothic" panose="020B0502020202020204" pitchFamily="34" charset="0"/>
                <a:cs typeface="Tahoma" pitchFamily="34" charset="0"/>
              </a:rPr>
              <a:t>has an income elasticity of demand greater than</a:t>
            </a:r>
            <a:r>
              <a:rPr lang="tr-TR" altLang="en-US" sz="2000" dirty="0">
                <a:latin typeface="Century Gothic" panose="020B0502020202020204" pitchFamily="34" charset="0"/>
                <a:cs typeface="Tahoma" pitchFamily="34" charset="0"/>
              </a:rPr>
              <a:t> 1</a:t>
            </a:r>
            <a:r>
              <a:rPr lang="en-GB" altLang="en-US" sz="2000" dirty="0">
                <a:latin typeface="Century Gothic" panose="020B0502020202020204" pitchFamily="34" charset="0"/>
                <a:cs typeface="Tahoma" pitchFamily="34" charset="0"/>
              </a:rPr>
              <a:t> , e.g. wine</a:t>
            </a:r>
          </a:p>
        </p:txBody>
      </p:sp>
      <p:sp>
        <p:nvSpPr>
          <p:cNvPr id="6" name="Footer Placeholder 1"/>
          <p:cNvSpPr>
            <a:spLocks noGrp="1"/>
          </p:cNvSpPr>
          <p:nvPr>
            <p:ph type="ftr" sz="quarter" idx="11"/>
          </p:nvPr>
        </p:nvSpPr>
        <p:spPr/>
        <p:txBody>
          <a:bodyPr/>
          <a:lstStyle/>
          <a:p>
            <a:pPr>
              <a:defRPr/>
            </a:pPr>
            <a:r>
              <a:rPr lang="en-GB" dirty="0"/>
              <a:t>©McGraw-Hill Education, 2014</a:t>
            </a:r>
            <a:endParaRPr lang="en-GB" sz="1400" dirty="0">
              <a:solidFill>
                <a:schemeClr val="tx1"/>
              </a:solidFill>
            </a:endParaRPr>
          </a:p>
        </p:txBody>
      </p:sp>
    </p:spTree>
    <p:extLst>
      <p:ext uri="{BB962C8B-B14F-4D97-AF65-F5344CB8AC3E}">
        <p14:creationId xmlns:p14="http://schemas.microsoft.com/office/powerpoint/2010/main" val="2631600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 calcmode="lin" valueType="num">
                                      <p:cBhvr additive="base">
                                        <p:cTn id="7" dur="500" fill="hold"/>
                                        <p:tgtEl>
                                          <p:spTgt spid="138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8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8243">
                                            <p:txEl>
                                              <p:pRg st="1" end="1"/>
                                            </p:txEl>
                                          </p:spTgt>
                                        </p:tgtEl>
                                        <p:attrNameLst>
                                          <p:attrName>style.visibility</p:attrName>
                                        </p:attrNameLst>
                                      </p:cBhvr>
                                      <p:to>
                                        <p:strVal val="visible"/>
                                      </p:to>
                                    </p:set>
                                    <p:anim calcmode="lin" valueType="num">
                                      <p:cBhvr additive="base">
                                        <p:cTn id="13" dur="500" fill="hold"/>
                                        <p:tgtEl>
                                          <p:spTgt spid="138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8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8243">
                                            <p:txEl>
                                              <p:pRg st="3" end="3"/>
                                            </p:txEl>
                                          </p:spTgt>
                                        </p:tgtEl>
                                        <p:attrNameLst>
                                          <p:attrName>style.visibility</p:attrName>
                                        </p:attrNameLst>
                                      </p:cBhvr>
                                      <p:to>
                                        <p:strVal val="visible"/>
                                      </p:to>
                                    </p:set>
                                    <p:anim calcmode="lin" valueType="num">
                                      <p:cBhvr additive="base">
                                        <p:cTn id="19" dur="500" fill="hold"/>
                                        <p:tgtEl>
                                          <p:spTgt spid="1382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8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8243">
                                            <p:txEl>
                                              <p:pRg st="4" end="4"/>
                                            </p:txEl>
                                          </p:spTgt>
                                        </p:tgtEl>
                                        <p:attrNameLst>
                                          <p:attrName>style.visibility</p:attrName>
                                        </p:attrNameLst>
                                      </p:cBhvr>
                                      <p:to>
                                        <p:strVal val="visible"/>
                                      </p:to>
                                    </p:set>
                                    <p:anim calcmode="lin" valueType="num">
                                      <p:cBhvr additive="base">
                                        <p:cTn id="25" dur="500" fill="hold"/>
                                        <p:tgtEl>
                                          <p:spTgt spid="1382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8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8243">
                                            <p:txEl>
                                              <p:pRg st="6" end="6"/>
                                            </p:txEl>
                                          </p:spTgt>
                                        </p:tgtEl>
                                        <p:attrNameLst>
                                          <p:attrName>style.visibility</p:attrName>
                                        </p:attrNameLst>
                                      </p:cBhvr>
                                      <p:to>
                                        <p:strVal val="visible"/>
                                      </p:to>
                                    </p:set>
                                    <p:anim calcmode="lin" valueType="num">
                                      <p:cBhvr additive="base">
                                        <p:cTn id="31" dur="500" fill="hold"/>
                                        <p:tgtEl>
                                          <p:spTgt spid="13824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82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F549E37-BA13-4494-B1CA-150F1DEA215D}" type="slidenum">
              <a:rPr lang="en-CA"/>
              <a:pPr>
                <a:defRPr/>
              </a:pPr>
              <a:t>11</a:t>
            </a:fld>
            <a:endParaRPr lang="en-CA"/>
          </a:p>
        </p:txBody>
      </p:sp>
      <p:sp>
        <p:nvSpPr>
          <p:cNvPr id="18435" name="Rectangle 2"/>
          <p:cNvSpPr>
            <a:spLocks noGrp="1" noChangeArrowheads="1"/>
          </p:cNvSpPr>
          <p:nvPr>
            <p:ph type="title"/>
          </p:nvPr>
        </p:nvSpPr>
        <p:spPr>
          <a:xfrm>
            <a:off x="0" y="304800"/>
            <a:ext cx="9067800" cy="762000"/>
          </a:xfrm>
        </p:spPr>
        <p:txBody>
          <a:bodyPr/>
          <a:lstStyle/>
          <a:p>
            <a:pPr algn="ctr" eaLnBrk="1" hangingPunct="1"/>
            <a:r>
              <a:rPr lang="en-US" altLang="tr-TR" dirty="0">
                <a:solidFill>
                  <a:schemeClr val="tx1"/>
                </a:solidFill>
              </a:rPr>
              <a:t>Demand Example</a:t>
            </a:r>
          </a:p>
        </p:txBody>
      </p:sp>
      <p:sp>
        <p:nvSpPr>
          <p:cNvPr id="18436" name="Rectangle 3"/>
          <p:cNvSpPr>
            <a:spLocks noGrp="1" noChangeArrowheads="1"/>
          </p:cNvSpPr>
          <p:nvPr>
            <p:ph type="body" idx="1"/>
          </p:nvPr>
        </p:nvSpPr>
        <p:spPr/>
        <p:txBody>
          <a:bodyPr/>
          <a:lstStyle/>
          <a:p>
            <a:pPr eaLnBrk="1" hangingPunct="1"/>
            <a:endParaRPr lang="en-US" altLang="tr-TR"/>
          </a:p>
          <a:p>
            <a:pPr lvl="4" eaLnBrk="1" hangingPunct="1"/>
            <a:endParaRPr lang="en-US" altLang="tr-TR" sz="3200"/>
          </a:p>
        </p:txBody>
      </p:sp>
      <p:sp>
        <p:nvSpPr>
          <p:cNvPr id="172036" name="Text Box 4"/>
          <p:cNvSpPr txBox="1">
            <a:spLocks noChangeArrowheads="1"/>
          </p:cNvSpPr>
          <p:nvPr/>
        </p:nvSpPr>
        <p:spPr bwMode="auto">
          <a:xfrm>
            <a:off x="28575" y="1219200"/>
            <a:ext cx="91154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GB" altLang="tr-TR" sz="3200"/>
              <a:t>Step 1: 	P</a:t>
            </a:r>
            <a:r>
              <a:rPr lang="en-GB" altLang="tr-TR" sz="3200" baseline="-25000"/>
              <a:t>x</a:t>
            </a:r>
            <a:r>
              <a:rPr lang="en-GB" altLang="tr-TR" sz="3200"/>
              <a:t>x+y=12</a:t>
            </a:r>
          </a:p>
          <a:p>
            <a:r>
              <a:rPr lang="en-GB" altLang="tr-TR" sz="3200"/>
              <a:t>		</a:t>
            </a:r>
          </a:p>
          <a:p>
            <a:r>
              <a:rPr lang="en-GB" altLang="tr-TR" sz="3200"/>
              <a:t>Step 2: 	y=P</a:t>
            </a:r>
            <a:r>
              <a:rPr lang="en-GB" altLang="tr-TR" sz="3200" baseline="-25000"/>
              <a:t>x</a:t>
            </a:r>
            <a:r>
              <a:rPr lang="en-GB" altLang="tr-TR" sz="3200"/>
              <a:t>x</a:t>
            </a:r>
          </a:p>
          <a:p>
            <a:endParaRPr lang="en-GB" altLang="tr-TR" sz="3200"/>
          </a:p>
          <a:p>
            <a:r>
              <a:rPr lang="en-GB" altLang="tr-TR" sz="3200"/>
              <a:t>Step 3: 	P</a:t>
            </a:r>
            <a:r>
              <a:rPr lang="en-GB" altLang="tr-TR" sz="3200" baseline="-25000"/>
              <a:t>x</a:t>
            </a:r>
            <a:r>
              <a:rPr lang="en-GB" altLang="tr-TR" sz="3200"/>
              <a:t>x+P</a:t>
            </a:r>
            <a:r>
              <a:rPr lang="en-GB" altLang="tr-TR" sz="3200" baseline="-25000"/>
              <a:t>x</a:t>
            </a:r>
            <a:r>
              <a:rPr lang="en-GB" altLang="tr-TR" sz="3200"/>
              <a:t>x=12</a:t>
            </a:r>
          </a:p>
          <a:p>
            <a:r>
              <a:rPr lang="en-GB" altLang="tr-TR" sz="3200"/>
              <a:t>		x=6/P</a:t>
            </a:r>
            <a:r>
              <a:rPr lang="en-GB" altLang="tr-TR" sz="3200" baseline="-25000"/>
              <a:t>x</a:t>
            </a:r>
          </a:p>
          <a:p>
            <a:endParaRPr lang="en-GB" altLang="tr-TR" sz="3200" baseline="-25000"/>
          </a:p>
          <a:p>
            <a:r>
              <a:rPr lang="en-GB" altLang="tr-TR" sz="3200"/>
              <a:t>X(1)=6</a:t>
            </a:r>
          </a:p>
          <a:p>
            <a:r>
              <a:rPr lang="en-GB" altLang="tr-TR" sz="3200"/>
              <a:t>X(2)=3</a:t>
            </a:r>
          </a:p>
          <a:p>
            <a:r>
              <a:rPr lang="en-GB" altLang="tr-TR" sz="3200"/>
              <a:t>X(3)=2</a:t>
            </a:r>
          </a:p>
          <a:p>
            <a:endParaRPr lang="en-US" altLang="tr-TR" sz="3200"/>
          </a:p>
        </p:txBody>
      </p:sp>
    </p:spTree>
    <p:custDataLst>
      <p:tags r:id="rId1"/>
    </p:custDataLst>
    <p:extLst>
      <p:ext uri="{BB962C8B-B14F-4D97-AF65-F5344CB8AC3E}">
        <p14:creationId xmlns:p14="http://schemas.microsoft.com/office/powerpoint/2010/main" val="48180236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72036">
                                            <p:txEl>
                                              <p:pRg st="1" end="1"/>
                                            </p:txEl>
                                          </p:spTgt>
                                        </p:tgtEl>
                                        <p:attrNameLst>
                                          <p:attrName>style.visibility</p:attrName>
                                        </p:attrNameLst>
                                      </p:cBhvr>
                                      <p:to>
                                        <p:strVal val="visible"/>
                                      </p:to>
                                    </p:set>
                                    <p:anim calcmode="lin" valueType="num">
                                      <p:cBhvr additive="base">
                                        <p:cTn id="7" dur="500" fill="hold"/>
                                        <p:tgtEl>
                                          <p:spTgt spid="17203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2036">
                                            <p:txEl>
                                              <p:pRg st="2" end="2"/>
                                            </p:txEl>
                                          </p:spTgt>
                                        </p:tgtEl>
                                        <p:attrNameLst>
                                          <p:attrName>style.visibility</p:attrName>
                                        </p:attrNameLst>
                                      </p:cBhvr>
                                      <p:to>
                                        <p:strVal val="visible"/>
                                      </p:to>
                                    </p:set>
                                    <p:anim calcmode="lin" valueType="num">
                                      <p:cBhvr additive="base">
                                        <p:cTn id="11" dur="500" fill="hold"/>
                                        <p:tgtEl>
                                          <p:spTgt spid="17203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20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2036">
                                            <p:txEl>
                                              <p:pRg st="4" end="4"/>
                                            </p:txEl>
                                          </p:spTgt>
                                        </p:tgtEl>
                                        <p:attrNameLst>
                                          <p:attrName>style.visibility</p:attrName>
                                        </p:attrNameLst>
                                      </p:cBhvr>
                                      <p:to>
                                        <p:strVal val="visible"/>
                                      </p:to>
                                    </p:set>
                                    <p:anim calcmode="lin" valueType="num">
                                      <p:cBhvr additive="base">
                                        <p:cTn id="17" dur="500" fill="hold"/>
                                        <p:tgtEl>
                                          <p:spTgt spid="17203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2036">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2036">
                                            <p:txEl>
                                              <p:pRg st="5" end="5"/>
                                            </p:txEl>
                                          </p:spTgt>
                                        </p:tgtEl>
                                        <p:attrNameLst>
                                          <p:attrName>style.visibility</p:attrName>
                                        </p:attrNameLst>
                                      </p:cBhvr>
                                      <p:to>
                                        <p:strVal val="visible"/>
                                      </p:to>
                                    </p:set>
                                    <p:anim calcmode="lin" valueType="num">
                                      <p:cBhvr additive="base">
                                        <p:cTn id="21" dur="500" fill="hold"/>
                                        <p:tgtEl>
                                          <p:spTgt spid="172036">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20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72036">
                                            <p:txEl>
                                              <p:pRg st="7" end="7"/>
                                            </p:txEl>
                                          </p:spTgt>
                                        </p:tgtEl>
                                        <p:attrNameLst>
                                          <p:attrName>style.visibility</p:attrName>
                                        </p:attrNameLst>
                                      </p:cBhvr>
                                      <p:to>
                                        <p:strVal val="visible"/>
                                      </p:to>
                                    </p:set>
                                    <p:anim calcmode="lin" valueType="num">
                                      <p:cBhvr additive="base">
                                        <p:cTn id="27" dur="500" fill="hold"/>
                                        <p:tgtEl>
                                          <p:spTgt spid="172036">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2036">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2036">
                                            <p:txEl>
                                              <p:pRg st="8" end="8"/>
                                            </p:txEl>
                                          </p:spTgt>
                                        </p:tgtEl>
                                        <p:attrNameLst>
                                          <p:attrName>style.visibility</p:attrName>
                                        </p:attrNameLst>
                                      </p:cBhvr>
                                      <p:to>
                                        <p:strVal val="visible"/>
                                      </p:to>
                                    </p:set>
                                    <p:anim calcmode="lin" valueType="num">
                                      <p:cBhvr additive="base">
                                        <p:cTn id="31" dur="500" fill="hold"/>
                                        <p:tgtEl>
                                          <p:spTgt spid="17203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2036">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2036">
                                            <p:txEl>
                                              <p:pRg st="9" end="9"/>
                                            </p:txEl>
                                          </p:spTgt>
                                        </p:tgtEl>
                                        <p:attrNameLst>
                                          <p:attrName>style.visibility</p:attrName>
                                        </p:attrNameLst>
                                      </p:cBhvr>
                                      <p:to>
                                        <p:strVal val="visible"/>
                                      </p:to>
                                    </p:set>
                                    <p:anim calcmode="lin" valueType="num">
                                      <p:cBhvr additive="base">
                                        <p:cTn id="35" dur="500" fill="hold"/>
                                        <p:tgtEl>
                                          <p:spTgt spid="172036">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203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110</a:t>
            </a:fld>
            <a:endParaRPr lang="en-US"/>
          </a:p>
        </p:txBody>
      </p:sp>
      <p:pic>
        <p:nvPicPr>
          <p:cNvPr id="195586" name="Picture 2" descr="income elasticity of demand ppt ile ilgili görsel sonuc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31322"/>
            <a:ext cx="7015363"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4974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111</a:t>
            </a:fld>
            <a:endParaRPr lang="en-US"/>
          </a:p>
        </p:txBody>
      </p:sp>
      <p:sp>
        <p:nvSpPr>
          <p:cNvPr id="4" name="Dikdörtgen 3"/>
          <p:cNvSpPr/>
          <p:nvPr/>
        </p:nvSpPr>
        <p:spPr>
          <a:xfrm>
            <a:off x="304800" y="304800"/>
            <a:ext cx="8610600" cy="6001643"/>
          </a:xfrm>
          <a:prstGeom prst="rect">
            <a:avLst/>
          </a:prstGeom>
        </p:spPr>
        <p:txBody>
          <a:bodyPr wrap="square">
            <a:spAutoFit/>
          </a:bodyPr>
          <a:lstStyle/>
          <a:p>
            <a:pPr algn="just"/>
            <a:r>
              <a:rPr lang="en-US" sz="2400" dirty="0"/>
              <a:t>Characteristics:</a:t>
            </a:r>
          </a:p>
          <a:p>
            <a:pPr algn="just"/>
            <a:r>
              <a:rPr lang="en-US" sz="2400" dirty="0" err="1"/>
              <a:t>Ey</a:t>
            </a:r>
            <a:r>
              <a:rPr lang="en-US" sz="2400" dirty="0"/>
              <a:t> &gt; 1,  </a:t>
            </a:r>
            <a:r>
              <a:rPr lang="en-US" sz="2400" dirty="0" err="1"/>
              <a:t>Qd</a:t>
            </a:r>
            <a:r>
              <a:rPr lang="en-US" sz="2400" dirty="0"/>
              <a:t> and income are directly related. This is a normal good and it is income elastic.</a:t>
            </a:r>
          </a:p>
          <a:p>
            <a:pPr algn="just"/>
            <a:r>
              <a:rPr lang="en-US" sz="2400" dirty="0"/>
              <a:t>0&lt; </a:t>
            </a:r>
            <a:r>
              <a:rPr lang="en-US" sz="2400" dirty="0" err="1"/>
              <a:t>Ey</a:t>
            </a:r>
            <a:r>
              <a:rPr lang="en-US" sz="2400" dirty="0"/>
              <a:t>&lt;1,  </a:t>
            </a:r>
            <a:r>
              <a:rPr lang="en-US" sz="2400" dirty="0" err="1"/>
              <a:t>Qd</a:t>
            </a:r>
            <a:r>
              <a:rPr lang="en-US" sz="2400" dirty="0"/>
              <a:t> and income are directly related. This is a normal good and it is income inelastic.</a:t>
            </a:r>
          </a:p>
          <a:p>
            <a:pPr algn="just"/>
            <a:r>
              <a:rPr lang="en-US" sz="2400" dirty="0" err="1"/>
              <a:t>Ey</a:t>
            </a:r>
            <a:r>
              <a:rPr lang="en-US" sz="2400" dirty="0"/>
              <a:t> &lt; 0, </a:t>
            </a:r>
            <a:r>
              <a:rPr lang="en-US" sz="2400" dirty="0" err="1"/>
              <a:t>Qd</a:t>
            </a:r>
            <a:r>
              <a:rPr lang="en-US" sz="2400" dirty="0"/>
              <a:t> and income are inversely related. This is an inferior good.</a:t>
            </a:r>
          </a:p>
          <a:p>
            <a:pPr algn="just"/>
            <a:r>
              <a:rPr lang="en-US" sz="2400" dirty="0" err="1"/>
              <a:t>Ey</a:t>
            </a:r>
            <a:r>
              <a:rPr lang="en-US" sz="2400" dirty="0"/>
              <a:t> approaches 0, </a:t>
            </a:r>
            <a:r>
              <a:rPr lang="en-US" sz="2400" dirty="0" err="1"/>
              <a:t>Qd</a:t>
            </a:r>
            <a:r>
              <a:rPr lang="en-US" sz="2400" dirty="0"/>
              <a:t>   stays the same as income changes, indicating a necessity. </a:t>
            </a:r>
          </a:p>
          <a:p>
            <a:pPr algn="just"/>
            <a:endParaRPr lang="en-US" sz="2400" dirty="0"/>
          </a:p>
          <a:p>
            <a:pPr algn="just"/>
            <a:r>
              <a:rPr lang="en-US" sz="2400" dirty="0"/>
              <a:t>Example:</a:t>
            </a:r>
          </a:p>
          <a:p>
            <a:pPr algn="just"/>
            <a:r>
              <a:rPr lang="en-US" sz="2400" dirty="0"/>
              <a:t>If income  increased by 10%,  the quantity demanded of a product increases by 5 %. Then the coefficient for the income  elasticity of demand for this product is::</a:t>
            </a:r>
          </a:p>
          <a:p>
            <a:pPr algn="just"/>
            <a:r>
              <a:rPr lang="en-US" sz="2400" dirty="0" err="1"/>
              <a:t>Ey</a:t>
            </a:r>
            <a:r>
              <a:rPr lang="en-US" sz="2400" dirty="0"/>
              <a:t> = percentage change in </a:t>
            </a:r>
            <a:r>
              <a:rPr lang="en-US" sz="2400" dirty="0" err="1"/>
              <a:t>Qx</a:t>
            </a:r>
            <a:r>
              <a:rPr lang="en-US" sz="2400" dirty="0"/>
              <a:t> / percentage change in Y = (5%) / (10%) = 0.5 &gt; 0, indicating this is a normal good and it is income inelastic.</a:t>
            </a:r>
          </a:p>
        </p:txBody>
      </p:sp>
    </p:spTree>
    <p:extLst>
      <p:ext uri="{BB962C8B-B14F-4D97-AF65-F5344CB8AC3E}">
        <p14:creationId xmlns:p14="http://schemas.microsoft.com/office/powerpoint/2010/main" val="2774926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112</a:t>
            </a:fld>
            <a:endParaRPr lang="en-US"/>
          </a:p>
        </p:txBody>
      </p:sp>
      <p:pic>
        <p:nvPicPr>
          <p:cNvPr id="116738" name="Picture 2" descr="income elasticity of demand ppt ile ilgili görsel sonuc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77724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426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Elasticity of Demand</a:t>
            </a: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tr-TR">
                <a:solidFill>
                  <a:srgbClr val="C00000"/>
                </a:solidFill>
              </a:rPr>
              <a:t>Cross-price elasticity of demand</a:t>
            </a:r>
          </a:p>
          <a:p>
            <a:pPr lvl="1"/>
            <a:r>
              <a:rPr lang="en-US" altLang="tr-TR"/>
              <a:t>Measure of how much the quantity demanded of one good responds</a:t>
            </a:r>
          </a:p>
          <a:p>
            <a:pPr lvl="2"/>
            <a:r>
              <a:rPr lang="en-US" altLang="tr-TR"/>
              <a:t>To a change in the price of another good</a:t>
            </a:r>
          </a:p>
          <a:p>
            <a:pPr lvl="1"/>
            <a:r>
              <a:rPr lang="en-US" altLang="tr-TR"/>
              <a:t>Percentage change in quantity demanded of the first good</a:t>
            </a:r>
          </a:p>
          <a:p>
            <a:pPr lvl="2"/>
            <a:r>
              <a:rPr lang="en-US" altLang="tr-TR"/>
              <a:t>Divided by the percentage change in price of the second good</a:t>
            </a:r>
          </a:p>
          <a:p>
            <a:pPr lvl="1"/>
            <a:r>
              <a:rPr lang="en-US" altLang="tr-TR"/>
              <a:t>Substitutes: Positive cross-price elasticity</a:t>
            </a:r>
          </a:p>
          <a:p>
            <a:pPr lvl="1"/>
            <a:r>
              <a:rPr lang="en-US" altLang="tr-TR"/>
              <a:t>Complements: Negative cross-price elasticity</a:t>
            </a:r>
          </a:p>
        </p:txBody>
      </p:sp>
      <p:sp>
        <p:nvSpPr>
          <p:cNvPr id="4" name="Slide Number Placeholder 3"/>
          <p:cNvSpPr>
            <a:spLocks noGrp="1"/>
          </p:cNvSpPr>
          <p:nvPr>
            <p:ph type="sldNum" sz="quarter" idx="10"/>
          </p:nvPr>
        </p:nvSpPr>
        <p:spPr/>
        <p:txBody>
          <a:bodyPr/>
          <a:lstStyle/>
          <a:p>
            <a:pPr>
              <a:defRPr/>
            </a:pPr>
            <a:fld id="{1CEA0E72-56D7-4C90-8FCC-DF9C8F43BD6D}" type="slidenum">
              <a:rPr lang="en-US" smtClean="0"/>
              <a:pPr>
                <a:defRPr/>
              </a:pPr>
              <a:t>113</a:t>
            </a:fld>
            <a:endParaRPr lang="en-US"/>
          </a:p>
        </p:txBody>
      </p:sp>
    </p:spTree>
    <p:extLst>
      <p:ext uri="{BB962C8B-B14F-4D97-AF65-F5344CB8AC3E}">
        <p14:creationId xmlns:p14="http://schemas.microsoft.com/office/powerpoint/2010/main" val="2372501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85775" y="533400"/>
            <a:ext cx="8172450" cy="719137"/>
          </a:xfrm>
        </p:spPr>
        <p:txBody>
          <a:bodyPr/>
          <a:lstStyle/>
          <a:p>
            <a:pPr eaLnBrk="1" hangingPunct="1"/>
            <a:r>
              <a:rPr lang="en-GB" altLang="en-US" sz="3600" dirty="0">
                <a:solidFill>
                  <a:srgbClr val="3399FF"/>
                </a:solidFill>
                <a:latin typeface="Century Gothic" pitchFamily="34" charset="0"/>
              </a:rPr>
              <a:t>The cross price elasticity of demand</a:t>
            </a:r>
          </a:p>
        </p:txBody>
      </p:sp>
      <p:sp>
        <p:nvSpPr>
          <p:cNvPr id="132102" name="Text Box 6"/>
          <p:cNvSpPr txBox="1">
            <a:spLocks noChangeArrowheads="1"/>
          </p:cNvSpPr>
          <p:nvPr/>
        </p:nvSpPr>
        <p:spPr bwMode="auto">
          <a:xfrm>
            <a:off x="1331913" y="3933825"/>
            <a:ext cx="6696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sz="2400">
                <a:latin typeface="Century Gothic" pitchFamily="34" charset="0"/>
              </a:rPr>
              <a:t>This may be positive or negative</a:t>
            </a:r>
          </a:p>
        </p:txBody>
      </p:sp>
      <p:sp>
        <p:nvSpPr>
          <p:cNvPr id="132103" name="Text Box 7"/>
          <p:cNvSpPr txBox="1">
            <a:spLocks noChangeArrowheads="1"/>
          </p:cNvSpPr>
          <p:nvPr/>
        </p:nvSpPr>
        <p:spPr bwMode="auto">
          <a:xfrm>
            <a:off x="1331913" y="4581525"/>
            <a:ext cx="7561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sz="2400" dirty="0">
                <a:latin typeface="Century Gothic" pitchFamily="34" charset="0"/>
              </a:rPr>
              <a:t>The cross price elasticity tends to be positive </a:t>
            </a:r>
          </a:p>
          <a:p>
            <a:pPr>
              <a:buFont typeface="Tahoma" pitchFamily="34" charset="0"/>
              <a:buChar char="–"/>
            </a:pPr>
            <a:r>
              <a:rPr lang="en-GB" altLang="en-US" sz="2400" dirty="0">
                <a:latin typeface="Century Gothic" pitchFamily="34" charset="0"/>
              </a:rPr>
              <a:t> if two goods are </a:t>
            </a:r>
            <a:r>
              <a:rPr lang="en-GB" altLang="en-US" sz="2400" b="1" i="1" dirty="0">
                <a:solidFill>
                  <a:srgbClr val="002060"/>
                </a:solidFill>
                <a:latin typeface="Century Gothic" pitchFamily="34" charset="0"/>
              </a:rPr>
              <a:t>substitutes</a:t>
            </a:r>
            <a:r>
              <a:rPr lang="en-GB" altLang="en-US" sz="2400" dirty="0">
                <a:latin typeface="Century Gothic" pitchFamily="34" charset="0"/>
              </a:rPr>
              <a:t>: e.g. tea and coffee</a:t>
            </a:r>
          </a:p>
        </p:txBody>
      </p:sp>
      <p:sp>
        <p:nvSpPr>
          <p:cNvPr id="132104" name="Text Box 8"/>
          <p:cNvSpPr txBox="1">
            <a:spLocks noChangeArrowheads="1"/>
          </p:cNvSpPr>
          <p:nvPr/>
        </p:nvSpPr>
        <p:spPr bwMode="auto">
          <a:xfrm>
            <a:off x="1331913" y="5516563"/>
            <a:ext cx="7812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sz="2400">
                <a:latin typeface="Century Gothic" pitchFamily="34" charset="0"/>
              </a:rPr>
              <a:t>The cross price elasticity tends to be negative </a:t>
            </a:r>
          </a:p>
          <a:p>
            <a:pPr>
              <a:buFont typeface="Tahoma" pitchFamily="34" charset="0"/>
              <a:buChar char="–"/>
            </a:pPr>
            <a:r>
              <a:rPr lang="en-GB" altLang="en-US" sz="2400">
                <a:latin typeface="Century Gothic" pitchFamily="34" charset="0"/>
              </a:rPr>
              <a:t> if two goods are </a:t>
            </a:r>
            <a:r>
              <a:rPr lang="en-GB" altLang="en-US" sz="2400" i="1">
                <a:solidFill>
                  <a:srgbClr val="002060"/>
                </a:solidFill>
                <a:latin typeface="Century Gothic" pitchFamily="34" charset="0"/>
              </a:rPr>
              <a:t>complements</a:t>
            </a:r>
            <a:r>
              <a:rPr lang="en-GB" altLang="en-US" sz="2400" i="1">
                <a:latin typeface="Century Gothic" pitchFamily="34" charset="0"/>
              </a:rPr>
              <a:t> </a:t>
            </a:r>
            <a:r>
              <a:rPr lang="en-GB" altLang="en-US" sz="2400">
                <a:latin typeface="Century Gothic" pitchFamily="34" charset="0"/>
              </a:rPr>
              <a:t>e.g. tea and milk.</a:t>
            </a:r>
          </a:p>
        </p:txBody>
      </p:sp>
      <p:sp>
        <p:nvSpPr>
          <p:cNvPr id="44038" name="Text Box 10"/>
          <p:cNvSpPr txBox="1">
            <a:spLocks noChangeArrowheads="1"/>
          </p:cNvSpPr>
          <p:nvPr/>
        </p:nvSpPr>
        <p:spPr bwMode="auto">
          <a:xfrm>
            <a:off x="966788" y="1524000"/>
            <a:ext cx="70659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400" dirty="0">
                <a:latin typeface="Century Gothic" pitchFamily="34" charset="0"/>
              </a:rPr>
              <a:t>The cross price elasticity of demand for good </a:t>
            </a:r>
            <a:r>
              <a:rPr lang="en-GB" altLang="en-US" sz="2400" dirty="0" err="1">
                <a:latin typeface="Century Gothic" pitchFamily="34" charset="0"/>
              </a:rPr>
              <a:t>i</a:t>
            </a:r>
            <a:r>
              <a:rPr lang="en-GB" altLang="en-US" sz="2400" dirty="0">
                <a:latin typeface="Century Gothic" pitchFamily="34" charset="0"/>
              </a:rPr>
              <a:t> </a:t>
            </a:r>
          </a:p>
          <a:p>
            <a:pPr eaLnBrk="1" hangingPunct="1"/>
            <a:r>
              <a:rPr lang="en-GB" altLang="en-US" sz="2400" dirty="0">
                <a:latin typeface="Century Gothic" pitchFamily="34" charset="0"/>
              </a:rPr>
              <a:t>with respect to the price of good j is:</a:t>
            </a:r>
          </a:p>
          <a:p>
            <a:pPr eaLnBrk="1" hangingPunct="1"/>
            <a:endParaRPr lang="en-GB" altLang="en-US" sz="2400" dirty="0">
              <a:latin typeface="Century Gothic" pitchFamily="34" charset="0"/>
            </a:endParaRPr>
          </a:p>
          <a:p>
            <a:pPr eaLnBrk="1" hangingPunct="1"/>
            <a:r>
              <a:rPr lang="en-GB" altLang="en-US" sz="2400" dirty="0">
                <a:latin typeface="Century Gothic" pitchFamily="34" charset="0"/>
              </a:rPr>
              <a:t>% change in quantity demanded of good </a:t>
            </a:r>
            <a:r>
              <a:rPr lang="en-GB" altLang="en-US" sz="2400" dirty="0" err="1">
                <a:latin typeface="Century Gothic" pitchFamily="34" charset="0"/>
              </a:rPr>
              <a:t>i</a:t>
            </a:r>
            <a:endParaRPr lang="en-GB" altLang="en-US" sz="2400" dirty="0">
              <a:latin typeface="Century Gothic" pitchFamily="34" charset="0"/>
            </a:endParaRPr>
          </a:p>
          <a:p>
            <a:pPr eaLnBrk="1" hangingPunct="1"/>
            <a:r>
              <a:rPr lang="en-GB" altLang="en-US" sz="2400" dirty="0">
                <a:latin typeface="Century Gothic" pitchFamily="34" charset="0"/>
              </a:rPr>
              <a:t>	% change in the price of good j</a:t>
            </a:r>
          </a:p>
        </p:txBody>
      </p:sp>
      <p:sp>
        <p:nvSpPr>
          <p:cNvPr id="26631" name="Line 12"/>
          <p:cNvSpPr>
            <a:spLocks noChangeShapeType="1"/>
          </p:cNvSpPr>
          <p:nvPr/>
        </p:nvSpPr>
        <p:spPr bwMode="auto">
          <a:xfrm flipV="1">
            <a:off x="1746302" y="3048000"/>
            <a:ext cx="5329238" cy="0"/>
          </a:xfrm>
          <a:prstGeom prst="line">
            <a:avLst/>
          </a:prstGeom>
          <a:ln>
            <a:solidFill>
              <a:schemeClr val="accent5">
                <a:lumMod val="25000"/>
              </a:schemeClr>
            </a:solidFill>
            <a:headEnd/>
            <a:tailEnd/>
          </a:ln>
        </p:spPr>
        <p:style>
          <a:lnRef idx="2">
            <a:schemeClr val="dk1"/>
          </a:lnRef>
          <a:fillRef idx="0">
            <a:schemeClr val="dk1"/>
          </a:fillRef>
          <a:effectRef idx="1">
            <a:schemeClr val="dk1"/>
          </a:effectRef>
          <a:fontRef idx="minor">
            <a:schemeClr val="tx1"/>
          </a:fontRef>
        </p:style>
        <p:txBody>
          <a:bodyPr/>
          <a:lstStyle/>
          <a:p>
            <a:pPr>
              <a:defRPr/>
            </a:pPr>
            <a:endParaRPr lang="en-GB"/>
          </a:p>
        </p:txBody>
      </p:sp>
      <p:sp>
        <p:nvSpPr>
          <p:cNvPr id="44040" name="Rectangle 5"/>
          <p:cNvSpPr txBox="1">
            <a:spLocks noGrp="1" noChangeArrowheads="1"/>
          </p:cNvSpPr>
          <p:nvPr/>
        </p:nvSpPr>
        <p:spPr bwMode="auto">
          <a:xfrm>
            <a:off x="3124200" y="6462713"/>
            <a:ext cx="289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000"/>
              <a:t>©McGraw-Hill Companies, 2010</a:t>
            </a:r>
            <a:endParaRPr lang="en-GB" altLang="en-US" sz="1400"/>
          </a:p>
        </p:txBody>
      </p:sp>
    </p:spTree>
    <p:extLst>
      <p:ext uri="{BB962C8B-B14F-4D97-AF65-F5344CB8AC3E}">
        <p14:creationId xmlns:p14="http://schemas.microsoft.com/office/powerpoint/2010/main" val="4204215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2102"/>
                                        </p:tgtEl>
                                        <p:attrNameLst>
                                          <p:attrName>style.visibility</p:attrName>
                                        </p:attrNameLst>
                                      </p:cBhvr>
                                      <p:to>
                                        <p:strVal val="visible"/>
                                      </p:to>
                                    </p:set>
                                    <p:anim calcmode="lin" valueType="num">
                                      <p:cBhvr additive="base">
                                        <p:cTn id="7" dur="500" fill="hold"/>
                                        <p:tgtEl>
                                          <p:spTgt spid="132102"/>
                                        </p:tgtEl>
                                        <p:attrNameLst>
                                          <p:attrName>ppt_x</p:attrName>
                                        </p:attrNameLst>
                                      </p:cBhvr>
                                      <p:tavLst>
                                        <p:tav tm="0">
                                          <p:val>
                                            <p:strVal val="0-#ppt_w/2"/>
                                          </p:val>
                                        </p:tav>
                                        <p:tav tm="100000">
                                          <p:val>
                                            <p:strVal val="#ppt_x"/>
                                          </p:val>
                                        </p:tav>
                                      </p:tavLst>
                                    </p:anim>
                                    <p:anim calcmode="lin" valueType="num">
                                      <p:cBhvr additive="base">
                                        <p:cTn id="8" dur="500" fill="hold"/>
                                        <p:tgtEl>
                                          <p:spTgt spid="13210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2102"/>
                                        </p:tgtEl>
                                        <p:attrNameLst>
                                          <p:attrName>ppt_c</p:attrName>
                                        </p:attrNameLst>
                                      </p:cBhvr>
                                      <p:to>
                                        <a:schemeClr val="tx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2103"/>
                                        </p:tgtEl>
                                        <p:attrNameLst>
                                          <p:attrName>style.visibility</p:attrName>
                                        </p:attrNameLst>
                                      </p:cBhvr>
                                      <p:to>
                                        <p:strVal val="visible"/>
                                      </p:to>
                                    </p:set>
                                    <p:anim calcmode="lin" valueType="num">
                                      <p:cBhvr additive="base">
                                        <p:cTn id="13" dur="500" fill="hold"/>
                                        <p:tgtEl>
                                          <p:spTgt spid="132103"/>
                                        </p:tgtEl>
                                        <p:attrNameLst>
                                          <p:attrName>ppt_x</p:attrName>
                                        </p:attrNameLst>
                                      </p:cBhvr>
                                      <p:tavLst>
                                        <p:tav tm="0">
                                          <p:val>
                                            <p:strVal val="0-#ppt_w/2"/>
                                          </p:val>
                                        </p:tav>
                                        <p:tav tm="100000">
                                          <p:val>
                                            <p:strVal val="#ppt_x"/>
                                          </p:val>
                                        </p:tav>
                                      </p:tavLst>
                                    </p:anim>
                                    <p:anim calcmode="lin" valueType="num">
                                      <p:cBhvr additive="base">
                                        <p:cTn id="14" dur="500" fill="hold"/>
                                        <p:tgtEl>
                                          <p:spTgt spid="13210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2103"/>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2104"/>
                                        </p:tgtEl>
                                        <p:attrNameLst>
                                          <p:attrName>style.visibility</p:attrName>
                                        </p:attrNameLst>
                                      </p:cBhvr>
                                      <p:to>
                                        <p:strVal val="visible"/>
                                      </p:to>
                                    </p:set>
                                    <p:anim calcmode="lin" valueType="num">
                                      <p:cBhvr additive="base">
                                        <p:cTn id="19" dur="500" fill="hold"/>
                                        <p:tgtEl>
                                          <p:spTgt spid="132104"/>
                                        </p:tgtEl>
                                        <p:attrNameLst>
                                          <p:attrName>ppt_x</p:attrName>
                                        </p:attrNameLst>
                                      </p:cBhvr>
                                      <p:tavLst>
                                        <p:tav tm="0">
                                          <p:val>
                                            <p:strVal val="0-#ppt_w/2"/>
                                          </p:val>
                                        </p:tav>
                                        <p:tav tm="100000">
                                          <p:val>
                                            <p:strVal val="#ppt_x"/>
                                          </p:val>
                                        </p:tav>
                                      </p:tavLst>
                                    </p:anim>
                                    <p:anim calcmode="lin" valueType="num">
                                      <p:cBhvr additive="base">
                                        <p:cTn id="20" dur="500" fill="hold"/>
                                        <p:tgtEl>
                                          <p:spTgt spid="132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2" grpId="0" autoUpdateAnimBg="0"/>
      <p:bldP spid="132103" grpId="0" autoUpdateAnimBg="0"/>
      <p:bldP spid="132104"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115</a:t>
            </a:fld>
            <a:endParaRPr lang="en-US"/>
          </a:p>
        </p:txBody>
      </p:sp>
      <p:pic>
        <p:nvPicPr>
          <p:cNvPr id="196612" name="Picture 4" descr="cross price elasticity of demand ile ilgili görsel sonuc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70754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8697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116</a:t>
            </a:fld>
            <a:endParaRPr lang="en-US"/>
          </a:p>
        </p:txBody>
      </p:sp>
      <p:sp>
        <p:nvSpPr>
          <p:cNvPr id="4" name="Dikdörtgen 3"/>
          <p:cNvSpPr/>
          <p:nvPr/>
        </p:nvSpPr>
        <p:spPr>
          <a:xfrm>
            <a:off x="457200" y="1166843"/>
            <a:ext cx="8305800" cy="4524315"/>
          </a:xfrm>
          <a:prstGeom prst="rect">
            <a:avLst/>
          </a:prstGeom>
        </p:spPr>
        <p:txBody>
          <a:bodyPr wrap="square">
            <a:spAutoFit/>
          </a:bodyPr>
          <a:lstStyle/>
          <a:p>
            <a:pPr algn="just" fontAlgn="auto">
              <a:spcBef>
                <a:spcPts val="0"/>
              </a:spcBef>
              <a:spcAft>
                <a:spcPts val="0"/>
              </a:spcAft>
              <a:defRPr/>
            </a:pPr>
            <a:r>
              <a:rPr lang="en-US" sz="2400" dirty="0"/>
              <a:t>Examples:</a:t>
            </a:r>
          </a:p>
          <a:p>
            <a:pPr algn="just" fontAlgn="auto">
              <a:spcBef>
                <a:spcPts val="0"/>
              </a:spcBef>
              <a:spcAft>
                <a:spcPts val="0"/>
              </a:spcAft>
              <a:defRPr/>
            </a:pPr>
            <a:r>
              <a:rPr lang="en-US" sz="2400" dirty="0"/>
              <a:t>1. If the price of Product A  increased by 10%,  the quantity demanded of B increases by 15 %. Then the coefficient for the cross  elasticity of the A and B is :</a:t>
            </a:r>
          </a:p>
          <a:p>
            <a:pPr algn="just" fontAlgn="auto">
              <a:spcBef>
                <a:spcPts val="0"/>
              </a:spcBef>
              <a:spcAft>
                <a:spcPts val="0"/>
              </a:spcAft>
              <a:defRPr/>
            </a:pPr>
            <a:r>
              <a:rPr lang="en-US" sz="2400" dirty="0" err="1"/>
              <a:t>Exy</a:t>
            </a:r>
            <a:r>
              <a:rPr lang="en-US" sz="2400" dirty="0"/>
              <a:t> = percentage change in </a:t>
            </a:r>
            <a:r>
              <a:rPr lang="en-US" sz="2400" dirty="0" err="1"/>
              <a:t>Qx</a:t>
            </a:r>
            <a:r>
              <a:rPr lang="en-US" sz="2400" dirty="0"/>
              <a:t> / percentage change in </a:t>
            </a:r>
            <a:r>
              <a:rPr lang="en-US" sz="2400" dirty="0" err="1"/>
              <a:t>Py</a:t>
            </a:r>
            <a:r>
              <a:rPr lang="en-US" sz="2400" dirty="0"/>
              <a:t> = </a:t>
            </a:r>
            <a:endParaRPr lang="tr-TR" sz="2400" dirty="0"/>
          </a:p>
          <a:p>
            <a:pPr algn="just" fontAlgn="auto">
              <a:spcBef>
                <a:spcPts val="0"/>
              </a:spcBef>
              <a:spcAft>
                <a:spcPts val="0"/>
              </a:spcAft>
              <a:defRPr/>
            </a:pPr>
            <a:r>
              <a:rPr lang="en-US" sz="2400" dirty="0"/>
              <a:t>(15%) / (10%) = 1.5 &gt; 0, indicating A and B are substitutes.</a:t>
            </a:r>
          </a:p>
          <a:p>
            <a:pPr algn="just" fontAlgn="auto">
              <a:spcBef>
                <a:spcPts val="0"/>
              </a:spcBef>
              <a:spcAft>
                <a:spcPts val="0"/>
              </a:spcAft>
              <a:defRPr/>
            </a:pPr>
            <a:endParaRPr lang="en-US" sz="2400" dirty="0"/>
          </a:p>
          <a:p>
            <a:pPr algn="just" fontAlgn="auto">
              <a:spcBef>
                <a:spcPts val="0"/>
              </a:spcBef>
              <a:spcAft>
                <a:spcPts val="0"/>
              </a:spcAft>
              <a:defRPr/>
            </a:pPr>
            <a:r>
              <a:rPr lang="en-US" sz="2400" dirty="0"/>
              <a:t>2. If the price of Product A  increased by 10%,  the quantity demanded of B decreases by 15 %. Then the coefficient for the cross  elasticity of the A and B is :</a:t>
            </a:r>
          </a:p>
          <a:p>
            <a:pPr algn="just" fontAlgn="auto">
              <a:spcBef>
                <a:spcPts val="0"/>
              </a:spcBef>
              <a:spcAft>
                <a:spcPts val="0"/>
              </a:spcAft>
              <a:defRPr/>
            </a:pPr>
            <a:r>
              <a:rPr lang="en-US" sz="2400" dirty="0" err="1"/>
              <a:t>Exy</a:t>
            </a:r>
            <a:r>
              <a:rPr lang="en-US" sz="2400" dirty="0"/>
              <a:t> = percentage change in </a:t>
            </a:r>
            <a:r>
              <a:rPr lang="en-US" sz="2400" dirty="0" err="1"/>
              <a:t>Qx</a:t>
            </a:r>
            <a:r>
              <a:rPr lang="en-US" sz="2400" dirty="0"/>
              <a:t> / percentage change in </a:t>
            </a:r>
            <a:r>
              <a:rPr lang="en-US" sz="2400" dirty="0" err="1"/>
              <a:t>Py</a:t>
            </a:r>
            <a:r>
              <a:rPr lang="en-US" sz="2400" dirty="0"/>
              <a:t> = </a:t>
            </a:r>
            <a:endParaRPr lang="tr-TR" sz="2400" dirty="0"/>
          </a:p>
          <a:p>
            <a:pPr algn="just" fontAlgn="auto">
              <a:spcBef>
                <a:spcPts val="0"/>
              </a:spcBef>
              <a:spcAft>
                <a:spcPts val="0"/>
              </a:spcAft>
              <a:defRPr/>
            </a:pPr>
            <a:r>
              <a:rPr lang="en-US" sz="2400" dirty="0"/>
              <a:t>(- 15%) / (10%) = - 1.5 &lt; 0, indicating A and B are complements.</a:t>
            </a:r>
          </a:p>
        </p:txBody>
      </p:sp>
    </p:spTree>
    <p:extLst>
      <p:ext uri="{BB962C8B-B14F-4D97-AF65-F5344CB8AC3E}">
        <p14:creationId xmlns:p14="http://schemas.microsoft.com/office/powerpoint/2010/main" val="36899176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Elasticity of Supply</a:t>
            </a: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solidFill>
                  <a:srgbClr val="C00000"/>
                </a:solidFill>
              </a:rPr>
              <a:t>Price elasticity of supply</a:t>
            </a:r>
          </a:p>
          <a:p>
            <a:pPr lvl="1"/>
            <a:r>
              <a:rPr lang="en-US" altLang="tr-TR"/>
              <a:t>Measure of how much the quantity supplied of a good responds</a:t>
            </a:r>
          </a:p>
          <a:p>
            <a:pPr lvl="2"/>
            <a:r>
              <a:rPr lang="en-US" altLang="tr-TR"/>
              <a:t>To a change in the price of that good</a:t>
            </a:r>
          </a:p>
          <a:p>
            <a:pPr lvl="1"/>
            <a:r>
              <a:rPr lang="en-US" altLang="tr-TR"/>
              <a:t>Percentage change in quantity supplied</a:t>
            </a:r>
          </a:p>
          <a:p>
            <a:pPr lvl="2"/>
            <a:r>
              <a:rPr lang="en-US" altLang="tr-TR"/>
              <a:t>Divided by the percentage change in price</a:t>
            </a:r>
          </a:p>
          <a:p>
            <a:pPr lvl="1"/>
            <a:r>
              <a:rPr lang="en-US" altLang="tr-TR"/>
              <a:t>Depends on the flexibility of sellers to change the amount of the good they produce</a:t>
            </a:r>
          </a:p>
        </p:txBody>
      </p:sp>
      <p:sp>
        <p:nvSpPr>
          <p:cNvPr id="4" name="Slide Number Placeholder 3"/>
          <p:cNvSpPr>
            <a:spLocks noGrp="1"/>
          </p:cNvSpPr>
          <p:nvPr>
            <p:ph type="sldNum" sz="quarter" idx="10"/>
          </p:nvPr>
        </p:nvSpPr>
        <p:spPr/>
        <p:txBody>
          <a:bodyPr/>
          <a:lstStyle/>
          <a:p>
            <a:pPr>
              <a:defRPr/>
            </a:pPr>
            <a:fld id="{08794B0D-ADF4-466D-89E6-E983CE8496E0}" type="slidenum">
              <a:rPr lang="en-US" smtClean="0"/>
              <a:pPr>
                <a:defRPr/>
              </a:pPr>
              <a:t>117</a:t>
            </a:fld>
            <a:endParaRPr lang="en-US"/>
          </a:p>
        </p:txBody>
      </p:sp>
    </p:spTree>
    <p:extLst>
      <p:ext uri="{BB962C8B-B14F-4D97-AF65-F5344CB8AC3E}">
        <p14:creationId xmlns:p14="http://schemas.microsoft.com/office/powerpoint/2010/main" val="176515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Elasticity of Supply</a:t>
            </a: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tr-TR">
                <a:solidFill>
                  <a:srgbClr val="C00000"/>
                </a:solidFill>
              </a:rPr>
              <a:t>Price elasticity of supply</a:t>
            </a:r>
          </a:p>
          <a:p>
            <a:pPr lvl="1"/>
            <a:r>
              <a:rPr lang="en-US" altLang="tr-TR"/>
              <a:t>Elastic supply</a:t>
            </a:r>
          </a:p>
          <a:p>
            <a:pPr lvl="2"/>
            <a:r>
              <a:rPr lang="en-US" altLang="tr-TR"/>
              <a:t>Quantity supplied responds substantially to changes in the price</a:t>
            </a:r>
          </a:p>
          <a:p>
            <a:pPr lvl="1"/>
            <a:r>
              <a:rPr lang="en-US" altLang="tr-TR"/>
              <a:t>Inelastic supply</a:t>
            </a:r>
          </a:p>
          <a:p>
            <a:pPr lvl="2"/>
            <a:r>
              <a:rPr lang="en-US" altLang="tr-TR"/>
              <a:t>Quantity supplied responds only slightly to changes in the price</a:t>
            </a:r>
          </a:p>
          <a:p>
            <a:r>
              <a:rPr lang="en-US" altLang="tr-TR">
                <a:solidFill>
                  <a:srgbClr val="C00000"/>
                </a:solidFill>
              </a:rPr>
              <a:t>Determinant of price elasticity of supply</a:t>
            </a:r>
          </a:p>
          <a:p>
            <a:pPr lvl="1"/>
            <a:r>
              <a:rPr lang="en-US" altLang="tr-TR"/>
              <a:t>Time period</a:t>
            </a:r>
          </a:p>
          <a:p>
            <a:pPr lvl="2"/>
            <a:r>
              <a:rPr lang="en-US" altLang="tr-TR"/>
              <a:t>Supply is more elastic in long run</a:t>
            </a:r>
          </a:p>
        </p:txBody>
      </p:sp>
      <p:sp>
        <p:nvSpPr>
          <p:cNvPr id="4" name="Slide Number Placeholder 3"/>
          <p:cNvSpPr>
            <a:spLocks noGrp="1"/>
          </p:cNvSpPr>
          <p:nvPr>
            <p:ph type="sldNum" sz="quarter" idx="10"/>
          </p:nvPr>
        </p:nvSpPr>
        <p:spPr/>
        <p:txBody>
          <a:bodyPr/>
          <a:lstStyle/>
          <a:p>
            <a:pPr>
              <a:defRPr/>
            </a:pPr>
            <a:fld id="{2B5324D8-B07A-43F7-B948-5B8831FA1D3C}" type="slidenum">
              <a:rPr lang="en-US" smtClean="0"/>
              <a:pPr>
                <a:defRPr/>
              </a:pPr>
              <a:t>118</a:t>
            </a:fld>
            <a:endParaRPr lang="en-US"/>
          </a:p>
        </p:txBody>
      </p:sp>
    </p:spTree>
    <p:extLst>
      <p:ext uri="{BB962C8B-B14F-4D97-AF65-F5344CB8AC3E}">
        <p14:creationId xmlns:p14="http://schemas.microsoft.com/office/powerpoint/2010/main" val="3753997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Elasticity of Supply</a:t>
            </a: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tr-TR">
                <a:solidFill>
                  <a:srgbClr val="C00000"/>
                </a:solidFill>
              </a:rPr>
              <a:t>Computing price elasticity of supply</a:t>
            </a:r>
          </a:p>
          <a:p>
            <a:pPr lvl="1"/>
            <a:r>
              <a:rPr lang="en-US" altLang="tr-TR"/>
              <a:t>Percentage change in quantity supplied</a:t>
            </a:r>
          </a:p>
          <a:p>
            <a:pPr lvl="2"/>
            <a:r>
              <a:rPr lang="en-US" altLang="tr-TR"/>
              <a:t>Divided by percentage change in price</a:t>
            </a:r>
          </a:p>
          <a:p>
            <a:r>
              <a:rPr lang="en-US" altLang="tr-TR">
                <a:solidFill>
                  <a:srgbClr val="C00000"/>
                </a:solidFill>
              </a:rPr>
              <a:t>Variety of supply curves</a:t>
            </a:r>
          </a:p>
          <a:p>
            <a:pPr lvl="1"/>
            <a:r>
              <a:rPr lang="en-US" altLang="tr-TR"/>
              <a:t>Supply is perfectly inelastic</a:t>
            </a:r>
          </a:p>
          <a:p>
            <a:pPr lvl="2"/>
            <a:r>
              <a:rPr lang="en-US" altLang="tr-TR"/>
              <a:t>Elasticity =0</a:t>
            </a:r>
          </a:p>
          <a:p>
            <a:pPr lvl="2"/>
            <a:r>
              <a:rPr lang="en-US" altLang="tr-TR"/>
              <a:t>Supply curve – vertical</a:t>
            </a:r>
          </a:p>
          <a:p>
            <a:pPr lvl="1"/>
            <a:r>
              <a:rPr lang="en-US" altLang="tr-TR"/>
              <a:t>Supply is perfectly elastic</a:t>
            </a:r>
          </a:p>
          <a:p>
            <a:pPr lvl="2"/>
            <a:r>
              <a:rPr lang="en-US" altLang="tr-TR"/>
              <a:t>Elasticity = infinity</a:t>
            </a:r>
          </a:p>
          <a:p>
            <a:pPr lvl="2"/>
            <a:r>
              <a:rPr lang="en-US" altLang="tr-TR"/>
              <a:t>Supply curve – horizontal</a:t>
            </a:r>
          </a:p>
        </p:txBody>
      </p:sp>
      <p:sp>
        <p:nvSpPr>
          <p:cNvPr id="4" name="Slide Number Placeholder 3"/>
          <p:cNvSpPr>
            <a:spLocks noGrp="1"/>
          </p:cNvSpPr>
          <p:nvPr>
            <p:ph type="sldNum" sz="quarter" idx="10"/>
          </p:nvPr>
        </p:nvSpPr>
        <p:spPr/>
        <p:txBody>
          <a:bodyPr/>
          <a:lstStyle/>
          <a:p>
            <a:pPr>
              <a:defRPr/>
            </a:pPr>
            <a:fld id="{4B941533-F252-473A-B3F5-37EF04127217}" type="slidenum">
              <a:rPr lang="en-US" smtClean="0"/>
              <a:pPr>
                <a:defRPr/>
              </a:pPr>
              <a:t>119</a:t>
            </a:fld>
            <a:endParaRPr lang="en-US"/>
          </a:p>
        </p:txBody>
      </p:sp>
    </p:spTree>
    <p:extLst>
      <p:ext uri="{BB962C8B-B14F-4D97-AF65-F5344CB8AC3E}">
        <p14:creationId xmlns:p14="http://schemas.microsoft.com/office/powerpoint/2010/main" val="3003646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2"/>
          </p:nvPr>
        </p:nvSpPr>
        <p:spPr/>
        <p:txBody>
          <a:bodyPr/>
          <a:lstStyle/>
          <a:p>
            <a:pPr>
              <a:defRPr/>
            </a:pPr>
            <a:fld id="{7D1742B6-A284-4DFF-A006-BD2E26F1A5E6}" type="slidenum">
              <a:rPr lang="en-CA"/>
              <a:pPr>
                <a:defRPr/>
              </a:pPr>
              <a:t>12</a:t>
            </a:fld>
            <a:endParaRPr lang="en-CA"/>
          </a:p>
        </p:txBody>
      </p:sp>
      <p:sp>
        <p:nvSpPr>
          <p:cNvPr id="19459" name="Text Box 2"/>
          <p:cNvSpPr txBox="1">
            <a:spLocks noChangeArrowheads="1"/>
          </p:cNvSpPr>
          <p:nvPr/>
        </p:nvSpPr>
        <p:spPr bwMode="auto">
          <a:xfrm>
            <a:off x="1219200" y="5334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spcBef>
                <a:spcPct val="50000"/>
              </a:spcBef>
            </a:pPr>
            <a:r>
              <a:rPr lang="en-US" altLang="tr-TR" sz="2400" b="1" u="sng"/>
              <a:t>Demand Example</a:t>
            </a:r>
            <a:endParaRPr lang="en-US" altLang="tr-TR" sz="2400" b="1"/>
          </a:p>
        </p:txBody>
      </p:sp>
      <p:sp>
        <p:nvSpPr>
          <p:cNvPr id="19460" name="Line 3"/>
          <p:cNvSpPr>
            <a:spLocks noChangeShapeType="1"/>
          </p:cNvSpPr>
          <p:nvPr/>
        </p:nvSpPr>
        <p:spPr bwMode="auto">
          <a:xfrm>
            <a:off x="990600" y="6019800"/>
            <a:ext cx="5257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9461" name="Line 4"/>
          <p:cNvSpPr>
            <a:spLocks noChangeShapeType="1"/>
          </p:cNvSpPr>
          <p:nvPr/>
        </p:nvSpPr>
        <p:spPr bwMode="auto">
          <a:xfrm flipV="1">
            <a:off x="990600" y="838200"/>
            <a:ext cx="0" cy="5181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9462" name="Text Box 5"/>
          <p:cNvSpPr txBox="1">
            <a:spLocks noChangeArrowheads="1"/>
          </p:cNvSpPr>
          <p:nvPr/>
        </p:nvSpPr>
        <p:spPr bwMode="auto">
          <a:xfrm>
            <a:off x="6308725" y="59086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GB" altLang="tr-TR" sz="2400" b="1">
                <a:latin typeface="Times New Roman" pitchFamily="18" charset="0"/>
              </a:rPr>
              <a:t>X</a:t>
            </a:r>
          </a:p>
        </p:txBody>
      </p:sp>
      <p:sp>
        <p:nvSpPr>
          <p:cNvPr id="19463" name="Text Box 6"/>
          <p:cNvSpPr txBox="1">
            <a:spLocks noChangeArrowheads="1"/>
          </p:cNvSpPr>
          <p:nvPr/>
        </p:nvSpPr>
        <p:spPr bwMode="auto">
          <a:xfrm>
            <a:off x="457200" y="533400"/>
            <a:ext cx="51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GB" altLang="tr-TR" sz="2400" b="1">
                <a:latin typeface="Times New Roman" pitchFamily="18" charset="0"/>
              </a:rPr>
              <a:t>P</a:t>
            </a:r>
            <a:r>
              <a:rPr lang="en-GB" altLang="tr-TR" sz="2400" b="1" baseline="-25000">
                <a:latin typeface="Times New Roman" pitchFamily="18" charset="0"/>
              </a:rPr>
              <a:t>X</a:t>
            </a:r>
            <a:endParaRPr lang="en-GB" altLang="tr-TR" sz="2400" b="1">
              <a:latin typeface="Times New Roman" pitchFamily="18" charset="0"/>
            </a:endParaRPr>
          </a:p>
        </p:txBody>
      </p:sp>
      <p:sp>
        <p:nvSpPr>
          <p:cNvPr id="19464" name="Arc 7"/>
          <p:cNvSpPr>
            <a:spLocks/>
          </p:cNvSpPr>
          <p:nvPr/>
        </p:nvSpPr>
        <p:spPr bwMode="auto">
          <a:xfrm>
            <a:off x="1524000" y="3352800"/>
            <a:ext cx="3276600" cy="2362200"/>
          </a:xfrm>
          <a:custGeom>
            <a:avLst/>
            <a:gdLst>
              <a:gd name="T0" fmla="*/ 2147483647 w 20527"/>
              <a:gd name="T1" fmla="*/ 2147483647 h 21583"/>
              <a:gd name="T2" fmla="*/ 0 w 20527"/>
              <a:gd name="T3" fmla="*/ 2147483647 h 21583"/>
              <a:gd name="T4" fmla="*/ 2147483647 w 20527"/>
              <a:gd name="T5" fmla="*/ 0 h 21583"/>
              <a:gd name="T6" fmla="*/ 0 60000 65536"/>
              <a:gd name="T7" fmla="*/ 0 60000 65536"/>
              <a:gd name="T8" fmla="*/ 0 60000 65536"/>
              <a:gd name="T9" fmla="*/ 0 w 20527"/>
              <a:gd name="T10" fmla="*/ 0 h 21583"/>
              <a:gd name="T11" fmla="*/ 20527 w 20527"/>
              <a:gd name="T12" fmla="*/ 21583 h 21583"/>
            </a:gdLst>
            <a:ahLst/>
            <a:cxnLst>
              <a:cxn ang="T6">
                <a:pos x="T0" y="T1"/>
              </a:cxn>
              <a:cxn ang="T7">
                <a:pos x="T2" y="T3"/>
              </a:cxn>
              <a:cxn ang="T8">
                <a:pos x="T4" y="T5"/>
              </a:cxn>
            </a:cxnLst>
            <a:rect l="T9" t="T10" r="T11" b="T12"/>
            <a:pathLst>
              <a:path w="20527" h="21583" fill="none" extrusionOk="0">
                <a:moveTo>
                  <a:pt x="19663" y="21582"/>
                </a:moveTo>
                <a:cubicBezTo>
                  <a:pt x="10649" y="21221"/>
                  <a:pt x="2809" y="15297"/>
                  <a:pt x="0" y="6724"/>
                </a:cubicBezTo>
              </a:path>
              <a:path w="20527" h="21583" stroke="0" extrusionOk="0">
                <a:moveTo>
                  <a:pt x="19663" y="21582"/>
                </a:moveTo>
                <a:cubicBezTo>
                  <a:pt x="10649" y="21221"/>
                  <a:pt x="2809" y="15297"/>
                  <a:pt x="0" y="6724"/>
                </a:cubicBezTo>
                <a:lnTo>
                  <a:pt x="20527"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19465" name="Line 8"/>
          <p:cNvSpPr>
            <a:spLocks noChangeShapeType="1"/>
          </p:cNvSpPr>
          <p:nvPr/>
        </p:nvSpPr>
        <p:spPr bwMode="auto">
          <a:xfrm>
            <a:off x="990600" y="4876800"/>
            <a:ext cx="1143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9466" name="Line 9"/>
          <p:cNvSpPr>
            <a:spLocks noChangeShapeType="1"/>
          </p:cNvSpPr>
          <p:nvPr/>
        </p:nvSpPr>
        <p:spPr bwMode="auto">
          <a:xfrm>
            <a:off x="2057400" y="4876800"/>
            <a:ext cx="0" cy="1143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9467" name="Line 10"/>
          <p:cNvSpPr>
            <a:spLocks noChangeShapeType="1"/>
          </p:cNvSpPr>
          <p:nvPr/>
        </p:nvSpPr>
        <p:spPr bwMode="auto">
          <a:xfrm>
            <a:off x="990600" y="5257800"/>
            <a:ext cx="1752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9468" name="Line 11"/>
          <p:cNvSpPr>
            <a:spLocks noChangeShapeType="1"/>
          </p:cNvSpPr>
          <p:nvPr/>
        </p:nvSpPr>
        <p:spPr bwMode="auto">
          <a:xfrm>
            <a:off x="2743200" y="5334000"/>
            <a:ext cx="0" cy="685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9469" name="Line 12"/>
          <p:cNvSpPr>
            <a:spLocks noChangeShapeType="1"/>
          </p:cNvSpPr>
          <p:nvPr/>
        </p:nvSpPr>
        <p:spPr bwMode="auto">
          <a:xfrm>
            <a:off x="990600" y="5638800"/>
            <a:ext cx="3124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9470" name="Line 13"/>
          <p:cNvSpPr>
            <a:spLocks noChangeShapeType="1"/>
          </p:cNvSpPr>
          <p:nvPr/>
        </p:nvSpPr>
        <p:spPr bwMode="auto">
          <a:xfrm>
            <a:off x="4114800" y="5715000"/>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19471" name="Text Box 14"/>
          <p:cNvSpPr txBox="1">
            <a:spLocks noChangeArrowheads="1"/>
          </p:cNvSpPr>
          <p:nvPr/>
        </p:nvSpPr>
        <p:spPr bwMode="auto">
          <a:xfrm>
            <a:off x="1736725" y="6061075"/>
            <a:ext cx="254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GB" altLang="tr-TR" sz="2400" b="1">
                <a:latin typeface="Times New Roman" pitchFamily="18" charset="0"/>
              </a:rPr>
              <a:t>   2      3                6</a:t>
            </a:r>
          </a:p>
        </p:txBody>
      </p:sp>
      <p:sp>
        <p:nvSpPr>
          <p:cNvPr id="173071" name="Text Box 15"/>
          <p:cNvSpPr txBox="1">
            <a:spLocks noChangeArrowheads="1"/>
          </p:cNvSpPr>
          <p:nvPr/>
        </p:nvSpPr>
        <p:spPr bwMode="auto">
          <a:xfrm>
            <a:off x="1506538" y="1600200"/>
            <a:ext cx="72564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GB" altLang="tr-TR" sz="3200" b="1">
                <a:latin typeface="Times New Roman" pitchFamily="18" charset="0"/>
              </a:rPr>
              <a:t>Maximizing at each point, we arrive at the following demand curve:</a:t>
            </a:r>
          </a:p>
        </p:txBody>
      </p:sp>
      <p:sp>
        <p:nvSpPr>
          <p:cNvPr id="19473" name="Text Box 16"/>
          <p:cNvSpPr txBox="1">
            <a:spLocks noChangeArrowheads="1"/>
          </p:cNvSpPr>
          <p:nvPr/>
        </p:nvSpPr>
        <p:spPr bwMode="auto">
          <a:xfrm>
            <a:off x="0" y="4648200"/>
            <a:ext cx="99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GB" altLang="tr-TR" sz="2400" b="1">
                <a:latin typeface="Times New Roman" pitchFamily="18" charset="0"/>
              </a:rPr>
              <a:t>P</a:t>
            </a:r>
            <a:r>
              <a:rPr lang="en-GB" altLang="tr-TR" sz="2400" b="1" baseline="-25000">
                <a:latin typeface="Times New Roman" pitchFamily="18" charset="0"/>
              </a:rPr>
              <a:t>X</a:t>
            </a:r>
            <a:r>
              <a:rPr lang="en-GB" altLang="tr-TR" sz="2400" b="1">
                <a:latin typeface="Times New Roman" pitchFamily="18" charset="0"/>
              </a:rPr>
              <a:t> = 3</a:t>
            </a:r>
          </a:p>
        </p:txBody>
      </p:sp>
      <p:sp>
        <p:nvSpPr>
          <p:cNvPr id="19474" name="Text Box 17"/>
          <p:cNvSpPr txBox="1">
            <a:spLocks noChangeArrowheads="1"/>
          </p:cNvSpPr>
          <p:nvPr/>
        </p:nvSpPr>
        <p:spPr bwMode="auto">
          <a:xfrm>
            <a:off x="0" y="5029200"/>
            <a:ext cx="99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GB" altLang="tr-TR" sz="2400" b="1">
                <a:latin typeface="Times New Roman" pitchFamily="18" charset="0"/>
              </a:rPr>
              <a:t>P</a:t>
            </a:r>
            <a:r>
              <a:rPr lang="en-GB" altLang="tr-TR" sz="2400" b="1" baseline="-25000">
                <a:latin typeface="Times New Roman" pitchFamily="18" charset="0"/>
              </a:rPr>
              <a:t>X</a:t>
            </a:r>
            <a:r>
              <a:rPr lang="en-GB" altLang="tr-TR" sz="2400" b="1">
                <a:latin typeface="Times New Roman" pitchFamily="18" charset="0"/>
              </a:rPr>
              <a:t> = 2</a:t>
            </a:r>
          </a:p>
        </p:txBody>
      </p:sp>
      <p:sp>
        <p:nvSpPr>
          <p:cNvPr id="19475" name="Text Box 18"/>
          <p:cNvSpPr txBox="1">
            <a:spLocks noChangeArrowheads="1"/>
          </p:cNvSpPr>
          <p:nvPr/>
        </p:nvSpPr>
        <p:spPr bwMode="auto">
          <a:xfrm>
            <a:off x="0" y="5410200"/>
            <a:ext cx="99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GB" altLang="tr-TR" sz="2400" b="1">
                <a:latin typeface="Times New Roman" pitchFamily="18" charset="0"/>
              </a:rPr>
              <a:t>P</a:t>
            </a:r>
            <a:r>
              <a:rPr lang="en-GB" altLang="tr-TR" sz="2400" b="1" baseline="-25000">
                <a:latin typeface="Times New Roman" pitchFamily="18" charset="0"/>
              </a:rPr>
              <a:t>X</a:t>
            </a:r>
            <a:r>
              <a:rPr lang="en-GB" altLang="tr-TR" sz="2400" b="1">
                <a:latin typeface="Times New Roman" pitchFamily="18" charset="0"/>
              </a:rPr>
              <a:t> = 1</a:t>
            </a:r>
          </a:p>
        </p:txBody>
      </p:sp>
      <p:sp>
        <p:nvSpPr>
          <p:cNvPr id="19476" name="Text Box 19"/>
          <p:cNvSpPr txBox="1">
            <a:spLocks noChangeArrowheads="1"/>
          </p:cNvSpPr>
          <p:nvPr/>
        </p:nvSpPr>
        <p:spPr bwMode="auto">
          <a:xfrm>
            <a:off x="1905000" y="4419600"/>
            <a:ext cx="3968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GB" altLang="tr-TR" sz="4800" b="1">
                <a:latin typeface="Times New Roman" pitchFamily="18" charset="0"/>
              </a:rPr>
              <a:t>•</a:t>
            </a:r>
          </a:p>
        </p:txBody>
      </p:sp>
      <p:sp>
        <p:nvSpPr>
          <p:cNvPr id="19477" name="Text Box 20"/>
          <p:cNvSpPr txBox="1">
            <a:spLocks noChangeArrowheads="1"/>
          </p:cNvSpPr>
          <p:nvPr/>
        </p:nvSpPr>
        <p:spPr bwMode="auto">
          <a:xfrm>
            <a:off x="2590800" y="4800600"/>
            <a:ext cx="3968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GB" altLang="tr-TR" sz="4800" b="1">
                <a:latin typeface="Times New Roman" pitchFamily="18" charset="0"/>
              </a:rPr>
              <a:t>•</a:t>
            </a:r>
          </a:p>
        </p:txBody>
      </p:sp>
      <p:sp>
        <p:nvSpPr>
          <p:cNvPr id="19478" name="Text Box 21"/>
          <p:cNvSpPr txBox="1">
            <a:spLocks noChangeArrowheads="1"/>
          </p:cNvSpPr>
          <p:nvPr/>
        </p:nvSpPr>
        <p:spPr bwMode="auto">
          <a:xfrm>
            <a:off x="3886200" y="5181600"/>
            <a:ext cx="3968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GB" altLang="tr-TR" sz="4800" b="1">
                <a:latin typeface="Times New Roman" pitchFamily="18" charset="0"/>
              </a:rPr>
              <a:t>•</a:t>
            </a:r>
          </a:p>
        </p:txBody>
      </p:sp>
      <p:sp>
        <p:nvSpPr>
          <p:cNvPr id="19479" name="Line 22"/>
          <p:cNvSpPr>
            <a:spLocks noChangeShapeType="1"/>
          </p:cNvSpPr>
          <p:nvPr/>
        </p:nvSpPr>
        <p:spPr bwMode="auto">
          <a:xfrm>
            <a:off x="3352800" y="5029200"/>
            <a:ext cx="1066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9480" name="Text Box 23"/>
          <p:cNvSpPr txBox="1">
            <a:spLocks noChangeArrowheads="1"/>
          </p:cNvSpPr>
          <p:nvPr/>
        </p:nvSpPr>
        <p:spPr bwMode="auto">
          <a:xfrm>
            <a:off x="4479925" y="5146675"/>
            <a:ext cx="1817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GB" altLang="tr-TR" sz="2400" b="1">
                <a:latin typeface="Times New Roman" pitchFamily="18" charset="0"/>
              </a:rPr>
              <a:t>U increasing</a:t>
            </a:r>
          </a:p>
        </p:txBody>
      </p:sp>
    </p:spTree>
    <p:extLst>
      <p:ext uri="{BB962C8B-B14F-4D97-AF65-F5344CB8AC3E}">
        <p14:creationId xmlns:p14="http://schemas.microsoft.com/office/powerpoint/2010/main" val="1734671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3071">
                                            <p:txEl>
                                              <p:pRg st="0" end="0"/>
                                            </p:txEl>
                                          </p:spTgt>
                                        </p:tgtEl>
                                        <p:attrNameLst>
                                          <p:attrName>style.visibility</p:attrName>
                                        </p:attrNameLst>
                                      </p:cBhvr>
                                      <p:to>
                                        <p:strVal val="visible"/>
                                      </p:to>
                                    </p:set>
                                    <p:anim calcmode="lin" valueType="num">
                                      <p:cBhvr additive="base">
                                        <p:cTn id="7" dur="500" fill="hold"/>
                                        <p:tgtEl>
                                          <p:spTgt spid="1730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30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Elasticity of Supply</a:t>
            </a: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solidFill>
                  <a:srgbClr val="C00000"/>
                </a:solidFill>
              </a:rPr>
              <a:t>Variety of supply curves</a:t>
            </a:r>
          </a:p>
          <a:p>
            <a:pPr lvl="1"/>
            <a:r>
              <a:rPr lang="en-US" altLang="tr-TR"/>
              <a:t>Unit elastic supply</a:t>
            </a:r>
          </a:p>
          <a:p>
            <a:pPr lvl="2"/>
            <a:r>
              <a:rPr lang="en-US" altLang="tr-TR"/>
              <a:t>Elasticity =1</a:t>
            </a:r>
          </a:p>
          <a:p>
            <a:pPr lvl="1"/>
            <a:r>
              <a:rPr lang="en-US" altLang="tr-TR"/>
              <a:t>Elastic supply</a:t>
            </a:r>
          </a:p>
          <a:p>
            <a:pPr lvl="2"/>
            <a:r>
              <a:rPr lang="en-US" altLang="tr-TR"/>
              <a:t>Elasticity &gt;1</a:t>
            </a:r>
          </a:p>
          <a:p>
            <a:pPr lvl="1"/>
            <a:r>
              <a:rPr lang="en-US" altLang="tr-TR"/>
              <a:t>Inelastic supply</a:t>
            </a:r>
          </a:p>
          <a:p>
            <a:pPr lvl="2"/>
            <a:r>
              <a:rPr lang="en-US" altLang="tr-TR"/>
              <a:t>Elasticity &lt; 1</a:t>
            </a:r>
          </a:p>
        </p:txBody>
      </p:sp>
      <p:sp>
        <p:nvSpPr>
          <p:cNvPr id="4" name="Slide Number Placeholder 3"/>
          <p:cNvSpPr>
            <a:spLocks noGrp="1"/>
          </p:cNvSpPr>
          <p:nvPr>
            <p:ph type="sldNum" sz="quarter" idx="10"/>
          </p:nvPr>
        </p:nvSpPr>
        <p:spPr/>
        <p:txBody>
          <a:bodyPr/>
          <a:lstStyle/>
          <a:p>
            <a:pPr>
              <a:defRPr/>
            </a:pPr>
            <a:fld id="{E3DDE4CC-AE6D-4404-863B-916FA53AAF30}" type="slidenum">
              <a:rPr lang="en-US" smtClean="0"/>
              <a:pPr>
                <a:defRPr/>
              </a:pPr>
              <a:t>120</a:t>
            </a:fld>
            <a:endParaRPr lang="en-US"/>
          </a:p>
        </p:txBody>
      </p:sp>
    </p:spTree>
    <p:extLst>
      <p:ext uri="{BB962C8B-B14F-4D97-AF65-F5344CB8AC3E}">
        <p14:creationId xmlns:p14="http://schemas.microsoft.com/office/powerpoint/2010/main" val="1118010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price elasticity of supply (a, b)</a:t>
            </a:r>
          </a:p>
        </p:txBody>
      </p:sp>
      <p:sp>
        <p:nvSpPr>
          <p:cNvPr id="4" name="Slide Number Placeholder 3"/>
          <p:cNvSpPr>
            <a:spLocks noGrp="1"/>
          </p:cNvSpPr>
          <p:nvPr>
            <p:ph type="sldNum" sz="quarter" idx="14"/>
          </p:nvPr>
        </p:nvSpPr>
        <p:spPr/>
        <p:txBody>
          <a:bodyPr/>
          <a:lstStyle/>
          <a:p>
            <a:pPr>
              <a:defRPr/>
            </a:pPr>
            <a:fld id="{7E030BCB-7CAB-4AA9-B592-BB6CC85761B1}" type="slidenum">
              <a:rPr lang="en-US" smtClean="0"/>
              <a:pPr>
                <a:defRPr/>
              </a:pPr>
              <a:t>121</a:t>
            </a:fld>
            <a:endParaRPr lang="en-US"/>
          </a:p>
        </p:txBody>
      </p:sp>
      <p:sp>
        <p:nvSpPr>
          <p:cNvPr id="5" name="TextBox 4"/>
          <p:cNvSpPr txBox="1">
            <a:spLocks noChangeArrowheads="1"/>
          </p:cNvSpPr>
          <p:nvPr/>
        </p:nvSpPr>
        <p:spPr bwMode="auto">
          <a:xfrm>
            <a:off x="762000" y="1219200"/>
            <a:ext cx="3186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Tx/>
              <a:buAutoNum type="alphaLcParenBoth"/>
            </a:pPr>
            <a:r>
              <a:rPr lang="en-US" altLang="tr-TR">
                <a:solidFill>
                  <a:srgbClr val="800080"/>
                </a:solidFill>
              </a:rPr>
              <a:t>Perfectly inelastic supply: </a:t>
            </a:r>
          </a:p>
          <a:p>
            <a:pPr algn="ctr" eaLnBrk="1" hangingPunct="1"/>
            <a:r>
              <a:rPr lang="en-US" altLang="tr-TR">
                <a:solidFill>
                  <a:srgbClr val="800080"/>
                </a:solidFill>
              </a:rPr>
              <a:t>Elasticity = 0</a:t>
            </a:r>
          </a:p>
        </p:txBody>
      </p:sp>
      <p:grpSp>
        <p:nvGrpSpPr>
          <p:cNvPr id="6" name="Group 5"/>
          <p:cNvGrpSpPr>
            <a:grpSpLocks/>
          </p:cNvGrpSpPr>
          <p:nvPr/>
        </p:nvGrpSpPr>
        <p:grpSpPr bwMode="auto">
          <a:xfrm>
            <a:off x="152400" y="1752600"/>
            <a:ext cx="4114800" cy="3352800"/>
            <a:chOff x="152400" y="1905000"/>
            <a:chExt cx="4114800" cy="3352800"/>
          </a:xfrm>
        </p:grpSpPr>
        <p:sp>
          <p:nvSpPr>
            <p:cNvPr id="7" name="Rectangle 6"/>
            <p:cNvSpPr/>
            <p:nvPr/>
          </p:nvSpPr>
          <p:spPr>
            <a:xfrm>
              <a:off x="914400" y="2209800"/>
              <a:ext cx="33528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38976" name="Group 13"/>
            <p:cNvGrpSpPr>
              <a:grpSpLocks/>
            </p:cNvGrpSpPr>
            <p:nvPr/>
          </p:nvGrpSpPr>
          <p:grpSpPr bwMode="auto">
            <a:xfrm>
              <a:off x="152400" y="1905000"/>
              <a:ext cx="774571" cy="3352800"/>
              <a:chOff x="152400" y="1905000"/>
              <a:chExt cx="774571" cy="3352800"/>
            </a:xfrm>
          </p:grpSpPr>
          <p:cxnSp>
            <p:nvCxnSpPr>
              <p:cNvPr id="9" name="Straight Connector 8"/>
              <p:cNvCxnSpPr/>
              <p:nvPr/>
            </p:nvCxnSpPr>
            <p:spPr>
              <a:xfrm rot="5400000">
                <a:off x="-608806" y="3733006"/>
                <a:ext cx="30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978" name="TextBox 9"/>
              <p:cNvSpPr txBox="1">
                <a:spLocks noChangeArrowheads="1"/>
              </p:cNvSpPr>
              <p:nvPr/>
            </p:nvSpPr>
            <p:spPr bwMode="auto">
              <a:xfrm>
                <a:off x="152400" y="19050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grpSp>
      </p:grpSp>
      <p:grpSp>
        <p:nvGrpSpPr>
          <p:cNvPr id="11" name="Group 10"/>
          <p:cNvGrpSpPr>
            <a:grpSpLocks/>
          </p:cNvGrpSpPr>
          <p:nvPr/>
        </p:nvGrpSpPr>
        <p:grpSpPr bwMode="auto">
          <a:xfrm>
            <a:off x="677863" y="5105400"/>
            <a:ext cx="3706812" cy="522288"/>
            <a:chOff x="677694" y="5257800"/>
            <a:chExt cx="3706902" cy="521732"/>
          </a:xfrm>
        </p:grpSpPr>
        <p:cxnSp>
          <p:nvCxnSpPr>
            <p:cNvPr id="12" name="Straight Connector 11"/>
            <p:cNvCxnSpPr/>
            <p:nvPr/>
          </p:nvCxnSpPr>
          <p:spPr>
            <a:xfrm>
              <a:off x="914237" y="5257800"/>
              <a:ext cx="3352881" cy="1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973" name="TextBox 12"/>
            <p:cNvSpPr txBox="1">
              <a:spLocks noChangeArrowheads="1"/>
            </p:cNvSpPr>
            <p:nvPr/>
          </p:nvSpPr>
          <p:spPr bwMode="auto">
            <a:xfrm>
              <a:off x="3276600" y="541020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38974" name="TextBox 13"/>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15" name="Group 14"/>
          <p:cNvGrpSpPr>
            <a:grpSpLocks/>
          </p:cNvGrpSpPr>
          <p:nvPr/>
        </p:nvGrpSpPr>
        <p:grpSpPr bwMode="auto">
          <a:xfrm>
            <a:off x="2438400" y="2057400"/>
            <a:ext cx="1258888" cy="3417888"/>
            <a:chOff x="2438400" y="2209800"/>
            <a:chExt cx="1258907" cy="3417332"/>
          </a:xfrm>
        </p:grpSpPr>
        <p:grpSp>
          <p:nvGrpSpPr>
            <p:cNvPr id="38968" name="Group 17"/>
            <p:cNvGrpSpPr>
              <a:grpSpLocks/>
            </p:cNvGrpSpPr>
            <p:nvPr/>
          </p:nvGrpSpPr>
          <p:grpSpPr bwMode="auto">
            <a:xfrm>
              <a:off x="2742406" y="2209800"/>
              <a:ext cx="954901" cy="3048794"/>
              <a:chOff x="2742406" y="2209800"/>
              <a:chExt cx="954901" cy="3048794"/>
            </a:xfrm>
          </p:grpSpPr>
          <p:cxnSp>
            <p:nvCxnSpPr>
              <p:cNvPr id="18" name="Straight Connector 17"/>
              <p:cNvCxnSpPr/>
              <p:nvPr/>
            </p:nvCxnSpPr>
            <p:spPr>
              <a:xfrm rot="5400000" flipH="1" flipV="1">
                <a:off x="1409129" y="3924815"/>
                <a:ext cx="2666566" cy="1587"/>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38971" name="TextBox 18"/>
              <p:cNvSpPr txBox="1">
                <a:spLocks noChangeArrowheads="1"/>
              </p:cNvSpPr>
              <p:nvPr/>
            </p:nvSpPr>
            <p:spPr bwMode="auto">
              <a:xfrm>
                <a:off x="2743200" y="2209800"/>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Supply </a:t>
                </a:r>
              </a:p>
            </p:txBody>
          </p:sp>
        </p:grpSp>
        <p:sp>
          <p:nvSpPr>
            <p:cNvPr id="38969" name="TextBox 16"/>
            <p:cNvSpPr txBox="1">
              <a:spLocks noChangeArrowheads="1"/>
            </p:cNvSpPr>
            <p:nvPr/>
          </p:nvSpPr>
          <p:spPr bwMode="auto">
            <a:xfrm>
              <a:off x="2438400" y="525780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100</a:t>
              </a:r>
            </a:p>
          </p:txBody>
        </p:sp>
      </p:grpSp>
      <p:grpSp>
        <p:nvGrpSpPr>
          <p:cNvPr id="20" name="Group 19"/>
          <p:cNvGrpSpPr>
            <a:grpSpLocks/>
          </p:cNvGrpSpPr>
          <p:nvPr/>
        </p:nvGrpSpPr>
        <p:grpSpPr bwMode="auto">
          <a:xfrm>
            <a:off x="457200" y="3048000"/>
            <a:ext cx="2286000" cy="369888"/>
            <a:chOff x="457200" y="3200400"/>
            <a:chExt cx="2286000" cy="369332"/>
          </a:xfrm>
        </p:grpSpPr>
        <p:cxnSp>
          <p:nvCxnSpPr>
            <p:cNvPr id="21" name="Straight Connector 20"/>
            <p:cNvCxnSpPr/>
            <p:nvPr/>
          </p:nvCxnSpPr>
          <p:spPr>
            <a:xfrm>
              <a:off x="914400" y="3428656"/>
              <a:ext cx="1828800"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967" name="TextBox 21"/>
            <p:cNvSpPr txBox="1">
              <a:spLocks noChangeArrowheads="1"/>
            </p:cNvSpPr>
            <p:nvPr/>
          </p:nvSpPr>
          <p:spPr bwMode="auto">
            <a:xfrm>
              <a:off x="457200" y="3200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$5</a:t>
              </a:r>
            </a:p>
          </p:txBody>
        </p:sp>
      </p:grpSp>
      <p:grpSp>
        <p:nvGrpSpPr>
          <p:cNvPr id="23" name="Group 22"/>
          <p:cNvGrpSpPr>
            <a:grpSpLocks/>
          </p:cNvGrpSpPr>
          <p:nvPr/>
        </p:nvGrpSpPr>
        <p:grpSpPr bwMode="auto">
          <a:xfrm>
            <a:off x="601663" y="3429000"/>
            <a:ext cx="2141537" cy="369888"/>
            <a:chOff x="601494" y="4038600"/>
            <a:chExt cx="2141706" cy="369332"/>
          </a:xfrm>
        </p:grpSpPr>
        <p:cxnSp>
          <p:nvCxnSpPr>
            <p:cNvPr id="24" name="Straight Connector 23"/>
            <p:cNvCxnSpPr/>
            <p:nvPr/>
          </p:nvCxnSpPr>
          <p:spPr>
            <a:xfrm>
              <a:off x="914256" y="4265272"/>
              <a:ext cx="1828944" cy="15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965" name="TextBox 24"/>
            <p:cNvSpPr txBox="1">
              <a:spLocks noChangeArrowheads="1"/>
            </p:cNvSpPr>
            <p:nvPr/>
          </p:nvSpPr>
          <p:spPr bwMode="auto">
            <a:xfrm>
              <a:off x="601494" y="4038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4</a:t>
              </a:r>
            </a:p>
          </p:txBody>
        </p:sp>
      </p:grpSp>
      <p:cxnSp>
        <p:nvCxnSpPr>
          <p:cNvPr id="26" name="Straight Arrow Connector 25"/>
          <p:cNvCxnSpPr/>
          <p:nvPr/>
        </p:nvCxnSpPr>
        <p:spPr>
          <a:xfrm rot="5400000" flipH="1" flipV="1">
            <a:off x="800101" y="3467100"/>
            <a:ext cx="381000" cy="3175"/>
          </a:xfrm>
          <a:prstGeom prst="straightConnector1">
            <a:avLst/>
          </a:prstGeom>
          <a:ln w="19050">
            <a:solidFill>
              <a:srgbClr val="800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 name="Group 26"/>
          <p:cNvGrpSpPr>
            <a:grpSpLocks/>
          </p:cNvGrpSpPr>
          <p:nvPr/>
        </p:nvGrpSpPr>
        <p:grpSpPr bwMode="auto">
          <a:xfrm>
            <a:off x="1066800" y="2286000"/>
            <a:ext cx="1203325" cy="1219200"/>
            <a:chOff x="1066800" y="2438400"/>
            <a:chExt cx="1202688" cy="1219200"/>
          </a:xfrm>
        </p:grpSpPr>
        <p:sp>
          <p:nvSpPr>
            <p:cNvPr id="38962" name="TextBox 27"/>
            <p:cNvSpPr txBox="1">
              <a:spLocks noChangeArrowheads="1"/>
            </p:cNvSpPr>
            <p:nvPr/>
          </p:nvSpPr>
          <p:spPr bwMode="auto">
            <a:xfrm>
              <a:off x="1219200" y="2438400"/>
              <a:ext cx="1050288" cy="830997"/>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AutoNum type="arabicPeriod"/>
              </a:pPr>
              <a:r>
                <a:rPr lang="en-US" altLang="tr-TR" sz="1600">
                  <a:solidFill>
                    <a:srgbClr val="800080"/>
                  </a:solidFill>
                </a:rPr>
                <a:t>An</a:t>
              </a:r>
            </a:p>
            <a:p>
              <a:pPr eaLnBrk="1" hangingPunct="1"/>
              <a:r>
                <a:rPr lang="en-US" altLang="tr-TR" sz="1600">
                  <a:solidFill>
                    <a:srgbClr val="800080"/>
                  </a:solidFill>
                </a:rPr>
                <a:t>increase</a:t>
              </a:r>
            </a:p>
            <a:p>
              <a:pPr eaLnBrk="1" hangingPunct="1"/>
              <a:r>
                <a:rPr lang="en-US" altLang="tr-TR" sz="1600">
                  <a:solidFill>
                    <a:srgbClr val="800080"/>
                  </a:solidFill>
                </a:rPr>
                <a:t>in price…</a:t>
              </a:r>
            </a:p>
          </p:txBody>
        </p:sp>
        <p:cxnSp>
          <p:nvCxnSpPr>
            <p:cNvPr id="29" name="Straight Connector 28"/>
            <p:cNvCxnSpPr/>
            <p:nvPr/>
          </p:nvCxnSpPr>
          <p:spPr>
            <a:xfrm rot="10800000" flipH="1">
              <a:off x="1066800" y="3200400"/>
              <a:ext cx="533118" cy="4572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a:grpSpLocks/>
          </p:cNvGrpSpPr>
          <p:nvPr/>
        </p:nvGrpSpPr>
        <p:grpSpPr bwMode="auto">
          <a:xfrm>
            <a:off x="2743200" y="3722688"/>
            <a:ext cx="1322388" cy="1382712"/>
            <a:chOff x="2743200" y="3875782"/>
            <a:chExt cx="1322054" cy="1382018"/>
          </a:xfrm>
        </p:grpSpPr>
        <p:sp>
          <p:nvSpPr>
            <p:cNvPr id="38960" name="TextBox 30"/>
            <p:cNvSpPr txBox="1">
              <a:spLocks noChangeArrowheads="1"/>
            </p:cNvSpPr>
            <p:nvPr/>
          </p:nvSpPr>
          <p:spPr bwMode="auto">
            <a:xfrm>
              <a:off x="2819400" y="3875782"/>
              <a:ext cx="1245854" cy="1077218"/>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2. …leaves</a:t>
              </a:r>
            </a:p>
            <a:p>
              <a:pPr eaLnBrk="1" hangingPunct="1"/>
              <a:r>
                <a:rPr lang="en-US" altLang="tr-TR" sz="1600">
                  <a:solidFill>
                    <a:srgbClr val="800080"/>
                  </a:solidFill>
                </a:rPr>
                <a:t>the quantity</a:t>
              </a:r>
            </a:p>
            <a:p>
              <a:pPr eaLnBrk="1" hangingPunct="1"/>
              <a:r>
                <a:rPr lang="en-US" altLang="tr-TR" sz="1600">
                  <a:solidFill>
                    <a:srgbClr val="800080"/>
                  </a:solidFill>
                </a:rPr>
                <a:t>supplied </a:t>
              </a:r>
            </a:p>
            <a:p>
              <a:pPr eaLnBrk="1" hangingPunct="1"/>
              <a:r>
                <a:rPr lang="en-US" altLang="tr-TR" sz="1600">
                  <a:solidFill>
                    <a:srgbClr val="800080"/>
                  </a:solidFill>
                </a:rPr>
                <a:t>unchanged</a:t>
              </a:r>
            </a:p>
          </p:txBody>
        </p:sp>
        <p:cxnSp>
          <p:nvCxnSpPr>
            <p:cNvPr id="32" name="Straight Connector 31"/>
            <p:cNvCxnSpPr/>
            <p:nvPr/>
          </p:nvCxnSpPr>
          <p:spPr>
            <a:xfrm rot="5400000" flipH="1" flipV="1">
              <a:off x="2743238" y="4953115"/>
              <a:ext cx="304647" cy="304723"/>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a:spLocks noChangeArrowheads="1"/>
          </p:cNvSpPr>
          <p:nvPr/>
        </p:nvSpPr>
        <p:spPr bwMode="auto">
          <a:xfrm>
            <a:off x="5181600" y="1219200"/>
            <a:ext cx="2236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a:solidFill>
                  <a:srgbClr val="800080"/>
                </a:solidFill>
              </a:rPr>
              <a:t>(b) Inelastic supply: </a:t>
            </a:r>
          </a:p>
          <a:p>
            <a:pPr algn="ctr" eaLnBrk="1" hangingPunct="1"/>
            <a:r>
              <a:rPr lang="en-US" altLang="tr-TR">
                <a:solidFill>
                  <a:srgbClr val="800080"/>
                </a:solidFill>
              </a:rPr>
              <a:t>Elasticity &lt; 1</a:t>
            </a:r>
          </a:p>
        </p:txBody>
      </p:sp>
      <p:grpSp>
        <p:nvGrpSpPr>
          <p:cNvPr id="34" name="Group 33"/>
          <p:cNvGrpSpPr>
            <a:grpSpLocks/>
          </p:cNvGrpSpPr>
          <p:nvPr/>
        </p:nvGrpSpPr>
        <p:grpSpPr bwMode="auto">
          <a:xfrm>
            <a:off x="4572000" y="1752600"/>
            <a:ext cx="4114800" cy="3352800"/>
            <a:chOff x="152400" y="1905000"/>
            <a:chExt cx="4114800" cy="3352800"/>
          </a:xfrm>
        </p:grpSpPr>
        <p:sp>
          <p:nvSpPr>
            <p:cNvPr id="35" name="Rectangle 34"/>
            <p:cNvSpPr/>
            <p:nvPr/>
          </p:nvSpPr>
          <p:spPr>
            <a:xfrm>
              <a:off x="914400" y="2209800"/>
              <a:ext cx="33528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38957" name="Group 13"/>
            <p:cNvGrpSpPr>
              <a:grpSpLocks/>
            </p:cNvGrpSpPr>
            <p:nvPr/>
          </p:nvGrpSpPr>
          <p:grpSpPr bwMode="auto">
            <a:xfrm>
              <a:off x="152400" y="1905000"/>
              <a:ext cx="774571" cy="3352800"/>
              <a:chOff x="152400" y="1905000"/>
              <a:chExt cx="774571" cy="3352800"/>
            </a:xfrm>
          </p:grpSpPr>
          <p:cxnSp>
            <p:nvCxnSpPr>
              <p:cNvPr id="37" name="Straight Connector 36"/>
              <p:cNvCxnSpPr/>
              <p:nvPr/>
            </p:nvCxnSpPr>
            <p:spPr>
              <a:xfrm rot="5400000">
                <a:off x="-608806" y="3733006"/>
                <a:ext cx="30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959" name="TextBox 37"/>
              <p:cNvSpPr txBox="1">
                <a:spLocks noChangeArrowheads="1"/>
              </p:cNvSpPr>
              <p:nvPr/>
            </p:nvSpPr>
            <p:spPr bwMode="auto">
              <a:xfrm>
                <a:off x="152400" y="19050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grpSp>
      </p:grpSp>
      <p:grpSp>
        <p:nvGrpSpPr>
          <p:cNvPr id="39" name="Group 38"/>
          <p:cNvGrpSpPr>
            <a:grpSpLocks/>
          </p:cNvGrpSpPr>
          <p:nvPr/>
        </p:nvGrpSpPr>
        <p:grpSpPr bwMode="auto">
          <a:xfrm>
            <a:off x="5097463" y="5105400"/>
            <a:ext cx="3706812" cy="522288"/>
            <a:chOff x="677694" y="5257800"/>
            <a:chExt cx="3706902" cy="521732"/>
          </a:xfrm>
        </p:grpSpPr>
        <p:cxnSp>
          <p:nvCxnSpPr>
            <p:cNvPr id="40" name="Straight Connector 39"/>
            <p:cNvCxnSpPr/>
            <p:nvPr/>
          </p:nvCxnSpPr>
          <p:spPr>
            <a:xfrm>
              <a:off x="914237" y="5257800"/>
              <a:ext cx="3352881" cy="1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954" name="TextBox 40"/>
            <p:cNvSpPr txBox="1">
              <a:spLocks noChangeArrowheads="1"/>
            </p:cNvSpPr>
            <p:nvPr/>
          </p:nvSpPr>
          <p:spPr bwMode="auto">
            <a:xfrm>
              <a:off x="3276600" y="541020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38955" name="TextBox 41"/>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43" name="Group 42"/>
          <p:cNvGrpSpPr>
            <a:grpSpLocks/>
          </p:cNvGrpSpPr>
          <p:nvPr/>
        </p:nvGrpSpPr>
        <p:grpSpPr bwMode="auto">
          <a:xfrm>
            <a:off x="4876800" y="3048000"/>
            <a:ext cx="2286000" cy="369888"/>
            <a:chOff x="457200" y="3200400"/>
            <a:chExt cx="2286000" cy="369332"/>
          </a:xfrm>
        </p:grpSpPr>
        <p:cxnSp>
          <p:nvCxnSpPr>
            <p:cNvPr id="44" name="Straight Connector 43"/>
            <p:cNvCxnSpPr/>
            <p:nvPr/>
          </p:nvCxnSpPr>
          <p:spPr>
            <a:xfrm>
              <a:off x="914400" y="3428656"/>
              <a:ext cx="1828800"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952" name="TextBox 44"/>
            <p:cNvSpPr txBox="1">
              <a:spLocks noChangeArrowheads="1"/>
            </p:cNvSpPr>
            <p:nvPr/>
          </p:nvSpPr>
          <p:spPr bwMode="auto">
            <a:xfrm>
              <a:off x="457200" y="3200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$5</a:t>
              </a:r>
            </a:p>
          </p:txBody>
        </p:sp>
      </p:grpSp>
      <p:grpSp>
        <p:nvGrpSpPr>
          <p:cNvPr id="46" name="Group 45"/>
          <p:cNvGrpSpPr>
            <a:grpSpLocks/>
          </p:cNvGrpSpPr>
          <p:nvPr/>
        </p:nvGrpSpPr>
        <p:grpSpPr bwMode="auto">
          <a:xfrm>
            <a:off x="5021263" y="3429000"/>
            <a:ext cx="1912937" cy="369888"/>
            <a:chOff x="601494" y="4038600"/>
            <a:chExt cx="1913106" cy="369332"/>
          </a:xfrm>
        </p:grpSpPr>
        <p:cxnSp>
          <p:nvCxnSpPr>
            <p:cNvPr id="47" name="Straight Connector 46"/>
            <p:cNvCxnSpPr/>
            <p:nvPr/>
          </p:nvCxnSpPr>
          <p:spPr>
            <a:xfrm>
              <a:off x="914259" y="4265272"/>
              <a:ext cx="1600341" cy="15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950" name="TextBox 47"/>
            <p:cNvSpPr txBox="1">
              <a:spLocks noChangeArrowheads="1"/>
            </p:cNvSpPr>
            <p:nvPr/>
          </p:nvSpPr>
          <p:spPr bwMode="auto">
            <a:xfrm>
              <a:off x="601494" y="4038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4</a:t>
              </a:r>
            </a:p>
          </p:txBody>
        </p:sp>
      </p:grpSp>
      <p:cxnSp>
        <p:nvCxnSpPr>
          <p:cNvPr id="49" name="Straight Arrow Connector 48"/>
          <p:cNvCxnSpPr/>
          <p:nvPr/>
        </p:nvCxnSpPr>
        <p:spPr>
          <a:xfrm rot="5400000" flipH="1" flipV="1">
            <a:off x="5219701" y="3467100"/>
            <a:ext cx="381000" cy="3175"/>
          </a:xfrm>
          <a:prstGeom prst="straightConnector1">
            <a:avLst/>
          </a:prstGeom>
          <a:ln w="19050">
            <a:solidFill>
              <a:srgbClr val="800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0" name="Group 49"/>
          <p:cNvGrpSpPr>
            <a:grpSpLocks/>
          </p:cNvGrpSpPr>
          <p:nvPr/>
        </p:nvGrpSpPr>
        <p:grpSpPr bwMode="auto">
          <a:xfrm>
            <a:off x="5448300" y="2286000"/>
            <a:ext cx="1181100" cy="1219200"/>
            <a:chOff x="1028194" y="2438400"/>
            <a:chExt cx="1181606" cy="1219200"/>
          </a:xfrm>
        </p:grpSpPr>
        <p:sp>
          <p:nvSpPr>
            <p:cNvPr id="38947" name="TextBox 50"/>
            <p:cNvSpPr txBox="1">
              <a:spLocks noChangeArrowheads="1"/>
            </p:cNvSpPr>
            <p:nvPr/>
          </p:nvSpPr>
          <p:spPr bwMode="auto">
            <a:xfrm>
              <a:off x="1028194" y="2438400"/>
              <a:ext cx="1181606" cy="830997"/>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AutoNum type="arabicPeriod"/>
              </a:pPr>
              <a:r>
                <a:rPr lang="en-US" altLang="tr-TR" sz="1600">
                  <a:solidFill>
                    <a:srgbClr val="800080"/>
                  </a:solidFill>
                </a:rPr>
                <a:t>A  22%</a:t>
              </a:r>
            </a:p>
            <a:p>
              <a:pPr eaLnBrk="1" hangingPunct="1"/>
              <a:r>
                <a:rPr lang="en-US" altLang="tr-TR" sz="1600">
                  <a:solidFill>
                    <a:srgbClr val="800080"/>
                  </a:solidFill>
                </a:rPr>
                <a:t>increase</a:t>
              </a:r>
            </a:p>
            <a:p>
              <a:pPr eaLnBrk="1" hangingPunct="1"/>
              <a:r>
                <a:rPr lang="en-US" altLang="tr-TR" sz="1600">
                  <a:solidFill>
                    <a:srgbClr val="800080"/>
                  </a:solidFill>
                </a:rPr>
                <a:t>in price…</a:t>
              </a:r>
            </a:p>
          </p:txBody>
        </p:sp>
        <p:cxnSp>
          <p:nvCxnSpPr>
            <p:cNvPr id="52" name="Straight Connector 51"/>
            <p:cNvCxnSpPr/>
            <p:nvPr/>
          </p:nvCxnSpPr>
          <p:spPr>
            <a:xfrm rot="10800000" flipH="1">
              <a:off x="1066310" y="3200400"/>
              <a:ext cx="533629" cy="4572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a:grpSpLocks/>
          </p:cNvGrpSpPr>
          <p:nvPr/>
        </p:nvGrpSpPr>
        <p:grpSpPr bwMode="auto">
          <a:xfrm>
            <a:off x="7086600" y="2884488"/>
            <a:ext cx="1905000" cy="1992312"/>
            <a:chOff x="2667000" y="3037582"/>
            <a:chExt cx="1905000" cy="1991618"/>
          </a:xfrm>
        </p:grpSpPr>
        <p:sp>
          <p:nvSpPr>
            <p:cNvPr id="38945" name="TextBox 53"/>
            <p:cNvSpPr txBox="1">
              <a:spLocks noChangeArrowheads="1"/>
            </p:cNvSpPr>
            <p:nvPr/>
          </p:nvSpPr>
          <p:spPr bwMode="auto">
            <a:xfrm>
              <a:off x="2973485" y="3037582"/>
              <a:ext cx="1598515" cy="1077218"/>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2. … leads to</a:t>
              </a:r>
            </a:p>
            <a:p>
              <a:pPr eaLnBrk="1" hangingPunct="1"/>
              <a:r>
                <a:rPr lang="en-US" altLang="tr-TR" sz="1600">
                  <a:solidFill>
                    <a:srgbClr val="800080"/>
                  </a:solidFill>
                </a:rPr>
                <a:t>a 10% increase</a:t>
              </a:r>
            </a:p>
            <a:p>
              <a:pPr eaLnBrk="1" hangingPunct="1"/>
              <a:r>
                <a:rPr lang="en-US" altLang="tr-TR" sz="1600">
                  <a:solidFill>
                    <a:srgbClr val="800080"/>
                  </a:solidFill>
                </a:rPr>
                <a:t>in quantity</a:t>
              </a:r>
            </a:p>
            <a:p>
              <a:pPr eaLnBrk="1" hangingPunct="1"/>
              <a:r>
                <a:rPr lang="en-US" altLang="tr-TR" sz="1600">
                  <a:solidFill>
                    <a:srgbClr val="800080"/>
                  </a:solidFill>
                </a:rPr>
                <a:t>supplied</a:t>
              </a:r>
            </a:p>
          </p:txBody>
        </p:sp>
        <p:cxnSp>
          <p:nvCxnSpPr>
            <p:cNvPr id="55" name="Straight Connector 54"/>
            <p:cNvCxnSpPr/>
            <p:nvPr/>
          </p:nvCxnSpPr>
          <p:spPr>
            <a:xfrm rot="5400000" flipH="1" flipV="1">
              <a:off x="2552859" y="4229259"/>
              <a:ext cx="914081" cy="6858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56" name="Group 58"/>
          <p:cNvGrpSpPr>
            <a:grpSpLocks/>
          </p:cNvGrpSpPr>
          <p:nvPr/>
        </p:nvGrpSpPr>
        <p:grpSpPr bwMode="auto">
          <a:xfrm>
            <a:off x="6545263" y="3657600"/>
            <a:ext cx="569912" cy="1817688"/>
            <a:chOff x="6774513" y="3657600"/>
            <a:chExt cx="569387" cy="1817132"/>
          </a:xfrm>
        </p:grpSpPr>
        <p:sp>
          <p:nvSpPr>
            <p:cNvPr id="38943" name="TextBox 59"/>
            <p:cNvSpPr txBox="1">
              <a:spLocks noChangeArrowheads="1"/>
            </p:cNvSpPr>
            <p:nvPr/>
          </p:nvSpPr>
          <p:spPr bwMode="auto">
            <a:xfrm>
              <a:off x="6774513" y="510540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100</a:t>
              </a:r>
            </a:p>
          </p:txBody>
        </p:sp>
        <p:cxnSp>
          <p:nvCxnSpPr>
            <p:cNvPr id="61" name="Straight Connector 60"/>
            <p:cNvCxnSpPr/>
            <p:nvPr/>
          </p:nvCxnSpPr>
          <p:spPr>
            <a:xfrm rot="5400000">
              <a:off x="6438621" y="4380485"/>
              <a:ext cx="1447357"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61"/>
          <p:cNvGrpSpPr>
            <a:grpSpLocks/>
          </p:cNvGrpSpPr>
          <p:nvPr/>
        </p:nvGrpSpPr>
        <p:grpSpPr bwMode="auto">
          <a:xfrm>
            <a:off x="6980238" y="3278188"/>
            <a:ext cx="552450" cy="2197100"/>
            <a:chOff x="6991533" y="3277394"/>
            <a:chExt cx="552267" cy="2197338"/>
          </a:xfrm>
        </p:grpSpPr>
        <p:cxnSp>
          <p:nvCxnSpPr>
            <p:cNvPr id="63" name="Straight Connector 62"/>
            <p:cNvCxnSpPr/>
            <p:nvPr/>
          </p:nvCxnSpPr>
          <p:spPr>
            <a:xfrm rot="5400000">
              <a:off x="6247633" y="4191099"/>
              <a:ext cx="1828998" cy="158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942" name="TextBox 63"/>
            <p:cNvSpPr txBox="1">
              <a:spLocks noChangeArrowheads="1"/>
            </p:cNvSpPr>
            <p:nvPr/>
          </p:nvSpPr>
          <p:spPr bwMode="auto">
            <a:xfrm>
              <a:off x="6991533" y="5105400"/>
              <a:ext cx="552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110</a:t>
              </a:r>
            </a:p>
          </p:txBody>
        </p:sp>
      </p:grpSp>
      <p:cxnSp>
        <p:nvCxnSpPr>
          <p:cNvPr id="65" name="Straight Arrow Connector 64"/>
          <p:cNvCxnSpPr/>
          <p:nvPr/>
        </p:nvCxnSpPr>
        <p:spPr>
          <a:xfrm rot="10800000">
            <a:off x="6934200" y="4953000"/>
            <a:ext cx="228600" cy="1588"/>
          </a:xfrm>
          <a:prstGeom prst="straightConnector1">
            <a:avLst/>
          </a:prstGeom>
          <a:ln w="19050">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a:spLocks noChangeArrowheads="1"/>
          </p:cNvSpPr>
          <p:nvPr/>
        </p:nvSpPr>
        <p:spPr bwMode="auto">
          <a:xfrm>
            <a:off x="152400" y="5907088"/>
            <a:ext cx="8482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solidFill>
                  <a:srgbClr val="800080"/>
                </a:solidFill>
              </a:rPr>
              <a:t>The price elasticity of supply determines whether the supply curve is steep or flat.</a:t>
            </a:r>
          </a:p>
          <a:p>
            <a:pPr eaLnBrk="1" hangingPunct="1"/>
            <a:r>
              <a:rPr lang="en-US" altLang="tr-TR">
                <a:solidFill>
                  <a:srgbClr val="800080"/>
                </a:solidFill>
              </a:rPr>
              <a:t>Note that all percentage changes are calculated using the midpoint method.</a:t>
            </a:r>
          </a:p>
        </p:txBody>
      </p:sp>
      <p:grpSp>
        <p:nvGrpSpPr>
          <p:cNvPr id="59" name="Group 68"/>
          <p:cNvGrpSpPr>
            <a:grpSpLocks/>
          </p:cNvGrpSpPr>
          <p:nvPr/>
        </p:nvGrpSpPr>
        <p:grpSpPr bwMode="auto">
          <a:xfrm>
            <a:off x="6553200" y="2057400"/>
            <a:ext cx="1585913" cy="2286000"/>
            <a:chOff x="6553200" y="2057400"/>
            <a:chExt cx="1585887" cy="2286000"/>
          </a:xfrm>
        </p:grpSpPr>
        <p:sp>
          <p:nvSpPr>
            <p:cNvPr id="38939" name="TextBox 56"/>
            <p:cNvSpPr txBox="1">
              <a:spLocks noChangeArrowheads="1"/>
            </p:cNvSpPr>
            <p:nvPr/>
          </p:nvSpPr>
          <p:spPr bwMode="auto">
            <a:xfrm>
              <a:off x="7184980" y="2057400"/>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Supply </a:t>
              </a:r>
            </a:p>
          </p:txBody>
        </p:sp>
        <p:cxnSp>
          <p:nvCxnSpPr>
            <p:cNvPr id="68" name="Straight Connector 67"/>
            <p:cNvCxnSpPr/>
            <p:nvPr/>
          </p:nvCxnSpPr>
          <p:spPr>
            <a:xfrm rot="5400000" flipH="1" flipV="1">
              <a:off x="6134092" y="2933708"/>
              <a:ext cx="1828800" cy="990584"/>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9521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nodeType="afterGroup">
                            <p:stCondLst>
                              <p:cond delay="1000"/>
                            </p:stCondLst>
                            <p:childTnLst>
                              <p:par>
                                <p:cTn id="16" presetID="22" presetClass="entr" presetSubtype="1" fill="hold" nodeType="after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1000"/>
                                        <p:tgtEl>
                                          <p:spTgt spid="15"/>
                                        </p:tgtEl>
                                      </p:cBhvr>
                                    </p:animEffect>
                                  </p:childTnLst>
                                </p:cTn>
                              </p:par>
                            </p:childTnLst>
                          </p:cTn>
                        </p:par>
                        <p:par>
                          <p:cTn id="19" fill="hold" nodeType="afterGroup">
                            <p:stCondLst>
                              <p:cond delay="2500"/>
                            </p:stCondLst>
                            <p:childTnLst>
                              <p:par>
                                <p:cTn id="20" presetID="22" presetClass="entr" presetSubtype="8"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par>
                          <p:cTn id="23" fill="hold" nodeType="afterGroup">
                            <p:stCondLst>
                              <p:cond delay="3000"/>
                            </p:stCondLst>
                            <p:childTnLst>
                              <p:par>
                                <p:cTn id="24" presetID="2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par>
                          <p:cTn id="27" fill="hold" nodeType="afterGroup">
                            <p:stCondLst>
                              <p:cond delay="3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nodeType="afterGroup">
                            <p:stCondLst>
                              <p:cond delay="4000"/>
                            </p:stCondLst>
                            <p:childTnLst>
                              <p:par>
                                <p:cTn id="32" presetID="22" presetClass="entr" presetSubtype="8"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par>
                          <p:cTn id="35" fill="hold" nodeType="afterGroup">
                            <p:stCondLst>
                              <p:cond delay="4500"/>
                            </p:stCondLst>
                            <p:childTnLst>
                              <p:par>
                                <p:cTn id="36" presetID="22" presetClass="entr" presetSubtype="8"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par>
                          <p:cTn id="39" fill="hold" nodeType="afterGroup">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par>
                          <p:cTn id="43" fill="hold" nodeType="afterGroup">
                            <p:stCondLst>
                              <p:cond delay="5500"/>
                            </p:stCondLst>
                            <p:childTnLst>
                              <p:par>
                                <p:cTn id="44" presetID="22" presetClass="entr" presetSubtype="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left)">
                                      <p:cBhvr>
                                        <p:cTn id="46" dur="500"/>
                                        <p:tgtEl>
                                          <p:spTgt spid="39"/>
                                        </p:tgtEl>
                                      </p:cBhvr>
                                    </p:animEffect>
                                  </p:childTnLst>
                                </p:cTn>
                              </p:par>
                              <p:par>
                                <p:cTn id="47" presetID="22" presetClass="entr" presetSubtype="4"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childTnLst>
                          </p:cTn>
                        </p:par>
                        <p:par>
                          <p:cTn id="50" fill="hold" nodeType="afterGroup">
                            <p:stCondLst>
                              <p:cond delay="6000"/>
                            </p:stCondLst>
                            <p:childTnLst>
                              <p:par>
                                <p:cTn id="51" presetID="22" presetClass="entr" presetSubtype="8"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wipe(left)">
                                      <p:cBhvr>
                                        <p:cTn id="53" dur="500"/>
                                        <p:tgtEl>
                                          <p:spTgt spid="59"/>
                                        </p:tgtEl>
                                      </p:cBhvr>
                                    </p:animEffect>
                                  </p:childTnLst>
                                </p:cTn>
                              </p:par>
                            </p:childTnLst>
                          </p:cTn>
                        </p:par>
                        <p:par>
                          <p:cTn id="54" fill="hold" nodeType="afterGroup">
                            <p:stCondLst>
                              <p:cond delay="6500"/>
                            </p:stCondLst>
                            <p:childTnLst>
                              <p:par>
                                <p:cTn id="55" presetID="22" presetClass="entr" presetSubtype="8"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500"/>
                                        <p:tgtEl>
                                          <p:spTgt spid="46"/>
                                        </p:tgtEl>
                                      </p:cBhvr>
                                    </p:animEffect>
                                  </p:childTnLst>
                                </p:cTn>
                              </p:par>
                            </p:childTnLst>
                          </p:cTn>
                        </p:par>
                        <p:par>
                          <p:cTn id="58" fill="hold" nodeType="afterGroup">
                            <p:stCondLst>
                              <p:cond delay="7000"/>
                            </p:stCondLst>
                            <p:childTnLst>
                              <p:par>
                                <p:cTn id="59" presetID="22" presetClass="entr" presetSubtype="1" fill="hold"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wipe(up)">
                                      <p:cBhvr>
                                        <p:cTn id="61" dur="500"/>
                                        <p:tgtEl>
                                          <p:spTgt spid="56"/>
                                        </p:tgtEl>
                                      </p:cBhvr>
                                    </p:animEffect>
                                  </p:childTnLst>
                                </p:cTn>
                              </p:par>
                            </p:childTnLst>
                          </p:cTn>
                        </p:par>
                        <p:par>
                          <p:cTn id="62" fill="hold" nodeType="afterGroup">
                            <p:stCondLst>
                              <p:cond delay="7500"/>
                            </p:stCondLst>
                            <p:childTnLst>
                              <p:par>
                                <p:cTn id="63" presetID="22" presetClass="entr" presetSubtype="4"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down)">
                                      <p:cBhvr>
                                        <p:cTn id="65" dur="500"/>
                                        <p:tgtEl>
                                          <p:spTgt spid="49"/>
                                        </p:tgtEl>
                                      </p:cBhvr>
                                    </p:animEffect>
                                  </p:childTnLst>
                                </p:cTn>
                              </p:par>
                            </p:childTnLst>
                          </p:cTn>
                        </p:par>
                        <p:par>
                          <p:cTn id="66" fill="hold" nodeType="afterGroup">
                            <p:stCondLst>
                              <p:cond delay="8000"/>
                            </p:stCondLst>
                            <p:childTnLst>
                              <p:par>
                                <p:cTn id="67" presetID="22" presetClass="entr" presetSubtype="8"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childTnLst>
                          </p:cTn>
                        </p:par>
                        <p:par>
                          <p:cTn id="70" fill="hold" nodeType="afterGroup">
                            <p:stCondLst>
                              <p:cond delay="8500"/>
                            </p:stCondLst>
                            <p:childTnLst>
                              <p:par>
                                <p:cTn id="71" presetID="22" presetClass="entr" presetSubtype="8"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left)">
                                      <p:cBhvr>
                                        <p:cTn id="73" dur="500"/>
                                        <p:tgtEl>
                                          <p:spTgt spid="50"/>
                                        </p:tgtEl>
                                      </p:cBhvr>
                                    </p:animEffect>
                                  </p:childTnLst>
                                </p:cTn>
                              </p:par>
                            </p:childTnLst>
                          </p:cTn>
                        </p:par>
                        <p:par>
                          <p:cTn id="74" fill="hold" nodeType="afterGroup">
                            <p:stCondLst>
                              <p:cond delay="9000"/>
                            </p:stCondLst>
                            <p:childTnLst>
                              <p:par>
                                <p:cTn id="75" presetID="22" presetClass="entr" presetSubtype="1"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wipe(up)">
                                      <p:cBhvr>
                                        <p:cTn id="77" dur="500"/>
                                        <p:tgtEl>
                                          <p:spTgt spid="58"/>
                                        </p:tgtEl>
                                      </p:cBhvr>
                                    </p:animEffect>
                                  </p:childTnLst>
                                </p:cTn>
                              </p:par>
                            </p:childTnLst>
                          </p:cTn>
                        </p:par>
                        <p:par>
                          <p:cTn id="78" fill="hold" nodeType="afterGroup">
                            <p:stCondLst>
                              <p:cond delay="9500"/>
                            </p:stCondLst>
                            <p:childTnLst>
                              <p:par>
                                <p:cTn id="79" presetID="22" presetClass="entr" presetSubtype="8"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ipe(left)">
                                      <p:cBhvr>
                                        <p:cTn id="81" dur="500"/>
                                        <p:tgtEl>
                                          <p:spTgt spid="65"/>
                                        </p:tgtEl>
                                      </p:cBhvr>
                                    </p:animEffect>
                                  </p:childTnLst>
                                </p:cTn>
                              </p:par>
                            </p:childTnLst>
                          </p:cTn>
                        </p:par>
                        <p:par>
                          <p:cTn id="82" fill="hold" nodeType="afterGroup">
                            <p:stCondLst>
                              <p:cond delay="10000"/>
                            </p:stCondLst>
                            <p:childTnLst>
                              <p:par>
                                <p:cTn id="83" presetID="22" presetClass="entr" presetSubtype="8" fill="hold" nodeType="after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left)">
                                      <p:cBhvr>
                                        <p:cTn id="85" dur="500"/>
                                        <p:tgtEl>
                                          <p:spTgt spid="53"/>
                                        </p:tgtEl>
                                      </p:cBhvr>
                                    </p:animEffect>
                                  </p:childTnLst>
                                </p:cTn>
                              </p:par>
                            </p:childTnLst>
                          </p:cTn>
                        </p:par>
                        <p:par>
                          <p:cTn id="86" fill="hold" nodeType="afterGroup">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left)">
                                      <p:cBhvr>
                                        <p:cTn id="8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P spid="6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price elasticity of supply (c)</a:t>
            </a:r>
          </a:p>
        </p:txBody>
      </p:sp>
      <p:sp>
        <p:nvSpPr>
          <p:cNvPr id="4" name="Slide Number Placeholder 3"/>
          <p:cNvSpPr>
            <a:spLocks noGrp="1"/>
          </p:cNvSpPr>
          <p:nvPr>
            <p:ph type="sldNum" sz="quarter" idx="14"/>
          </p:nvPr>
        </p:nvSpPr>
        <p:spPr/>
        <p:txBody>
          <a:bodyPr/>
          <a:lstStyle/>
          <a:p>
            <a:pPr>
              <a:defRPr/>
            </a:pPr>
            <a:fld id="{0C479DBF-6554-4C66-A89B-F9EB1AD205F7}" type="slidenum">
              <a:rPr lang="en-US" smtClean="0"/>
              <a:pPr>
                <a:defRPr/>
              </a:pPr>
              <a:t>122</a:t>
            </a:fld>
            <a:endParaRPr lang="en-US"/>
          </a:p>
        </p:txBody>
      </p:sp>
      <p:sp>
        <p:nvSpPr>
          <p:cNvPr id="33" name="TextBox 32"/>
          <p:cNvSpPr txBox="1">
            <a:spLocks noChangeArrowheads="1"/>
          </p:cNvSpPr>
          <p:nvPr/>
        </p:nvSpPr>
        <p:spPr bwMode="auto">
          <a:xfrm>
            <a:off x="2590800" y="1382713"/>
            <a:ext cx="3743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a:solidFill>
                  <a:srgbClr val="800080"/>
                </a:solidFill>
              </a:rPr>
              <a:t>(c) Unit elastic supply: Elasticity =1</a:t>
            </a:r>
          </a:p>
        </p:txBody>
      </p:sp>
      <p:grpSp>
        <p:nvGrpSpPr>
          <p:cNvPr id="5" name="Group 33"/>
          <p:cNvGrpSpPr>
            <a:grpSpLocks/>
          </p:cNvGrpSpPr>
          <p:nvPr/>
        </p:nvGrpSpPr>
        <p:grpSpPr bwMode="auto">
          <a:xfrm>
            <a:off x="1981200" y="1752600"/>
            <a:ext cx="4114800" cy="3352800"/>
            <a:chOff x="152400" y="1905000"/>
            <a:chExt cx="4114800" cy="3352800"/>
          </a:xfrm>
        </p:grpSpPr>
        <p:sp>
          <p:nvSpPr>
            <p:cNvPr id="35" name="Rectangle 34"/>
            <p:cNvSpPr/>
            <p:nvPr/>
          </p:nvSpPr>
          <p:spPr>
            <a:xfrm>
              <a:off x="914400" y="2209800"/>
              <a:ext cx="33528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39972" name="Group 13"/>
            <p:cNvGrpSpPr>
              <a:grpSpLocks/>
            </p:cNvGrpSpPr>
            <p:nvPr/>
          </p:nvGrpSpPr>
          <p:grpSpPr bwMode="auto">
            <a:xfrm>
              <a:off x="152400" y="1905000"/>
              <a:ext cx="774571" cy="3352800"/>
              <a:chOff x="152400" y="1905000"/>
              <a:chExt cx="774571" cy="3352800"/>
            </a:xfrm>
          </p:grpSpPr>
          <p:cxnSp>
            <p:nvCxnSpPr>
              <p:cNvPr id="37" name="Straight Connector 36"/>
              <p:cNvCxnSpPr/>
              <p:nvPr/>
            </p:nvCxnSpPr>
            <p:spPr>
              <a:xfrm rot="5400000">
                <a:off x="-608806" y="3733006"/>
                <a:ext cx="30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974" name="TextBox 37"/>
              <p:cNvSpPr txBox="1">
                <a:spLocks noChangeArrowheads="1"/>
              </p:cNvSpPr>
              <p:nvPr/>
            </p:nvSpPr>
            <p:spPr bwMode="auto">
              <a:xfrm>
                <a:off x="152400" y="19050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grpSp>
      </p:grpSp>
      <p:grpSp>
        <p:nvGrpSpPr>
          <p:cNvPr id="7" name="Group 38"/>
          <p:cNvGrpSpPr>
            <a:grpSpLocks/>
          </p:cNvGrpSpPr>
          <p:nvPr/>
        </p:nvGrpSpPr>
        <p:grpSpPr bwMode="auto">
          <a:xfrm>
            <a:off x="2506663" y="5105400"/>
            <a:ext cx="3706812" cy="522288"/>
            <a:chOff x="677694" y="5257800"/>
            <a:chExt cx="3706902" cy="521732"/>
          </a:xfrm>
        </p:grpSpPr>
        <p:cxnSp>
          <p:nvCxnSpPr>
            <p:cNvPr id="40" name="Straight Connector 39"/>
            <p:cNvCxnSpPr/>
            <p:nvPr/>
          </p:nvCxnSpPr>
          <p:spPr>
            <a:xfrm>
              <a:off x="914237" y="5257800"/>
              <a:ext cx="3352881" cy="1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969" name="TextBox 40"/>
            <p:cNvSpPr txBox="1">
              <a:spLocks noChangeArrowheads="1"/>
            </p:cNvSpPr>
            <p:nvPr/>
          </p:nvSpPr>
          <p:spPr bwMode="auto">
            <a:xfrm>
              <a:off x="3276600" y="541020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39970" name="TextBox 41"/>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8" name="Group 42"/>
          <p:cNvGrpSpPr>
            <a:grpSpLocks/>
          </p:cNvGrpSpPr>
          <p:nvPr/>
        </p:nvGrpSpPr>
        <p:grpSpPr bwMode="auto">
          <a:xfrm>
            <a:off x="2286000" y="3048000"/>
            <a:ext cx="2514600" cy="369888"/>
            <a:chOff x="457200" y="3200400"/>
            <a:chExt cx="2514600" cy="369332"/>
          </a:xfrm>
        </p:grpSpPr>
        <p:cxnSp>
          <p:nvCxnSpPr>
            <p:cNvPr id="44" name="Straight Connector 43"/>
            <p:cNvCxnSpPr/>
            <p:nvPr/>
          </p:nvCxnSpPr>
          <p:spPr>
            <a:xfrm>
              <a:off x="914400" y="3428656"/>
              <a:ext cx="2057400"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967" name="TextBox 44"/>
            <p:cNvSpPr txBox="1">
              <a:spLocks noChangeArrowheads="1"/>
            </p:cNvSpPr>
            <p:nvPr/>
          </p:nvSpPr>
          <p:spPr bwMode="auto">
            <a:xfrm>
              <a:off x="457200" y="3200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$5</a:t>
              </a:r>
            </a:p>
          </p:txBody>
        </p:sp>
      </p:grpSp>
      <p:grpSp>
        <p:nvGrpSpPr>
          <p:cNvPr id="9" name="Group 45"/>
          <p:cNvGrpSpPr>
            <a:grpSpLocks/>
          </p:cNvGrpSpPr>
          <p:nvPr/>
        </p:nvGrpSpPr>
        <p:grpSpPr bwMode="auto">
          <a:xfrm>
            <a:off x="2430463" y="3429000"/>
            <a:ext cx="1912937" cy="369888"/>
            <a:chOff x="601494" y="4038600"/>
            <a:chExt cx="1913106" cy="369332"/>
          </a:xfrm>
        </p:grpSpPr>
        <p:cxnSp>
          <p:nvCxnSpPr>
            <p:cNvPr id="47" name="Straight Connector 46"/>
            <p:cNvCxnSpPr/>
            <p:nvPr/>
          </p:nvCxnSpPr>
          <p:spPr>
            <a:xfrm>
              <a:off x="914259" y="4265272"/>
              <a:ext cx="1600341" cy="15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965" name="TextBox 47"/>
            <p:cNvSpPr txBox="1">
              <a:spLocks noChangeArrowheads="1"/>
            </p:cNvSpPr>
            <p:nvPr/>
          </p:nvSpPr>
          <p:spPr bwMode="auto">
            <a:xfrm>
              <a:off x="601494" y="4038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4</a:t>
              </a:r>
            </a:p>
          </p:txBody>
        </p:sp>
      </p:grpSp>
      <p:cxnSp>
        <p:nvCxnSpPr>
          <p:cNvPr id="49" name="Straight Arrow Connector 48"/>
          <p:cNvCxnSpPr/>
          <p:nvPr/>
        </p:nvCxnSpPr>
        <p:spPr>
          <a:xfrm rot="5400000" flipH="1" flipV="1">
            <a:off x="2628901" y="3467100"/>
            <a:ext cx="381000" cy="3175"/>
          </a:xfrm>
          <a:prstGeom prst="straightConnector1">
            <a:avLst/>
          </a:prstGeom>
          <a:ln w="19050">
            <a:solidFill>
              <a:srgbClr val="800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49"/>
          <p:cNvGrpSpPr>
            <a:grpSpLocks/>
          </p:cNvGrpSpPr>
          <p:nvPr/>
        </p:nvGrpSpPr>
        <p:grpSpPr bwMode="auto">
          <a:xfrm>
            <a:off x="2857500" y="2286000"/>
            <a:ext cx="1181100" cy="1219200"/>
            <a:chOff x="1028194" y="2438400"/>
            <a:chExt cx="1181606" cy="1219200"/>
          </a:xfrm>
        </p:grpSpPr>
        <p:sp>
          <p:nvSpPr>
            <p:cNvPr id="39962" name="TextBox 50"/>
            <p:cNvSpPr txBox="1">
              <a:spLocks noChangeArrowheads="1"/>
            </p:cNvSpPr>
            <p:nvPr/>
          </p:nvSpPr>
          <p:spPr bwMode="auto">
            <a:xfrm>
              <a:off x="1028194" y="2438400"/>
              <a:ext cx="1181606" cy="830997"/>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AutoNum type="arabicPeriod"/>
              </a:pPr>
              <a:r>
                <a:rPr lang="en-US" altLang="tr-TR" sz="1600">
                  <a:solidFill>
                    <a:srgbClr val="800080"/>
                  </a:solidFill>
                </a:rPr>
                <a:t>A  22%</a:t>
              </a:r>
            </a:p>
            <a:p>
              <a:pPr eaLnBrk="1" hangingPunct="1"/>
              <a:r>
                <a:rPr lang="en-US" altLang="tr-TR" sz="1600">
                  <a:solidFill>
                    <a:srgbClr val="800080"/>
                  </a:solidFill>
                </a:rPr>
                <a:t>increase</a:t>
              </a:r>
            </a:p>
            <a:p>
              <a:pPr eaLnBrk="1" hangingPunct="1"/>
              <a:r>
                <a:rPr lang="en-US" altLang="tr-TR" sz="1600">
                  <a:solidFill>
                    <a:srgbClr val="800080"/>
                  </a:solidFill>
                </a:rPr>
                <a:t>in price…</a:t>
              </a:r>
            </a:p>
          </p:txBody>
        </p:sp>
        <p:cxnSp>
          <p:nvCxnSpPr>
            <p:cNvPr id="52" name="Straight Connector 51"/>
            <p:cNvCxnSpPr/>
            <p:nvPr/>
          </p:nvCxnSpPr>
          <p:spPr>
            <a:xfrm rot="10800000" flipH="1">
              <a:off x="1066310" y="3200400"/>
              <a:ext cx="533629" cy="4572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1" name="Group 52"/>
          <p:cNvGrpSpPr>
            <a:grpSpLocks/>
          </p:cNvGrpSpPr>
          <p:nvPr/>
        </p:nvGrpSpPr>
        <p:grpSpPr bwMode="auto">
          <a:xfrm>
            <a:off x="4495800" y="3189288"/>
            <a:ext cx="2208213" cy="1687512"/>
            <a:chOff x="2667000" y="3342382"/>
            <a:chExt cx="2208115" cy="1686818"/>
          </a:xfrm>
        </p:grpSpPr>
        <p:sp>
          <p:nvSpPr>
            <p:cNvPr id="39960" name="TextBox 53"/>
            <p:cNvSpPr txBox="1">
              <a:spLocks noChangeArrowheads="1"/>
            </p:cNvSpPr>
            <p:nvPr/>
          </p:nvSpPr>
          <p:spPr bwMode="auto">
            <a:xfrm>
              <a:off x="3276600" y="3342382"/>
              <a:ext cx="1598515" cy="1077218"/>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2. … leads to</a:t>
              </a:r>
            </a:p>
            <a:p>
              <a:pPr eaLnBrk="1" hangingPunct="1"/>
              <a:r>
                <a:rPr lang="en-US" altLang="tr-TR" sz="1600">
                  <a:solidFill>
                    <a:srgbClr val="800080"/>
                  </a:solidFill>
                </a:rPr>
                <a:t>a 22% increase</a:t>
              </a:r>
            </a:p>
            <a:p>
              <a:pPr eaLnBrk="1" hangingPunct="1"/>
              <a:r>
                <a:rPr lang="en-US" altLang="tr-TR" sz="1600">
                  <a:solidFill>
                    <a:srgbClr val="800080"/>
                  </a:solidFill>
                </a:rPr>
                <a:t>in quantity</a:t>
              </a:r>
            </a:p>
            <a:p>
              <a:pPr eaLnBrk="1" hangingPunct="1"/>
              <a:r>
                <a:rPr lang="en-US" altLang="tr-TR" sz="1600">
                  <a:solidFill>
                    <a:srgbClr val="800080"/>
                  </a:solidFill>
                </a:rPr>
                <a:t>supplied</a:t>
              </a:r>
            </a:p>
          </p:txBody>
        </p:sp>
        <p:cxnSp>
          <p:nvCxnSpPr>
            <p:cNvPr id="55" name="Straight Connector 54"/>
            <p:cNvCxnSpPr/>
            <p:nvPr/>
          </p:nvCxnSpPr>
          <p:spPr>
            <a:xfrm rot="5400000" flipH="1" flipV="1">
              <a:off x="2552873" y="4229303"/>
              <a:ext cx="914024" cy="68577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2" name="Group 58"/>
          <p:cNvGrpSpPr>
            <a:grpSpLocks/>
          </p:cNvGrpSpPr>
          <p:nvPr/>
        </p:nvGrpSpPr>
        <p:grpSpPr bwMode="auto">
          <a:xfrm>
            <a:off x="4002088" y="3657600"/>
            <a:ext cx="569912" cy="1817688"/>
            <a:chOff x="6822013" y="3657600"/>
            <a:chExt cx="569387" cy="1817132"/>
          </a:xfrm>
        </p:grpSpPr>
        <p:sp>
          <p:nvSpPr>
            <p:cNvPr id="39958" name="TextBox 59"/>
            <p:cNvSpPr txBox="1">
              <a:spLocks noChangeArrowheads="1"/>
            </p:cNvSpPr>
            <p:nvPr/>
          </p:nvSpPr>
          <p:spPr bwMode="auto">
            <a:xfrm>
              <a:off x="6822013" y="510540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100</a:t>
              </a:r>
            </a:p>
          </p:txBody>
        </p:sp>
        <p:cxnSp>
          <p:nvCxnSpPr>
            <p:cNvPr id="61" name="Straight Connector 60"/>
            <p:cNvCxnSpPr/>
            <p:nvPr/>
          </p:nvCxnSpPr>
          <p:spPr>
            <a:xfrm rot="5400000">
              <a:off x="6438540" y="4380485"/>
              <a:ext cx="1447357"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61"/>
          <p:cNvGrpSpPr>
            <a:grpSpLocks/>
          </p:cNvGrpSpPr>
          <p:nvPr/>
        </p:nvGrpSpPr>
        <p:grpSpPr bwMode="auto">
          <a:xfrm>
            <a:off x="4495800" y="3278188"/>
            <a:ext cx="569913" cy="2197100"/>
            <a:chOff x="6858000" y="3277394"/>
            <a:chExt cx="569387" cy="2197338"/>
          </a:xfrm>
        </p:grpSpPr>
        <p:cxnSp>
          <p:nvCxnSpPr>
            <p:cNvPr id="63" name="Straight Connector 62"/>
            <p:cNvCxnSpPr/>
            <p:nvPr/>
          </p:nvCxnSpPr>
          <p:spPr>
            <a:xfrm rot="5400000">
              <a:off x="6247227" y="4191100"/>
              <a:ext cx="1828998"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957" name="TextBox 63"/>
            <p:cNvSpPr txBox="1">
              <a:spLocks noChangeArrowheads="1"/>
            </p:cNvSpPr>
            <p:nvPr/>
          </p:nvSpPr>
          <p:spPr bwMode="auto">
            <a:xfrm>
              <a:off x="6858000" y="510540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125</a:t>
              </a:r>
            </a:p>
          </p:txBody>
        </p:sp>
      </p:grpSp>
      <p:cxnSp>
        <p:nvCxnSpPr>
          <p:cNvPr id="65" name="Straight Arrow Connector 64"/>
          <p:cNvCxnSpPr/>
          <p:nvPr/>
        </p:nvCxnSpPr>
        <p:spPr>
          <a:xfrm rot="10800000" flipV="1">
            <a:off x="4343400" y="4951413"/>
            <a:ext cx="430213" cy="1587"/>
          </a:xfrm>
          <a:prstGeom prst="straightConnector1">
            <a:avLst/>
          </a:prstGeom>
          <a:ln w="19050">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a:spLocks noChangeArrowheads="1"/>
          </p:cNvSpPr>
          <p:nvPr/>
        </p:nvSpPr>
        <p:spPr bwMode="auto">
          <a:xfrm>
            <a:off x="152400" y="5907088"/>
            <a:ext cx="8482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solidFill>
                  <a:srgbClr val="800080"/>
                </a:solidFill>
              </a:rPr>
              <a:t>The price elasticity of supply determines whether the supply curve is steep or flat.</a:t>
            </a:r>
          </a:p>
          <a:p>
            <a:pPr eaLnBrk="1" hangingPunct="1"/>
            <a:r>
              <a:rPr lang="en-US" altLang="tr-TR">
                <a:solidFill>
                  <a:srgbClr val="800080"/>
                </a:solidFill>
              </a:rPr>
              <a:t>Note that all percentage changes are calculated using the midpoint method.</a:t>
            </a:r>
          </a:p>
        </p:txBody>
      </p:sp>
      <p:grpSp>
        <p:nvGrpSpPr>
          <p:cNvPr id="14" name="Group 68"/>
          <p:cNvGrpSpPr>
            <a:grpSpLocks/>
          </p:cNvGrpSpPr>
          <p:nvPr/>
        </p:nvGrpSpPr>
        <p:grpSpPr bwMode="auto">
          <a:xfrm>
            <a:off x="2743200" y="2057400"/>
            <a:ext cx="2971800" cy="3048000"/>
            <a:chOff x="5334000" y="2057400"/>
            <a:chExt cx="2971800" cy="3048000"/>
          </a:xfrm>
        </p:grpSpPr>
        <p:sp>
          <p:nvSpPr>
            <p:cNvPr id="39954" name="TextBox 56"/>
            <p:cNvSpPr txBox="1">
              <a:spLocks noChangeArrowheads="1"/>
            </p:cNvSpPr>
            <p:nvPr/>
          </p:nvSpPr>
          <p:spPr bwMode="auto">
            <a:xfrm>
              <a:off x="7184980" y="2057400"/>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Supply </a:t>
              </a:r>
            </a:p>
          </p:txBody>
        </p:sp>
        <p:cxnSp>
          <p:nvCxnSpPr>
            <p:cNvPr id="68" name="Straight Connector 67"/>
            <p:cNvCxnSpPr/>
            <p:nvPr/>
          </p:nvCxnSpPr>
          <p:spPr>
            <a:xfrm flipV="1">
              <a:off x="5334000" y="2438400"/>
              <a:ext cx="2971800" cy="266700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9708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nodeType="afterGroup">
                            <p:stCondLst>
                              <p:cond delay="2000"/>
                            </p:stCondLst>
                            <p:childTnLst>
                              <p:par>
                                <p:cTn id="24" presetID="22" presetClass="entr" presetSubtype="1"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nodeType="afterGroup">
                            <p:stCondLst>
                              <p:cond delay="2500"/>
                            </p:stCondLst>
                            <p:childTnLst>
                              <p:par>
                                <p:cTn id="28" presetID="22" presetClass="entr" presetSubtype="4"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childTnLst>
                          </p:cTn>
                        </p:par>
                        <p:par>
                          <p:cTn id="31" fill="hold" nodeType="afterGroup">
                            <p:stCondLst>
                              <p:cond delay="300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nodeType="afterGroup">
                            <p:stCondLst>
                              <p:cond delay="35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nodeType="afterGroup">
                            <p:stCondLst>
                              <p:cond delay="4000"/>
                            </p:stCondLst>
                            <p:childTnLst>
                              <p:par>
                                <p:cTn id="40" presetID="2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par>
                          <p:cTn id="43" fill="hold" nodeType="afterGroup">
                            <p:stCondLst>
                              <p:cond delay="4500"/>
                            </p:stCondLst>
                            <p:childTnLst>
                              <p:par>
                                <p:cTn id="44" presetID="22" presetClass="entr" presetSubtype="8" fill="hold"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500"/>
                                        <p:tgtEl>
                                          <p:spTgt spid="65"/>
                                        </p:tgtEl>
                                      </p:cBhvr>
                                    </p:animEffect>
                                  </p:childTnLst>
                                </p:cTn>
                              </p:par>
                            </p:childTnLst>
                          </p:cTn>
                        </p:par>
                        <p:par>
                          <p:cTn id="47" fill="hold" nodeType="afterGroup">
                            <p:stCondLst>
                              <p:cond delay="5000"/>
                            </p:stCondLst>
                            <p:childTnLst>
                              <p:par>
                                <p:cTn id="48" presetID="22" presetClass="entr" presetSubtype="8"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par>
                          <p:cTn id="51" fill="hold" nodeType="afterGroup">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6"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price elasticity of supply (d, e)</a:t>
            </a:r>
          </a:p>
        </p:txBody>
      </p:sp>
      <p:sp>
        <p:nvSpPr>
          <p:cNvPr id="4" name="Slide Number Placeholder 3"/>
          <p:cNvSpPr>
            <a:spLocks noGrp="1"/>
          </p:cNvSpPr>
          <p:nvPr>
            <p:ph type="sldNum" sz="quarter" idx="14"/>
          </p:nvPr>
        </p:nvSpPr>
        <p:spPr/>
        <p:txBody>
          <a:bodyPr/>
          <a:lstStyle/>
          <a:p>
            <a:pPr>
              <a:defRPr/>
            </a:pPr>
            <a:fld id="{9A633604-6312-4BBB-A7EB-2E23B9DDEA21}" type="slidenum">
              <a:rPr lang="en-US" smtClean="0"/>
              <a:pPr>
                <a:defRPr/>
              </a:pPr>
              <a:t>123</a:t>
            </a:fld>
            <a:endParaRPr lang="en-US"/>
          </a:p>
        </p:txBody>
      </p:sp>
      <p:sp>
        <p:nvSpPr>
          <p:cNvPr id="66" name="TextBox 65"/>
          <p:cNvSpPr txBox="1">
            <a:spLocks noChangeArrowheads="1"/>
          </p:cNvSpPr>
          <p:nvPr/>
        </p:nvSpPr>
        <p:spPr bwMode="auto">
          <a:xfrm>
            <a:off x="152400" y="5907088"/>
            <a:ext cx="8482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solidFill>
                  <a:srgbClr val="800080"/>
                </a:solidFill>
              </a:rPr>
              <a:t>The price elasticity of supply determines whether the supply curve is steep or flat.</a:t>
            </a:r>
          </a:p>
          <a:p>
            <a:pPr eaLnBrk="1" hangingPunct="1"/>
            <a:r>
              <a:rPr lang="en-US" altLang="tr-TR">
                <a:solidFill>
                  <a:srgbClr val="800080"/>
                </a:solidFill>
              </a:rPr>
              <a:t>Note that all percentage changes are calculated using the midpoint method.</a:t>
            </a:r>
          </a:p>
        </p:txBody>
      </p:sp>
      <p:sp>
        <p:nvSpPr>
          <p:cNvPr id="67" name="TextBox 66"/>
          <p:cNvSpPr txBox="1">
            <a:spLocks noChangeArrowheads="1"/>
          </p:cNvSpPr>
          <p:nvPr/>
        </p:nvSpPr>
        <p:spPr bwMode="auto">
          <a:xfrm>
            <a:off x="762000" y="1219200"/>
            <a:ext cx="2070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a:solidFill>
                  <a:srgbClr val="800080"/>
                </a:solidFill>
              </a:rPr>
              <a:t>(d) Elastic supply: </a:t>
            </a:r>
          </a:p>
          <a:p>
            <a:pPr algn="ctr" eaLnBrk="1" hangingPunct="1"/>
            <a:r>
              <a:rPr lang="en-US" altLang="tr-TR">
                <a:solidFill>
                  <a:srgbClr val="800080"/>
                </a:solidFill>
              </a:rPr>
              <a:t>Elasticity &gt; 1</a:t>
            </a:r>
          </a:p>
        </p:txBody>
      </p:sp>
      <p:grpSp>
        <p:nvGrpSpPr>
          <p:cNvPr id="5" name="Group 41"/>
          <p:cNvGrpSpPr>
            <a:grpSpLocks/>
          </p:cNvGrpSpPr>
          <p:nvPr/>
        </p:nvGrpSpPr>
        <p:grpSpPr bwMode="auto">
          <a:xfrm>
            <a:off x="152400" y="1752600"/>
            <a:ext cx="4114800" cy="3352800"/>
            <a:chOff x="152400" y="1905000"/>
            <a:chExt cx="4114800" cy="3352800"/>
          </a:xfrm>
        </p:grpSpPr>
        <p:sp>
          <p:nvSpPr>
            <p:cNvPr id="70" name="Rectangle 69"/>
            <p:cNvSpPr/>
            <p:nvPr/>
          </p:nvSpPr>
          <p:spPr>
            <a:xfrm>
              <a:off x="914400" y="2209800"/>
              <a:ext cx="33528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41020" name="Group 13"/>
            <p:cNvGrpSpPr>
              <a:grpSpLocks/>
            </p:cNvGrpSpPr>
            <p:nvPr/>
          </p:nvGrpSpPr>
          <p:grpSpPr bwMode="auto">
            <a:xfrm>
              <a:off x="152400" y="1905000"/>
              <a:ext cx="774571" cy="3352800"/>
              <a:chOff x="152400" y="1905000"/>
              <a:chExt cx="774571" cy="3352800"/>
            </a:xfrm>
          </p:grpSpPr>
          <p:cxnSp>
            <p:nvCxnSpPr>
              <p:cNvPr id="72" name="Straight Connector 71"/>
              <p:cNvCxnSpPr/>
              <p:nvPr/>
            </p:nvCxnSpPr>
            <p:spPr>
              <a:xfrm rot="5400000">
                <a:off x="-608806" y="3733006"/>
                <a:ext cx="30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022" name="TextBox 72"/>
              <p:cNvSpPr txBox="1">
                <a:spLocks noChangeArrowheads="1"/>
              </p:cNvSpPr>
              <p:nvPr/>
            </p:nvSpPr>
            <p:spPr bwMode="auto">
              <a:xfrm>
                <a:off x="152400" y="19050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grpSp>
      </p:grpSp>
      <p:grpSp>
        <p:nvGrpSpPr>
          <p:cNvPr id="7" name="Group 46"/>
          <p:cNvGrpSpPr>
            <a:grpSpLocks/>
          </p:cNvGrpSpPr>
          <p:nvPr/>
        </p:nvGrpSpPr>
        <p:grpSpPr bwMode="auto">
          <a:xfrm>
            <a:off x="677863" y="5105400"/>
            <a:ext cx="3706812" cy="522288"/>
            <a:chOff x="677694" y="5257800"/>
            <a:chExt cx="3706902" cy="521732"/>
          </a:xfrm>
        </p:grpSpPr>
        <p:cxnSp>
          <p:nvCxnSpPr>
            <p:cNvPr id="75" name="Straight Connector 74"/>
            <p:cNvCxnSpPr/>
            <p:nvPr/>
          </p:nvCxnSpPr>
          <p:spPr>
            <a:xfrm>
              <a:off x="914237" y="5257800"/>
              <a:ext cx="3352881" cy="1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017" name="TextBox 75"/>
            <p:cNvSpPr txBox="1">
              <a:spLocks noChangeArrowheads="1"/>
            </p:cNvSpPr>
            <p:nvPr/>
          </p:nvSpPr>
          <p:spPr bwMode="auto">
            <a:xfrm>
              <a:off x="3276600" y="541020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41018" name="TextBox 76"/>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8" name="Group 55"/>
          <p:cNvGrpSpPr>
            <a:grpSpLocks/>
          </p:cNvGrpSpPr>
          <p:nvPr/>
        </p:nvGrpSpPr>
        <p:grpSpPr bwMode="auto">
          <a:xfrm>
            <a:off x="457200" y="3048000"/>
            <a:ext cx="2209800" cy="369888"/>
            <a:chOff x="457200" y="3200400"/>
            <a:chExt cx="2209800" cy="369332"/>
          </a:xfrm>
        </p:grpSpPr>
        <p:cxnSp>
          <p:nvCxnSpPr>
            <p:cNvPr id="79" name="Straight Connector 78"/>
            <p:cNvCxnSpPr/>
            <p:nvPr/>
          </p:nvCxnSpPr>
          <p:spPr>
            <a:xfrm>
              <a:off x="914400" y="3428656"/>
              <a:ext cx="1752600"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015" name="TextBox 79"/>
            <p:cNvSpPr txBox="1">
              <a:spLocks noChangeArrowheads="1"/>
            </p:cNvSpPr>
            <p:nvPr/>
          </p:nvSpPr>
          <p:spPr bwMode="auto">
            <a:xfrm>
              <a:off x="457200" y="3200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$5</a:t>
              </a:r>
            </a:p>
          </p:txBody>
        </p:sp>
      </p:grpSp>
      <p:grpSp>
        <p:nvGrpSpPr>
          <p:cNvPr id="9" name="Group 58"/>
          <p:cNvGrpSpPr>
            <a:grpSpLocks/>
          </p:cNvGrpSpPr>
          <p:nvPr/>
        </p:nvGrpSpPr>
        <p:grpSpPr bwMode="auto">
          <a:xfrm>
            <a:off x="601663" y="3429000"/>
            <a:ext cx="1227137" cy="369888"/>
            <a:chOff x="601494" y="4038600"/>
            <a:chExt cx="1227306" cy="369332"/>
          </a:xfrm>
        </p:grpSpPr>
        <p:cxnSp>
          <p:nvCxnSpPr>
            <p:cNvPr id="82" name="Straight Connector 81"/>
            <p:cNvCxnSpPr/>
            <p:nvPr/>
          </p:nvCxnSpPr>
          <p:spPr>
            <a:xfrm>
              <a:off x="914274" y="4265272"/>
              <a:ext cx="914526" cy="15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013" name="TextBox 82"/>
            <p:cNvSpPr txBox="1">
              <a:spLocks noChangeArrowheads="1"/>
            </p:cNvSpPr>
            <p:nvPr/>
          </p:nvSpPr>
          <p:spPr bwMode="auto">
            <a:xfrm>
              <a:off x="601494" y="4038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4</a:t>
              </a:r>
            </a:p>
          </p:txBody>
        </p:sp>
      </p:grpSp>
      <p:cxnSp>
        <p:nvCxnSpPr>
          <p:cNvPr id="84" name="Straight Arrow Connector 83"/>
          <p:cNvCxnSpPr/>
          <p:nvPr/>
        </p:nvCxnSpPr>
        <p:spPr>
          <a:xfrm rot="5400000" flipH="1" flipV="1">
            <a:off x="800101" y="3467100"/>
            <a:ext cx="381000" cy="3175"/>
          </a:xfrm>
          <a:prstGeom prst="straightConnector1">
            <a:avLst/>
          </a:prstGeom>
          <a:ln w="19050">
            <a:solidFill>
              <a:srgbClr val="800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62"/>
          <p:cNvGrpSpPr>
            <a:grpSpLocks/>
          </p:cNvGrpSpPr>
          <p:nvPr/>
        </p:nvGrpSpPr>
        <p:grpSpPr bwMode="auto">
          <a:xfrm>
            <a:off x="1066800" y="2057400"/>
            <a:ext cx="1638300" cy="1447800"/>
            <a:chOff x="1066800" y="2209800"/>
            <a:chExt cx="1638806" cy="1447800"/>
          </a:xfrm>
        </p:grpSpPr>
        <p:sp>
          <p:nvSpPr>
            <p:cNvPr id="41010" name="TextBox 85"/>
            <p:cNvSpPr txBox="1">
              <a:spLocks noChangeArrowheads="1"/>
            </p:cNvSpPr>
            <p:nvPr/>
          </p:nvSpPr>
          <p:spPr bwMode="auto">
            <a:xfrm>
              <a:off x="1524000" y="2209800"/>
              <a:ext cx="1181606" cy="830997"/>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AutoNum type="arabicPeriod"/>
              </a:pPr>
              <a:r>
                <a:rPr lang="en-US" altLang="tr-TR" sz="1600">
                  <a:solidFill>
                    <a:srgbClr val="800080"/>
                  </a:solidFill>
                </a:rPr>
                <a:t>A  22%</a:t>
              </a:r>
            </a:p>
            <a:p>
              <a:pPr eaLnBrk="1" hangingPunct="1"/>
              <a:r>
                <a:rPr lang="en-US" altLang="tr-TR" sz="1600">
                  <a:solidFill>
                    <a:srgbClr val="800080"/>
                  </a:solidFill>
                </a:rPr>
                <a:t>increase</a:t>
              </a:r>
            </a:p>
            <a:p>
              <a:pPr eaLnBrk="1" hangingPunct="1"/>
              <a:r>
                <a:rPr lang="en-US" altLang="tr-TR" sz="1600">
                  <a:solidFill>
                    <a:srgbClr val="800080"/>
                  </a:solidFill>
                </a:rPr>
                <a:t>in price…</a:t>
              </a:r>
            </a:p>
          </p:txBody>
        </p:sp>
        <p:cxnSp>
          <p:nvCxnSpPr>
            <p:cNvPr id="87" name="Straight Connector 86"/>
            <p:cNvCxnSpPr/>
            <p:nvPr/>
          </p:nvCxnSpPr>
          <p:spPr>
            <a:xfrm flipV="1">
              <a:off x="1066800" y="3048000"/>
              <a:ext cx="762235" cy="6096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1" name="Group 65"/>
          <p:cNvGrpSpPr>
            <a:grpSpLocks/>
          </p:cNvGrpSpPr>
          <p:nvPr/>
        </p:nvGrpSpPr>
        <p:grpSpPr bwMode="auto">
          <a:xfrm>
            <a:off x="2514600" y="3810000"/>
            <a:ext cx="1827213" cy="1077913"/>
            <a:chOff x="2667000" y="4104382"/>
            <a:chExt cx="1827115" cy="1077218"/>
          </a:xfrm>
        </p:grpSpPr>
        <p:sp>
          <p:nvSpPr>
            <p:cNvPr id="41008" name="TextBox 88"/>
            <p:cNvSpPr txBox="1">
              <a:spLocks noChangeArrowheads="1"/>
            </p:cNvSpPr>
            <p:nvPr/>
          </p:nvSpPr>
          <p:spPr bwMode="auto">
            <a:xfrm>
              <a:off x="2895600" y="4104382"/>
              <a:ext cx="1598515" cy="1077218"/>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2. … leads to</a:t>
              </a:r>
            </a:p>
            <a:p>
              <a:pPr eaLnBrk="1" hangingPunct="1"/>
              <a:r>
                <a:rPr lang="en-US" altLang="tr-TR" sz="1600">
                  <a:solidFill>
                    <a:srgbClr val="800080"/>
                  </a:solidFill>
                </a:rPr>
                <a:t>a 67% increase</a:t>
              </a:r>
            </a:p>
            <a:p>
              <a:pPr eaLnBrk="1" hangingPunct="1"/>
              <a:r>
                <a:rPr lang="en-US" altLang="tr-TR" sz="1600">
                  <a:solidFill>
                    <a:srgbClr val="800080"/>
                  </a:solidFill>
                </a:rPr>
                <a:t>in quantity</a:t>
              </a:r>
            </a:p>
            <a:p>
              <a:pPr eaLnBrk="1" hangingPunct="1"/>
              <a:r>
                <a:rPr lang="en-US" altLang="tr-TR" sz="1600">
                  <a:solidFill>
                    <a:srgbClr val="800080"/>
                  </a:solidFill>
                </a:rPr>
                <a:t>supplied</a:t>
              </a:r>
            </a:p>
          </p:txBody>
        </p:sp>
        <p:cxnSp>
          <p:nvCxnSpPr>
            <p:cNvPr id="90" name="Straight Connector 89"/>
            <p:cNvCxnSpPr/>
            <p:nvPr/>
          </p:nvCxnSpPr>
          <p:spPr>
            <a:xfrm flipV="1">
              <a:off x="2667000" y="4876997"/>
              <a:ext cx="228588" cy="152302"/>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2" name="Group 78"/>
          <p:cNvGrpSpPr>
            <a:grpSpLocks/>
          </p:cNvGrpSpPr>
          <p:nvPr/>
        </p:nvGrpSpPr>
        <p:grpSpPr bwMode="auto">
          <a:xfrm>
            <a:off x="1557338" y="3657600"/>
            <a:ext cx="569912" cy="1817688"/>
            <a:chOff x="6891288" y="3657600"/>
            <a:chExt cx="569387" cy="1817132"/>
          </a:xfrm>
        </p:grpSpPr>
        <p:sp>
          <p:nvSpPr>
            <p:cNvPr id="41006" name="TextBox 94"/>
            <p:cNvSpPr txBox="1">
              <a:spLocks noChangeArrowheads="1"/>
            </p:cNvSpPr>
            <p:nvPr/>
          </p:nvSpPr>
          <p:spPr bwMode="auto">
            <a:xfrm>
              <a:off x="6891288" y="510540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100</a:t>
              </a:r>
            </a:p>
          </p:txBody>
        </p:sp>
        <p:cxnSp>
          <p:nvCxnSpPr>
            <p:cNvPr id="96" name="Straight Connector 95"/>
            <p:cNvCxnSpPr/>
            <p:nvPr/>
          </p:nvCxnSpPr>
          <p:spPr>
            <a:xfrm rot="5400000">
              <a:off x="6438029" y="4380485"/>
              <a:ext cx="1447357"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 name="Group 80"/>
          <p:cNvGrpSpPr>
            <a:grpSpLocks/>
          </p:cNvGrpSpPr>
          <p:nvPr/>
        </p:nvGrpSpPr>
        <p:grpSpPr bwMode="auto">
          <a:xfrm>
            <a:off x="2438400" y="3278188"/>
            <a:ext cx="439738" cy="2197100"/>
            <a:chOff x="6704829" y="3277394"/>
            <a:chExt cx="441146" cy="2197338"/>
          </a:xfrm>
        </p:grpSpPr>
        <p:cxnSp>
          <p:nvCxnSpPr>
            <p:cNvPr id="98" name="Straight Connector 97"/>
            <p:cNvCxnSpPr/>
            <p:nvPr/>
          </p:nvCxnSpPr>
          <p:spPr>
            <a:xfrm rot="5400000">
              <a:off x="6018866" y="4191097"/>
              <a:ext cx="1828998" cy="159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005" name="TextBox 98"/>
            <p:cNvSpPr txBox="1">
              <a:spLocks noChangeArrowheads="1"/>
            </p:cNvSpPr>
            <p:nvPr/>
          </p:nvSpPr>
          <p:spPr bwMode="auto">
            <a:xfrm>
              <a:off x="6704829" y="5105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50</a:t>
              </a:r>
            </a:p>
          </p:txBody>
        </p:sp>
      </p:grpSp>
      <p:cxnSp>
        <p:nvCxnSpPr>
          <p:cNvPr id="100" name="Straight Arrow Connector 99"/>
          <p:cNvCxnSpPr/>
          <p:nvPr/>
        </p:nvCxnSpPr>
        <p:spPr>
          <a:xfrm rot="10800000">
            <a:off x="1828800" y="4953000"/>
            <a:ext cx="762000" cy="1588"/>
          </a:xfrm>
          <a:prstGeom prst="straightConnector1">
            <a:avLst/>
          </a:prstGeom>
          <a:ln w="19050">
            <a:solidFill>
              <a:srgbClr val="800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TextBox 100"/>
          <p:cNvSpPr txBox="1">
            <a:spLocks noChangeArrowheads="1"/>
          </p:cNvSpPr>
          <p:nvPr/>
        </p:nvSpPr>
        <p:spPr bwMode="auto">
          <a:xfrm>
            <a:off x="5292725" y="1219200"/>
            <a:ext cx="300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a:solidFill>
                  <a:srgbClr val="800080"/>
                </a:solidFill>
              </a:rPr>
              <a:t>(e) Perfectly elastic supply: </a:t>
            </a:r>
          </a:p>
          <a:p>
            <a:pPr algn="ctr" eaLnBrk="1" hangingPunct="1"/>
            <a:r>
              <a:rPr lang="en-US" altLang="tr-TR">
                <a:solidFill>
                  <a:srgbClr val="800080"/>
                </a:solidFill>
              </a:rPr>
              <a:t>Elasticity equals infinity</a:t>
            </a:r>
          </a:p>
        </p:txBody>
      </p:sp>
      <p:grpSp>
        <p:nvGrpSpPr>
          <p:cNvPr id="14" name="Group 31"/>
          <p:cNvGrpSpPr>
            <a:grpSpLocks/>
          </p:cNvGrpSpPr>
          <p:nvPr/>
        </p:nvGrpSpPr>
        <p:grpSpPr bwMode="auto">
          <a:xfrm>
            <a:off x="4683125" y="1752600"/>
            <a:ext cx="4114800" cy="3352800"/>
            <a:chOff x="152400" y="1905000"/>
            <a:chExt cx="4114800" cy="3352800"/>
          </a:xfrm>
        </p:grpSpPr>
        <p:sp>
          <p:nvSpPr>
            <p:cNvPr id="103" name="Rectangle 102"/>
            <p:cNvSpPr/>
            <p:nvPr/>
          </p:nvSpPr>
          <p:spPr>
            <a:xfrm>
              <a:off x="914400" y="2209800"/>
              <a:ext cx="33528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41001" name="Group 13"/>
            <p:cNvGrpSpPr>
              <a:grpSpLocks/>
            </p:cNvGrpSpPr>
            <p:nvPr/>
          </p:nvGrpSpPr>
          <p:grpSpPr bwMode="auto">
            <a:xfrm>
              <a:off x="152400" y="1905000"/>
              <a:ext cx="774571" cy="3352800"/>
              <a:chOff x="152400" y="1905000"/>
              <a:chExt cx="774571" cy="3352800"/>
            </a:xfrm>
          </p:grpSpPr>
          <p:cxnSp>
            <p:nvCxnSpPr>
              <p:cNvPr id="105" name="Straight Connector 6"/>
              <p:cNvCxnSpPr/>
              <p:nvPr/>
            </p:nvCxnSpPr>
            <p:spPr>
              <a:xfrm rot="5400000">
                <a:off x="-608806" y="3733006"/>
                <a:ext cx="30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003" name="TextBox 105"/>
              <p:cNvSpPr txBox="1">
                <a:spLocks noChangeArrowheads="1"/>
              </p:cNvSpPr>
              <p:nvPr/>
            </p:nvSpPr>
            <p:spPr bwMode="auto">
              <a:xfrm>
                <a:off x="152400" y="19050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grpSp>
      </p:grpSp>
      <p:grpSp>
        <p:nvGrpSpPr>
          <p:cNvPr id="16" name="Group 106"/>
          <p:cNvGrpSpPr>
            <a:grpSpLocks/>
          </p:cNvGrpSpPr>
          <p:nvPr/>
        </p:nvGrpSpPr>
        <p:grpSpPr bwMode="auto">
          <a:xfrm>
            <a:off x="5208588" y="5105400"/>
            <a:ext cx="3706812" cy="522288"/>
            <a:chOff x="677694" y="5257800"/>
            <a:chExt cx="3706902" cy="521732"/>
          </a:xfrm>
        </p:grpSpPr>
        <p:cxnSp>
          <p:nvCxnSpPr>
            <p:cNvPr id="108" name="Straight Connector 107"/>
            <p:cNvCxnSpPr/>
            <p:nvPr/>
          </p:nvCxnSpPr>
          <p:spPr>
            <a:xfrm>
              <a:off x="914237" y="5257800"/>
              <a:ext cx="3352881" cy="1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998" name="TextBox 108"/>
            <p:cNvSpPr txBox="1">
              <a:spLocks noChangeArrowheads="1"/>
            </p:cNvSpPr>
            <p:nvPr/>
          </p:nvSpPr>
          <p:spPr bwMode="auto">
            <a:xfrm>
              <a:off x="3276600" y="541020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40999" name="TextBox 109"/>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17" name="Group 19"/>
          <p:cNvGrpSpPr>
            <a:grpSpLocks/>
          </p:cNvGrpSpPr>
          <p:nvPr/>
        </p:nvGrpSpPr>
        <p:grpSpPr bwMode="auto">
          <a:xfrm>
            <a:off x="4953000" y="3429000"/>
            <a:ext cx="3810000" cy="598488"/>
            <a:chOff x="422196" y="3581400"/>
            <a:chExt cx="3810000" cy="597932"/>
          </a:xfrm>
        </p:grpSpPr>
        <p:grpSp>
          <p:nvGrpSpPr>
            <p:cNvPr id="40993" name="Group 17"/>
            <p:cNvGrpSpPr>
              <a:grpSpLocks/>
            </p:cNvGrpSpPr>
            <p:nvPr/>
          </p:nvGrpSpPr>
          <p:grpSpPr bwMode="auto">
            <a:xfrm>
              <a:off x="879396" y="3733800"/>
              <a:ext cx="3352800" cy="445532"/>
              <a:chOff x="879396" y="3733800"/>
              <a:chExt cx="3352800" cy="445532"/>
            </a:xfrm>
          </p:grpSpPr>
          <p:cxnSp>
            <p:nvCxnSpPr>
              <p:cNvPr id="114" name="Straight Connector 113"/>
              <p:cNvCxnSpPr/>
              <p:nvPr/>
            </p:nvCxnSpPr>
            <p:spPr>
              <a:xfrm>
                <a:off x="879396" y="3733658"/>
                <a:ext cx="3352800" cy="1587"/>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40996" name="TextBox 114"/>
              <p:cNvSpPr txBox="1">
                <a:spLocks noChangeArrowheads="1"/>
              </p:cNvSpPr>
              <p:nvPr/>
            </p:nvSpPr>
            <p:spPr bwMode="auto">
              <a:xfrm>
                <a:off x="3241596" y="3810000"/>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Supply </a:t>
                </a:r>
              </a:p>
            </p:txBody>
          </p:sp>
        </p:grpSp>
        <p:sp>
          <p:nvSpPr>
            <p:cNvPr id="40994" name="TextBox 112"/>
            <p:cNvSpPr txBox="1">
              <a:spLocks noChangeArrowheads="1"/>
            </p:cNvSpPr>
            <p:nvPr/>
          </p:nvSpPr>
          <p:spPr bwMode="auto">
            <a:xfrm>
              <a:off x="422196" y="3581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$4</a:t>
              </a:r>
            </a:p>
          </p:txBody>
        </p:sp>
      </p:grpSp>
      <p:grpSp>
        <p:nvGrpSpPr>
          <p:cNvPr id="19" name="Group 35"/>
          <p:cNvGrpSpPr>
            <a:grpSpLocks/>
          </p:cNvGrpSpPr>
          <p:nvPr/>
        </p:nvGrpSpPr>
        <p:grpSpPr bwMode="auto">
          <a:xfrm>
            <a:off x="5486400" y="1905000"/>
            <a:ext cx="1862138" cy="1219200"/>
            <a:chOff x="955596" y="2057400"/>
            <a:chExt cx="1861407" cy="1219200"/>
          </a:xfrm>
        </p:grpSpPr>
        <p:sp>
          <p:nvSpPr>
            <p:cNvPr id="40991" name="TextBox 116"/>
            <p:cNvSpPr txBox="1">
              <a:spLocks noChangeArrowheads="1"/>
            </p:cNvSpPr>
            <p:nvPr/>
          </p:nvSpPr>
          <p:spPr bwMode="auto">
            <a:xfrm>
              <a:off x="955596" y="2057400"/>
              <a:ext cx="1861407" cy="830997"/>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1. At any price</a:t>
              </a:r>
            </a:p>
            <a:p>
              <a:pPr eaLnBrk="1" hangingPunct="1"/>
              <a:r>
                <a:rPr lang="en-US" altLang="tr-TR" sz="1600">
                  <a:solidFill>
                    <a:srgbClr val="800080"/>
                  </a:solidFill>
                </a:rPr>
                <a:t>above $4, quantity</a:t>
              </a:r>
            </a:p>
            <a:p>
              <a:pPr eaLnBrk="1" hangingPunct="1"/>
              <a:r>
                <a:rPr lang="en-US" altLang="tr-TR" sz="1600">
                  <a:solidFill>
                    <a:srgbClr val="800080"/>
                  </a:solidFill>
                </a:rPr>
                <a:t>supplied is infinite</a:t>
              </a:r>
            </a:p>
          </p:txBody>
        </p:sp>
        <p:cxnSp>
          <p:nvCxnSpPr>
            <p:cNvPr id="118" name="Straight Connector 117"/>
            <p:cNvCxnSpPr/>
            <p:nvPr/>
          </p:nvCxnSpPr>
          <p:spPr>
            <a:xfrm flipV="1">
              <a:off x="955596" y="3048000"/>
              <a:ext cx="609361" cy="2286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20" name="Group 39"/>
          <p:cNvGrpSpPr>
            <a:grpSpLocks/>
          </p:cNvGrpSpPr>
          <p:nvPr/>
        </p:nvGrpSpPr>
        <p:grpSpPr bwMode="auto">
          <a:xfrm>
            <a:off x="7010400" y="2674938"/>
            <a:ext cx="2168525" cy="917575"/>
            <a:chOff x="2160254" y="4340185"/>
            <a:chExt cx="2168555" cy="917615"/>
          </a:xfrm>
        </p:grpSpPr>
        <p:sp>
          <p:nvSpPr>
            <p:cNvPr id="40989" name="TextBox 119"/>
            <p:cNvSpPr txBox="1">
              <a:spLocks noChangeArrowheads="1"/>
            </p:cNvSpPr>
            <p:nvPr/>
          </p:nvSpPr>
          <p:spPr bwMode="auto">
            <a:xfrm>
              <a:off x="2388854" y="4340185"/>
              <a:ext cx="1939955" cy="830997"/>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2. At exactly $4,</a:t>
              </a:r>
            </a:p>
            <a:p>
              <a:pPr eaLnBrk="1" hangingPunct="1"/>
              <a:r>
                <a:rPr lang="en-US" altLang="tr-TR" sz="1600">
                  <a:solidFill>
                    <a:srgbClr val="800080"/>
                  </a:solidFill>
                </a:rPr>
                <a:t>producers will</a:t>
              </a:r>
            </a:p>
            <a:p>
              <a:pPr eaLnBrk="1" hangingPunct="1"/>
              <a:r>
                <a:rPr lang="en-US" altLang="tr-TR" sz="1600">
                  <a:solidFill>
                    <a:srgbClr val="800080"/>
                  </a:solidFill>
                </a:rPr>
                <a:t>supply any quantity</a:t>
              </a:r>
            </a:p>
          </p:txBody>
        </p:sp>
        <p:cxnSp>
          <p:nvCxnSpPr>
            <p:cNvPr id="121" name="Straight Connector 120"/>
            <p:cNvCxnSpPr/>
            <p:nvPr/>
          </p:nvCxnSpPr>
          <p:spPr>
            <a:xfrm rot="5400000" flipH="1" flipV="1">
              <a:off x="2160249" y="4952991"/>
              <a:ext cx="304813" cy="304804"/>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21" name="Group 35"/>
          <p:cNvGrpSpPr>
            <a:grpSpLocks/>
          </p:cNvGrpSpPr>
          <p:nvPr/>
        </p:nvGrpSpPr>
        <p:grpSpPr bwMode="auto">
          <a:xfrm>
            <a:off x="5410200" y="3886200"/>
            <a:ext cx="2100263" cy="838200"/>
            <a:chOff x="955596" y="2362200"/>
            <a:chExt cx="2100966" cy="838200"/>
          </a:xfrm>
        </p:grpSpPr>
        <p:sp>
          <p:nvSpPr>
            <p:cNvPr id="40987" name="TextBox 122"/>
            <p:cNvSpPr txBox="1">
              <a:spLocks noChangeArrowheads="1"/>
            </p:cNvSpPr>
            <p:nvPr/>
          </p:nvSpPr>
          <p:spPr bwMode="auto">
            <a:xfrm>
              <a:off x="1219200" y="2369403"/>
              <a:ext cx="1837362" cy="830997"/>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3. At any price</a:t>
              </a:r>
            </a:p>
            <a:p>
              <a:pPr eaLnBrk="1" hangingPunct="1"/>
              <a:r>
                <a:rPr lang="en-US" altLang="tr-TR" sz="1600">
                  <a:solidFill>
                    <a:srgbClr val="800080"/>
                  </a:solidFill>
                </a:rPr>
                <a:t>below $4, quantity</a:t>
              </a:r>
            </a:p>
            <a:p>
              <a:pPr eaLnBrk="1" hangingPunct="1"/>
              <a:r>
                <a:rPr lang="en-US" altLang="tr-TR" sz="1600">
                  <a:solidFill>
                    <a:srgbClr val="800080"/>
                  </a:solidFill>
                </a:rPr>
                <a:t>supplied is zero</a:t>
              </a:r>
            </a:p>
          </p:txBody>
        </p:sp>
        <p:cxnSp>
          <p:nvCxnSpPr>
            <p:cNvPr id="124" name="Straight Connector 123"/>
            <p:cNvCxnSpPr/>
            <p:nvPr/>
          </p:nvCxnSpPr>
          <p:spPr>
            <a:xfrm>
              <a:off x="955596" y="2362200"/>
              <a:ext cx="304902" cy="762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22" name="Group 127"/>
          <p:cNvGrpSpPr>
            <a:grpSpLocks/>
          </p:cNvGrpSpPr>
          <p:nvPr/>
        </p:nvGrpSpPr>
        <p:grpSpPr bwMode="auto">
          <a:xfrm>
            <a:off x="1066800" y="2438400"/>
            <a:ext cx="3163888" cy="1600200"/>
            <a:chOff x="1066800" y="2438400"/>
            <a:chExt cx="3163907" cy="1600200"/>
          </a:xfrm>
        </p:grpSpPr>
        <p:sp>
          <p:nvSpPr>
            <p:cNvPr id="40985" name="TextBox 91"/>
            <p:cNvSpPr txBox="1">
              <a:spLocks noChangeArrowheads="1"/>
            </p:cNvSpPr>
            <p:nvPr/>
          </p:nvSpPr>
          <p:spPr bwMode="auto">
            <a:xfrm>
              <a:off x="3276600" y="2438400"/>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Supply </a:t>
              </a:r>
            </a:p>
          </p:txBody>
        </p:sp>
        <p:cxnSp>
          <p:nvCxnSpPr>
            <p:cNvPr id="126" name="Straight Connector 125"/>
            <p:cNvCxnSpPr/>
            <p:nvPr/>
          </p:nvCxnSpPr>
          <p:spPr>
            <a:xfrm flipV="1">
              <a:off x="1066800" y="2895600"/>
              <a:ext cx="2362214" cy="114300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4499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nodeType="afterGroup">
                            <p:stCondLst>
                              <p:cond delay="1500"/>
                            </p:stCondLst>
                            <p:childTnLst>
                              <p:par>
                                <p:cTn id="16" presetID="2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nodeType="afterGroup">
                            <p:stCondLst>
                              <p:cond delay="20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nodeType="afterGroup">
                            <p:stCondLst>
                              <p:cond delay="2500"/>
                            </p:stCondLst>
                            <p:childTnLst>
                              <p:par>
                                <p:cTn id="24" presetID="22" presetClass="entr" presetSubtype="1"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nodeType="afterGroup">
                            <p:stCondLst>
                              <p:cond delay="3000"/>
                            </p:stCondLst>
                            <p:childTnLst>
                              <p:par>
                                <p:cTn id="28" presetID="22" presetClass="entr" presetSubtype="4" fill="hold" nodeType="after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wipe(down)">
                                      <p:cBhvr>
                                        <p:cTn id="30" dur="500"/>
                                        <p:tgtEl>
                                          <p:spTgt spid="84"/>
                                        </p:tgtEl>
                                      </p:cBhvr>
                                    </p:animEffect>
                                  </p:childTnLst>
                                </p:cTn>
                              </p:par>
                            </p:childTnLst>
                          </p:cTn>
                        </p:par>
                        <p:par>
                          <p:cTn id="31" fill="hold" nodeType="afterGroup">
                            <p:stCondLst>
                              <p:cond delay="350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par>
                          <p:cTn id="43" fill="hold" nodeType="afterGroup">
                            <p:stCondLst>
                              <p:cond delay="5000"/>
                            </p:stCondLst>
                            <p:childTnLst>
                              <p:par>
                                <p:cTn id="44" presetID="22" presetClass="entr" presetSubtype="8" fill="hold" nodeType="after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wipe(left)">
                                      <p:cBhvr>
                                        <p:cTn id="46" dur="500"/>
                                        <p:tgtEl>
                                          <p:spTgt spid="100"/>
                                        </p:tgtEl>
                                      </p:cBhvr>
                                    </p:animEffect>
                                  </p:childTnLst>
                                </p:cTn>
                              </p:par>
                            </p:childTnLst>
                          </p:cTn>
                        </p:par>
                        <p:par>
                          <p:cTn id="47" fill="hold" nodeType="afterGroup">
                            <p:stCondLst>
                              <p:cond delay="5500"/>
                            </p:stCondLst>
                            <p:childTnLst>
                              <p:par>
                                <p:cTn id="48" presetID="22" presetClass="entr" presetSubtype="8"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par>
                          <p:cTn id="51" fill="hold" nodeType="afterGroup">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wipe(left)">
                                      <p:cBhvr>
                                        <p:cTn id="54" dur="500"/>
                                        <p:tgtEl>
                                          <p:spTgt spid="101"/>
                                        </p:tgtEl>
                                      </p:cBhvr>
                                    </p:animEffect>
                                  </p:childTnLst>
                                </p:cTn>
                              </p:par>
                            </p:childTnLst>
                          </p:cTn>
                        </p:par>
                        <p:par>
                          <p:cTn id="55" fill="hold" nodeType="afterGroup">
                            <p:stCondLst>
                              <p:cond delay="6500"/>
                            </p:stCondLst>
                            <p:childTnLst>
                              <p:par>
                                <p:cTn id="56" presetID="22" presetClass="entr" presetSubtype="8"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par>
                                <p:cTn id="59" presetID="22" presetClass="entr" presetSubtype="4"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cTn>
                              </p:par>
                            </p:childTnLst>
                          </p:cTn>
                        </p:par>
                        <p:par>
                          <p:cTn id="62" fill="hold" nodeType="afterGroup">
                            <p:stCondLst>
                              <p:cond delay="7000"/>
                            </p:stCondLst>
                            <p:childTnLst>
                              <p:par>
                                <p:cTn id="63" presetID="22" presetClass="entr" presetSubtype="8" fill="hold" nodeType="afterEffect">
                                  <p:stCondLst>
                                    <p:cond delay="50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1000"/>
                                        <p:tgtEl>
                                          <p:spTgt spid="17"/>
                                        </p:tgtEl>
                                      </p:cBhvr>
                                    </p:animEffect>
                                  </p:childTnLst>
                                </p:cTn>
                              </p:par>
                            </p:childTnLst>
                          </p:cTn>
                        </p:par>
                        <p:par>
                          <p:cTn id="66" fill="hold" nodeType="afterGroup">
                            <p:stCondLst>
                              <p:cond delay="8500"/>
                            </p:stCondLst>
                            <p:childTnLst>
                              <p:par>
                                <p:cTn id="67" presetID="22" presetClass="entr" presetSubtype="8"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par>
                          <p:cTn id="70" fill="hold" nodeType="afterGroup">
                            <p:stCondLst>
                              <p:cond delay="9000"/>
                            </p:stCondLst>
                            <p:childTnLst>
                              <p:par>
                                <p:cTn id="71" presetID="22" presetClass="entr" presetSubtype="8"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left)">
                                      <p:cBhvr>
                                        <p:cTn id="73" dur="500"/>
                                        <p:tgtEl>
                                          <p:spTgt spid="20"/>
                                        </p:tgtEl>
                                      </p:cBhvr>
                                    </p:animEffect>
                                  </p:childTnLst>
                                </p:cTn>
                              </p:par>
                            </p:childTnLst>
                          </p:cTn>
                        </p:par>
                        <p:par>
                          <p:cTn id="74" fill="hold" nodeType="afterGroup">
                            <p:stCondLst>
                              <p:cond delay="9500"/>
                            </p:stCondLst>
                            <p:childTnLst>
                              <p:par>
                                <p:cTn id="75" presetID="22" presetClass="entr" presetSubtype="8"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par>
                          <p:cTn id="78" fill="hold" nodeType="afterGroup">
                            <p:stCondLst>
                              <p:cond delay="10000"/>
                            </p:stCondLst>
                            <p:childTnLst>
                              <p:par>
                                <p:cTn id="79" presetID="22" presetClass="entr" presetSubtype="8" fill="hold" grpId="0" nodeType="after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wipe(left)">
                                      <p:cBhvr>
                                        <p:cTn id="8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101"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nvSpPr>
        <p:spPr bwMode="auto">
          <a:xfrm>
            <a:off x="2362200" y="609600"/>
            <a:ext cx="426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r>
              <a:rPr lang="en-US" altLang="tr-TR" sz="3200" b="1">
                <a:solidFill>
                  <a:srgbClr val="0000FF"/>
                </a:solidFill>
                <a:effectLst>
                  <a:outerShdw blurRad="38100" dist="38100" dir="2700000" algn="tl">
                    <a:srgbClr val="000000"/>
                  </a:outerShdw>
                </a:effectLst>
                <a:latin typeface="Times New Roman" pitchFamily="18" charset="0"/>
              </a:rPr>
              <a:t>E</a:t>
            </a:r>
            <a:r>
              <a:rPr lang="en-US" altLang="tr-TR" sz="3200" b="1" baseline="-25000">
                <a:solidFill>
                  <a:srgbClr val="0000FF"/>
                </a:solidFill>
                <a:effectLst>
                  <a:outerShdw blurRad="38100" dist="38100" dir="2700000" algn="tl">
                    <a:srgbClr val="000000"/>
                  </a:outerShdw>
                </a:effectLst>
                <a:latin typeface="Times New Roman" pitchFamily="18" charset="0"/>
              </a:rPr>
              <a:t>d  =     </a:t>
            </a:r>
            <a:r>
              <a:rPr lang="en-US" altLang="tr-TR" sz="3200" b="1" u="sng">
                <a:solidFill>
                  <a:srgbClr val="0000FF"/>
                </a:solidFill>
                <a:effectLst>
                  <a:outerShdw blurRad="38100" dist="38100" dir="2700000" algn="tl">
                    <a:srgbClr val="000000"/>
                  </a:outerShdw>
                </a:effectLst>
                <a:latin typeface="Times New Roman" pitchFamily="18" charset="0"/>
              </a:rPr>
              <a:t>% change in Q</a:t>
            </a:r>
            <a:r>
              <a:rPr lang="en-US" altLang="tr-TR" sz="3200" b="1" baseline="-25000">
                <a:solidFill>
                  <a:srgbClr val="0000FF"/>
                </a:solidFill>
                <a:effectLst>
                  <a:outerShdw blurRad="38100" dist="38100" dir="2700000" algn="tl">
                    <a:srgbClr val="000000"/>
                  </a:outerShdw>
                </a:effectLst>
                <a:latin typeface="Times New Roman" pitchFamily="18" charset="0"/>
              </a:rPr>
              <a:t>d</a:t>
            </a:r>
            <a:endParaRPr lang="en-US" altLang="tr-TR" sz="3200" b="1" u="sng">
              <a:solidFill>
                <a:srgbClr val="0000FF"/>
              </a:solidFill>
              <a:effectLst>
                <a:outerShdw blurRad="38100" dist="38100" dir="2700000" algn="tl">
                  <a:srgbClr val="000000"/>
                </a:outerShdw>
              </a:effectLst>
              <a:latin typeface="Times New Roman" pitchFamily="18" charset="0"/>
            </a:endParaRPr>
          </a:p>
          <a:p>
            <a:r>
              <a:rPr lang="en-US" altLang="tr-TR" sz="3200" b="1">
                <a:solidFill>
                  <a:srgbClr val="0000FF"/>
                </a:solidFill>
                <a:effectLst>
                  <a:outerShdw blurRad="38100" dist="38100" dir="2700000" algn="tl">
                    <a:srgbClr val="000000"/>
                  </a:outerShdw>
                </a:effectLst>
                <a:latin typeface="Times New Roman" pitchFamily="18" charset="0"/>
              </a:rPr>
              <a:t>          % change in P </a:t>
            </a:r>
            <a:r>
              <a:rPr lang="en-US" altLang="tr-TR" sz="3200" b="1" baseline="-25000">
                <a:solidFill>
                  <a:srgbClr val="0000FF"/>
                </a:solidFill>
                <a:effectLst>
                  <a:outerShdw blurRad="38100" dist="38100" dir="2700000" algn="tl">
                    <a:srgbClr val="000000"/>
                  </a:outerShdw>
                </a:effectLst>
                <a:latin typeface="Times New Roman" pitchFamily="18" charset="0"/>
              </a:rPr>
              <a:t> </a:t>
            </a:r>
            <a:endParaRPr lang="en-US" altLang="tr-TR" sz="3200" b="1">
              <a:solidFill>
                <a:srgbClr val="0000FF"/>
              </a:solidFill>
              <a:effectLst>
                <a:outerShdw blurRad="38100" dist="38100" dir="2700000" algn="tl">
                  <a:srgbClr val="000000"/>
                </a:outerShdw>
              </a:effectLst>
              <a:latin typeface="Times New Roman" pitchFamily="18" charset="0"/>
            </a:endParaRPr>
          </a:p>
        </p:txBody>
      </p:sp>
      <p:sp>
        <p:nvSpPr>
          <p:cNvPr id="69635" name="Text Box 3"/>
          <p:cNvSpPr txBox="1">
            <a:spLocks noChangeArrowheads="1"/>
          </p:cNvSpPr>
          <p:nvPr/>
        </p:nvSpPr>
        <p:spPr bwMode="auto">
          <a:xfrm>
            <a:off x="304800" y="609600"/>
            <a:ext cx="20145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altLang="tr-TR" sz="3200" b="1">
                <a:solidFill>
                  <a:srgbClr val="0000FF"/>
                </a:solidFill>
                <a:effectLst>
                  <a:outerShdw blurRad="38100" dist="38100" dir="2700000" algn="tl">
                    <a:srgbClr val="000000"/>
                  </a:outerShdw>
                </a:effectLst>
                <a:latin typeface="Times New Roman" pitchFamily="18" charset="0"/>
              </a:rPr>
              <a:t>DEMAND</a:t>
            </a:r>
          </a:p>
        </p:txBody>
      </p:sp>
      <p:sp>
        <p:nvSpPr>
          <p:cNvPr id="69636" name="Rectangle 4"/>
          <p:cNvSpPr>
            <a:spLocks noChangeArrowheads="1"/>
          </p:cNvSpPr>
          <p:nvPr/>
        </p:nvSpPr>
        <p:spPr bwMode="auto">
          <a:xfrm>
            <a:off x="2286000" y="1981200"/>
            <a:ext cx="487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lstStyle>
            <a:lvl1pPr algn="ctr">
              <a:defRPr sz="4800">
                <a:solidFill>
                  <a:schemeClr val="tx2"/>
                </a:solidFill>
                <a:effectLst>
                  <a:outerShdw blurRad="38100" dist="38100" dir="2700000" algn="tl">
                    <a:srgbClr val="FFFFFF"/>
                  </a:outerShdw>
                </a:effectLst>
                <a:latin typeface="Arial" charset="0"/>
              </a:defRPr>
            </a:lvl1pPr>
            <a:lvl2pPr algn="ctr">
              <a:defRPr sz="4800">
                <a:solidFill>
                  <a:schemeClr val="tx2"/>
                </a:solidFill>
                <a:effectLst>
                  <a:outerShdw blurRad="38100" dist="38100" dir="2700000" algn="tl">
                    <a:srgbClr val="FFFFFF"/>
                  </a:outerShdw>
                </a:effectLst>
                <a:latin typeface="Arial" charset="0"/>
              </a:defRPr>
            </a:lvl2pPr>
            <a:lvl3pPr algn="ctr">
              <a:defRPr sz="4800">
                <a:solidFill>
                  <a:schemeClr val="tx2"/>
                </a:solidFill>
                <a:effectLst>
                  <a:outerShdw blurRad="38100" dist="38100" dir="2700000" algn="tl">
                    <a:srgbClr val="FFFFFF"/>
                  </a:outerShdw>
                </a:effectLst>
                <a:latin typeface="Arial" charset="0"/>
              </a:defRPr>
            </a:lvl3pPr>
            <a:lvl4pPr algn="ctr">
              <a:defRPr sz="4800">
                <a:solidFill>
                  <a:schemeClr val="tx2"/>
                </a:solidFill>
                <a:effectLst>
                  <a:outerShdw blurRad="38100" dist="38100" dir="2700000" algn="tl">
                    <a:srgbClr val="FFFFFF"/>
                  </a:outerShdw>
                </a:effectLst>
                <a:latin typeface="Arial" charset="0"/>
              </a:defRPr>
            </a:lvl4pPr>
            <a:lvl5pPr algn="ctr">
              <a:defRPr sz="4800">
                <a:solidFill>
                  <a:schemeClr val="tx2"/>
                </a:solidFill>
                <a:effectLst>
                  <a:outerShdw blurRad="38100" dist="38100" dir="2700000" algn="tl">
                    <a:srgbClr val="FFFFFF"/>
                  </a:outerShdw>
                </a:effectLst>
                <a:latin typeface="Arial" charset="0"/>
              </a:defRPr>
            </a:lvl5pPr>
            <a:lvl6pPr marL="457200" algn="ctr" fontAlgn="base">
              <a:spcBef>
                <a:spcPct val="0"/>
              </a:spcBef>
              <a:spcAft>
                <a:spcPct val="0"/>
              </a:spcAft>
              <a:defRPr sz="4800">
                <a:solidFill>
                  <a:schemeClr val="tx2"/>
                </a:solidFill>
                <a:effectLst>
                  <a:outerShdw blurRad="38100" dist="38100" dir="2700000" algn="tl">
                    <a:srgbClr val="FFFFFF"/>
                  </a:outerShdw>
                </a:effectLst>
                <a:latin typeface="Arial" charset="0"/>
              </a:defRPr>
            </a:lvl6pPr>
            <a:lvl7pPr marL="914400" algn="ctr" fontAlgn="base">
              <a:spcBef>
                <a:spcPct val="0"/>
              </a:spcBef>
              <a:spcAft>
                <a:spcPct val="0"/>
              </a:spcAft>
              <a:defRPr sz="4800">
                <a:solidFill>
                  <a:schemeClr val="tx2"/>
                </a:solidFill>
                <a:effectLst>
                  <a:outerShdw blurRad="38100" dist="38100" dir="2700000" algn="tl">
                    <a:srgbClr val="FFFFFF"/>
                  </a:outerShdw>
                </a:effectLst>
                <a:latin typeface="Arial" charset="0"/>
              </a:defRPr>
            </a:lvl7pPr>
            <a:lvl8pPr marL="1371600" algn="ctr" fontAlgn="base">
              <a:spcBef>
                <a:spcPct val="0"/>
              </a:spcBef>
              <a:spcAft>
                <a:spcPct val="0"/>
              </a:spcAft>
              <a:defRPr sz="4800">
                <a:solidFill>
                  <a:schemeClr val="tx2"/>
                </a:solidFill>
                <a:effectLst>
                  <a:outerShdw blurRad="38100" dist="38100" dir="2700000" algn="tl">
                    <a:srgbClr val="FFFFFF"/>
                  </a:outerShdw>
                </a:effectLst>
                <a:latin typeface="Arial" charset="0"/>
              </a:defRPr>
            </a:lvl8pPr>
            <a:lvl9pPr marL="1828800" algn="ctr" fontAlgn="base">
              <a:spcBef>
                <a:spcPct val="0"/>
              </a:spcBef>
              <a:spcAft>
                <a:spcPct val="0"/>
              </a:spcAft>
              <a:defRPr sz="4800">
                <a:solidFill>
                  <a:schemeClr val="tx2"/>
                </a:solidFill>
                <a:effectLst>
                  <a:outerShdw blurRad="38100" dist="38100" dir="2700000" algn="tl">
                    <a:srgbClr val="FFFFFF"/>
                  </a:outerShdw>
                </a:effectLst>
                <a:latin typeface="Arial" charset="0"/>
              </a:defRPr>
            </a:lvl9pPr>
          </a:lstStyle>
          <a:p>
            <a:pPr algn="l" eaLnBrk="1" hangingPunct="1"/>
            <a:r>
              <a:rPr lang="en-US" altLang="tr-TR" sz="3200" b="1">
                <a:solidFill>
                  <a:srgbClr val="008000"/>
                </a:solidFill>
                <a:effectLst>
                  <a:outerShdw blurRad="38100" dist="38100" dir="2700000" algn="tl">
                    <a:srgbClr val="000000"/>
                  </a:outerShdw>
                </a:effectLst>
              </a:rPr>
              <a:t>E </a:t>
            </a:r>
            <a:r>
              <a:rPr lang="en-US" altLang="tr-TR" sz="3200" b="1" baseline="-25000">
                <a:solidFill>
                  <a:srgbClr val="008000"/>
                </a:solidFill>
                <a:effectLst>
                  <a:outerShdw blurRad="38100" dist="38100" dir="2700000" algn="tl">
                    <a:srgbClr val="000000"/>
                  </a:outerShdw>
                </a:effectLst>
              </a:rPr>
              <a:t>xy</a:t>
            </a:r>
            <a:r>
              <a:rPr lang="en-US" altLang="tr-TR" sz="3200" b="1">
                <a:solidFill>
                  <a:srgbClr val="008000"/>
                </a:solidFill>
                <a:effectLst>
                  <a:outerShdw blurRad="38100" dist="38100" dir="2700000" algn="tl">
                    <a:srgbClr val="000000"/>
                  </a:outerShdw>
                </a:effectLst>
              </a:rPr>
              <a:t> = </a:t>
            </a:r>
            <a:r>
              <a:rPr lang="en-US" altLang="tr-TR" sz="3200" b="1" u="sng">
                <a:solidFill>
                  <a:srgbClr val="008000"/>
                </a:solidFill>
                <a:effectLst>
                  <a:outerShdw blurRad="38100" dist="38100" dir="2700000" algn="tl">
                    <a:srgbClr val="000000"/>
                  </a:outerShdw>
                </a:effectLst>
              </a:rPr>
              <a:t> % </a:t>
            </a:r>
            <a:r>
              <a:rPr lang="en-US" altLang="tr-TR" sz="3200" b="1" u="sng">
                <a:solidFill>
                  <a:srgbClr val="008000"/>
                </a:solidFill>
                <a:effectLst>
                  <a:outerShdw blurRad="38100" dist="38100" dir="2700000" algn="tl">
                    <a:srgbClr val="000000"/>
                  </a:outerShdw>
                </a:effectLst>
                <a:sym typeface="Symbol" pitchFamily="18" charset="2"/>
              </a:rPr>
              <a:t> Q</a:t>
            </a:r>
            <a:r>
              <a:rPr lang="en-US" altLang="tr-TR" sz="3200" b="1" u="sng" baseline="-25000">
                <a:solidFill>
                  <a:srgbClr val="008000"/>
                </a:solidFill>
                <a:effectLst>
                  <a:outerShdw blurRad="38100" dist="38100" dir="2700000" algn="tl">
                    <a:srgbClr val="000000"/>
                  </a:outerShdw>
                </a:effectLst>
                <a:sym typeface="Symbol" pitchFamily="18" charset="2"/>
              </a:rPr>
              <a:t>d</a:t>
            </a:r>
            <a:r>
              <a:rPr lang="en-US" altLang="tr-TR" sz="3200" b="1" u="sng">
                <a:solidFill>
                  <a:srgbClr val="008000"/>
                </a:solidFill>
                <a:effectLst>
                  <a:outerShdw blurRad="38100" dist="38100" dir="2700000" algn="tl">
                    <a:srgbClr val="000000"/>
                  </a:outerShdw>
                </a:effectLst>
                <a:sym typeface="Symbol" pitchFamily="18" charset="2"/>
              </a:rPr>
              <a:t> of X</a:t>
            </a:r>
            <a:r>
              <a:rPr lang="en-US" altLang="tr-TR" sz="3200" b="1">
                <a:solidFill>
                  <a:srgbClr val="008000"/>
                </a:solidFill>
                <a:effectLst>
                  <a:outerShdw blurRad="38100" dist="38100" dir="2700000" algn="tl">
                    <a:srgbClr val="000000"/>
                  </a:outerShdw>
                </a:effectLst>
                <a:sym typeface="Symbol" pitchFamily="18" charset="2"/>
              </a:rPr>
              <a:t>                                </a:t>
            </a:r>
            <a:br>
              <a:rPr lang="en-US" altLang="tr-TR" sz="3200" b="1">
                <a:solidFill>
                  <a:srgbClr val="008000"/>
                </a:solidFill>
                <a:effectLst>
                  <a:outerShdw blurRad="38100" dist="38100" dir="2700000" algn="tl">
                    <a:srgbClr val="000000"/>
                  </a:outerShdw>
                </a:effectLst>
                <a:sym typeface="Symbol" pitchFamily="18" charset="2"/>
              </a:rPr>
            </a:br>
            <a:r>
              <a:rPr lang="en-US" altLang="tr-TR" sz="3200" b="1">
                <a:solidFill>
                  <a:srgbClr val="008000"/>
                </a:solidFill>
                <a:effectLst>
                  <a:outerShdw blurRad="38100" dist="38100" dir="2700000" algn="tl">
                    <a:srgbClr val="000000"/>
                  </a:outerShdw>
                </a:effectLst>
                <a:sym typeface="Symbol" pitchFamily="18" charset="2"/>
              </a:rPr>
              <a:t>	% Price of Y</a:t>
            </a:r>
            <a:endParaRPr lang="en-US" altLang="tr-TR" sz="3200" b="1">
              <a:solidFill>
                <a:srgbClr val="008000"/>
              </a:solidFill>
              <a:effectLst>
                <a:outerShdw blurRad="38100" dist="38100" dir="2700000" algn="tl">
                  <a:srgbClr val="000000"/>
                </a:outerShdw>
              </a:effectLst>
            </a:endParaRPr>
          </a:p>
        </p:txBody>
      </p:sp>
      <p:sp>
        <p:nvSpPr>
          <p:cNvPr id="69637" name="Text Box 5"/>
          <p:cNvSpPr txBox="1">
            <a:spLocks noChangeArrowheads="1"/>
          </p:cNvSpPr>
          <p:nvPr/>
        </p:nvSpPr>
        <p:spPr bwMode="auto">
          <a:xfrm>
            <a:off x="304800" y="1981200"/>
            <a:ext cx="1639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altLang="tr-TR" sz="3200" b="1">
                <a:solidFill>
                  <a:srgbClr val="008000"/>
                </a:solidFill>
                <a:effectLst>
                  <a:outerShdw blurRad="38100" dist="38100" dir="2700000" algn="tl">
                    <a:srgbClr val="000000"/>
                  </a:outerShdw>
                </a:effectLst>
                <a:latin typeface="Times New Roman" pitchFamily="18" charset="0"/>
              </a:rPr>
              <a:t>CROSS </a:t>
            </a:r>
          </a:p>
        </p:txBody>
      </p:sp>
      <p:sp>
        <p:nvSpPr>
          <p:cNvPr id="69638" name="Text Box 6"/>
          <p:cNvSpPr txBox="1">
            <a:spLocks noChangeArrowheads="1"/>
          </p:cNvSpPr>
          <p:nvPr/>
        </p:nvSpPr>
        <p:spPr bwMode="auto">
          <a:xfrm>
            <a:off x="304800" y="3581400"/>
            <a:ext cx="2003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altLang="tr-TR" sz="3200" b="1">
                <a:solidFill>
                  <a:schemeClr val="accent2"/>
                </a:solidFill>
                <a:effectLst>
                  <a:outerShdw blurRad="38100" dist="38100" dir="2700000" algn="tl">
                    <a:srgbClr val="000000"/>
                  </a:outerShdw>
                </a:effectLst>
                <a:latin typeface="Times New Roman" pitchFamily="18" charset="0"/>
              </a:rPr>
              <a:t>INCOME </a:t>
            </a:r>
          </a:p>
        </p:txBody>
      </p:sp>
      <p:sp>
        <p:nvSpPr>
          <p:cNvPr id="69639" name="Rectangle 7"/>
          <p:cNvSpPr>
            <a:spLocks noGrp="1" noChangeArrowheads="1"/>
          </p:cNvSpPr>
          <p:nvPr>
            <p:ph type="title"/>
          </p:nvPr>
        </p:nvSpPr>
        <p:spPr>
          <a:xfrm>
            <a:off x="2362200" y="3581400"/>
            <a:ext cx="4648200" cy="1447800"/>
          </a:xfrm>
          <a:noFill/>
          <a:ln/>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0"/>
          <a:lstStyle/>
          <a:p>
            <a:pPr algn="l"/>
            <a:r>
              <a:rPr lang="en-US" altLang="tr-TR" sz="3200" b="1">
                <a:solidFill>
                  <a:schemeClr val="accent2"/>
                </a:solidFill>
                <a:effectLst>
                  <a:outerShdw blurRad="38100" dist="38100" dir="2700000" algn="tl">
                    <a:srgbClr val="000000"/>
                  </a:outerShdw>
                </a:effectLst>
              </a:rPr>
              <a:t>E </a:t>
            </a:r>
            <a:r>
              <a:rPr lang="en-US" altLang="tr-TR" sz="3200" b="1" baseline="-25000">
                <a:solidFill>
                  <a:schemeClr val="accent2"/>
                </a:solidFill>
                <a:effectLst>
                  <a:outerShdw blurRad="38100" dist="38100" dir="2700000" algn="tl">
                    <a:srgbClr val="000000"/>
                  </a:outerShdw>
                </a:effectLst>
              </a:rPr>
              <a:t>i</a:t>
            </a:r>
            <a:r>
              <a:rPr lang="en-US" altLang="tr-TR" sz="3200" b="1">
                <a:solidFill>
                  <a:schemeClr val="accent2"/>
                </a:solidFill>
                <a:effectLst>
                  <a:outerShdw blurRad="38100" dist="38100" dir="2700000" algn="tl">
                    <a:srgbClr val="000000"/>
                  </a:outerShdw>
                </a:effectLst>
              </a:rPr>
              <a:t> = </a:t>
            </a:r>
            <a:r>
              <a:rPr lang="en-US" altLang="tr-TR" sz="3200" b="1" u="sng">
                <a:solidFill>
                  <a:schemeClr val="accent2"/>
                </a:solidFill>
                <a:effectLst>
                  <a:outerShdw blurRad="38100" dist="38100" dir="2700000" algn="tl">
                    <a:srgbClr val="000000"/>
                  </a:outerShdw>
                </a:effectLst>
              </a:rPr>
              <a:t>% </a:t>
            </a:r>
            <a:r>
              <a:rPr lang="en-US" altLang="tr-TR" sz="3200" b="1" u="sng">
                <a:solidFill>
                  <a:schemeClr val="accent2"/>
                </a:solidFill>
                <a:effectLst>
                  <a:outerShdw blurRad="38100" dist="38100" dir="2700000" algn="tl">
                    <a:srgbClr val="000000"/>
                  </a:outerShdw>
                </a:effectLst>
                <a:sym typeface="Symbol" pitchFamily="18" charset="2"/>
              </a:rPr>
              <a:t> Q</a:t>
            </a:r>
            <a:r>
              <a:rPr lang="en-US" altLang="tr-TR" sz="3200" b="1" u="sng" baseline="-25000">
                <a:solidFill>
                  <a:schemeClr val="accent2"/>
                </a:solidFill>
                <a:effectLst>
                  <a:outerShdw blurRad="38100" dist="38100" dir="2700000" algn="tl">
                    <a:srgbClr val="000000"/>
                  </a:outerShdw>
                </a:effectLst>
                <a:sym typeface="Symbol" pitchFamily="18" charset="2"/>
              </a:rPr>
              <a:t>d</a:t>
            </a:r>
            <a:br>
              <a:rPr lang="en-US" altLang="tr-TR" sz="3200" b="1" u="sng">
                <a:solidFill>
                  <a:schemeClr val="accent2"/>
                </a:solidFill>
                <a:effectLst>
                  <a:outerShdw blurRad="38100" dist="38100" dir="2700000" algn="tl">
                    <a:srgbClr val="000000"/>
                  </a:outerShdw>
                </a:effectLst>
                <a:sym typeface="Symbol" pitchFamily="18" charset="2"/>
              </a:rPr>
            </a:br>
            <a:r>
              <a:rPr lang="en-US" altLang="tr-TR" sz="3200" b="1">
                <a:solidFill>
                  <a:schemeClr val="accent2"/>
                </a:solidFill>
                <a:effectLst>
                  <a:outerShdw blurRad="38100" dist="38100" dir="2700000" algn="tl">
                    <a:srgbClr val="000000"/>
                  </a:outerShdw>
                </a:effectLst>
                <a:sym typeface="Symbol" pitchFamily="18" charset="2"/>
              </a:rPr>
              <a:t>       % Income</a:t>
            </a:r>
            <a:endParaRPr lang="en-US" altLang="tr-TR" sz="3200" b="1">
              <a:solidFill>
                <a:schemeClr val="accent2"/>
              </a:solidFill>
              <a:effectLst>
                <a:outerShdw blurRad="38100" dist="38100" dir="2700000" algn="tl">
                  <a:srgbClr val="000000"/>
                </a:outerShdw>
              </a:effectLst>
            </a:endParaRPr>
          </a:p>
        </p:txBody>
      </p:sp>
      <p:sp>
        <p:nvSpPr>
          <p:cNvPr id="69640" name="Text Box 8"/>
          <p:cNvSpPr txBox="1">
            <a:spLocks noChangeArrowheads="1"/>
          </p:cNvSpPr>
          <p:nvPr/>
        </p:nvSpPr>
        <p:spPr bwMode="auto">
          <a:xfrm>
            <a:off x="533400" y="5715000"/>
            <a:ext cx="15033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altLang="tr-TR" sz="3200" b="1">
                <a:solidFill>
                  <a:srgbClr val="CC0000"/>
                </a:solidFill>
                <a:effectLst>
                  <a:outerShdw blurRad="38100" dist="38100" dir="2700000" algn="tl">
                    <a:srgbClr val="000000"/>
                  </a:outerShdw>
                </a:effectLst>
                <a:latin typeface="Times New Roman" pitchFamily="18" charset="0"/>
              </a:rPr>
              <a:t>Supply </a:t>
            </a:r>
          </a:p>
        </p:txBody>
      </p:sp>
      <p:sp>
        <p:nvSpPr>
          <p:cNvPr id="69641" name="Rectangle 9"/>
          <p:cNvSpPr>
            <a:spLocks noGrp="1" noChangeArrowheads="1"/>
          </p:cNvSpPr>
          <p:nvPr/>
        </p:nvSpPr>
        <p:spPr bwMode="auto">
          <a:xfrm>
            <a:off x="2286000" y="5334000"/>
            <a:ext cx="426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r>
              <a:rPr lang="en-US" altLang="tr-TR" sz="3200" b="1">
                <a:solidFill>
                  <a:srgbClr val="CC0000"/>
                </a:solidFill>
                <a:effectLst>
                  <a:outerShdw blurRad="38100" dist="38100" dir="2700000" algn="tl">
                    <a:srgbClr val="000000"/>
                  </a:outerShdw>
                </a:effectLst>
                <a:latin typeface="Times New Roman" pitchFamily="18" charset="0"/>
              </a:rPr>
              <a:t>E</a:t>
            </a:r>
            <a:r>
              <a:rPr lang="en-US" altLang="tr-TR" sz="3200" b="1" baseline="-25000">
                <a:solidFill>
                  <a:srgbClr val="CC0000"/>
                </a:solidFill>
                <a:effectLst>
                  <a:outerShdw blurRad="38100" dist="38100" dir="2700000" algn="tl">
                    <a:srgbClr val="000000"/>
                  </a:outerShdw>
                </a:effectLst>
                <a:latin typeface="Times New Roman" pitchFamily="18" charset="0"/>
              </a:rPr>
              <a:t>s =     </a:t>
            </a:r>
            <a:r>
              <a:rPr lang="en-US" altLang="tr-TR" sz="3200" b="1" u="sng">
                <a:solidFill>
                  <a:srgbClr val="CC0000"/>
                </a:solidFill>
                <a:effectLst>
                  <a:outerShdw blurRad="38100" dist="38100" dir="2700000" algn="tl">
                    <a:srgbClr val="000000"/>
                  </a:outerShdw>
                </a:effectLst>
                <a:latin typeface="Times New Roman" pitchFamily="18" charset="0"/>
              </a:rPr>
              <a:t> % change in Q</a:t>
            </a:r>
            <a:r>
              <a:rPr lang="en-US" altLang="tr-TR" sz="3200" b="1" baseline="-25000">
                <a:solidFill>
                  <a:srgbClr val="CC0000"/>
                </a:solidFill>
                <a:effectLst>
                  <a:outerShdw blurRad="38100" dist="38100" dir="2700000" algn="tl">
                    <a:srgbClr val="000000"/>
                  </a:outerShdw>
                </a:effectLst>
                <a:latin typeface="Times New Roman" pitchFamily="18" charset="0"/>
              </a:rPr>
              <a:t>s</a:t>
            </a:r>
            <a:endParaRPr lang="en-US" altLang="tr-TR" sz="3200" b="1" u="sng">
              <a:solidFill>
                <a:srgbClr val="CC0000"/>
              </a:solidFill>
              <a:effectLst>
                <a:outerShdw blurRad="38100" dist="38100" dir="2700000" algn="tl">
                  <a:srgbClr val="000000"/>
                </a:outerShdw>
              </a:effectLst>
              <a:latin typeface="Times New Roman" pitchFamily="18" charset="0"/>
            </a:endParaRPr>
          </a:p>
          <a:p>
            <a:r>
              <a:rPr lang="en-US" altLang="tr-TR" sz="3200" b="1">
                <a:solidFill>
                  <a:srgbClr val="CC0000"/>
                </a:solidFill>
                <a:effectLst>
                  <a:outerShdw blurRad="38100" dist="38100" dir="2700000" algn="tl">
                    <a:srgbClr val="000000"/>
                  </a:outerShdw>
                </a:effectLst>
                <a:latin typeface="Times New Roman" pitchFamily="18" charset="0"/>
              </a:rPr>
              <a:t>          % change in P</a:t>
            </a:r>
            <a:r>
              <a:rPr lang="en-US" altLang="tr-TR" sz="3200" b="1">
                <a:solidFill>
                  <a:srgbClr val="0000FF"/>
                </a:solidFill>
                <a:effectLst>
                  <a:outerShdw blurRad="38100" dist="38100" dir="2700000" algn="tl">
                    <a:srgbClr val="000000"/>
                  </a:outerShdw>
                </a:effectLst>
                <a:latin typeface="Times New Roman" pitchFamily="18" charset="0"/>
              </a:rPr>
              <a:t> </a:t>
            </a:r>
            <a:r>
              <a:rPr lang="en-US" altLang="tr-TR" sz="3200" b="1" baseline="-25000">
                <a:solidFill>
                  <a:srgbClr val="0000FF"/>
                </a:solidFill>
                <a:effectLst>
                  <a:outerShdw blurRad="38100" dist="38100" dir="2700000" algn="tl">
                    <a:srgbClr val="000000"/>
                  </a:outerShdw>
                </a:effectLst>
                <a:latin typeface="Times New Roman" pitchFamily="18" charset="0"/>
              </a:rPr>
              <a:t> </a:t>
            </a:r>
            <a:endParaRPr lang="en-US" altLang="tr-TR" sz="3200" b="1">
              <a:solidFill>
                <a:srgbClr val="0000FF"/>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1700875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a:t>The Effects of Changes in Income</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13</a:t>
            </a:fld>
            <a:endParaRPr lang="en-US"/>
          </a:p>
        </p:txBody>
      </p:sp>
      <p:sp>
        <p:nvSpPr>
          <p:cNvPr id="6" name="Rectangle 5"/>
          <p:cNvSpPr>
            <a:spLocks noGrp="1" noChangeArrowheads="1"/>
          </p:cNvSpPr>
          <p:nvPr/>
        </p:nvSpPr>
        <p:spPr bwMode="auto">
          <a:xfrm>
            <a:off x="381000" y="2133600"/>
            <a:ext cx="865018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a:lnSpc>
                <a:spcPct val="90000"/>
              </a:lnSpc>
            </a:pPr>
            <a:r>
              <a:rPr lang="en-US" sz="2400" b="1" i="1" dirty="0">
                <a:solidFill>
                  <a:srgbClr val="000000"/>
                </a:solidFill>
              </a:rPr>
              <a:t>Income-consumption curve (ICC</a:t>
            </a:r>
            <a:r>
              <a:rPr lang="en-US" sz="2400" b="1" i="1" dirty="0">
                <a:solidFill>
                  <a:schemeClr val="tx1"/>
                </a:solidFill>
              </a:rPr>
              <a:t>):</a:t>
            </a:r>
            <a:r>
              <a:rPr lang="en-US" sz="2400" dirty="0">
                <a:solidFill>
                  <a:schemeClr val="tx1"/>
                </a:solidFill>
              </a:rPr>
              <a:t> for a good X is the set of optimal bundles traced on an indifference map as income varies (holding the prices of X and Y constant). </a:t>
            </a:r>
            <a:endParaRPr lang="tr-TR" sz="2400" dirty="0">
              <a:solidFill>
                <a:schemeClr val="tx1"/>
              </a:solidFill>
            </a:endParaRPr>
          </a:p>
          <a:p>
            <a:pPr>
              <a:lnSpc>
                <a:spcPct val="90000"/>
              </a:lnSpc>
            </a:pPr>
            <a:r>
              <a:rPr lang="en-US" sz="2400" dirty="0">
                <a:solidFill>
                  <a:schemeClr val="tx1"/>
                </a:solidFill>
              </a:rPr>
              <a:t>Definition: The income-consumption curve of good X is the set of optimal baskets for every possible income level.</a:t>
            </a:r>
            <a:r>
              <a:rPr lang="tr-TR" sz="2400" dirty="0">
                <a:solidFill>
                  <a:schemeClr val="tx1"/>
                </a:solidFill>
              </a:rPr>
              <a:t> </a:t>
            </a:r>
            <a:r>
              <a:rPr lang="en-US" sz="2400" dirty="0">
                <a:solidFill>
                  <a:schemeClr val="tx1"/>
                </a:solidFill>
              </a:rPr>
              <a:t>Assumes all other variables remain constant.</a:t>
            </a:r>
          </a:p>
        </p:txBody>
      </p:sp>
    </p:spTree>
    <p:extLst>
      <p:ext uri="{BB962C8B-B14F-4D97-AF65-F5344CB8AC3E}">
        <p14:creationId xmlns:p14="http://schemas.microsoft.com/office/powerpoint/2010/main" val="107834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ayt Numarası Yer Tutucusu 3"/>
          <p:cNvSpPr>
            <a:spLocks noGrp="1"/>
          </p:cNvSpPr>
          <p:nvPr>
            <p:ph type="sldNum" sz="quarter" idx="12"/>
          </p:nvPr>
        </p:nvSpPr>
        <p:spPr/>
        <p:txBody>
          <a:bodyPr/>
          <a:lstStyle/>
          <a:p>
            <a:fld id="{CA5EFB6E-2DA1-4014-90E6-188333665175}" type="slidenum">
              <a:rPr lang="en-US" altLang="tr-TR"/>
              <a:pPr/>
              <a:t>14</a:t>
            </a:fld>
            <a:endParaRPr lang="en-US" altLang="tr-TR"/>
          </a:p>
        </p:txBody>
      </p:sp>
      <p:sp>
        <p:nvSpPr>
          <p:cNvPr id="21507" name="Line 3"/>
          <p:cNvSpPr>
            <a:spLocks noChangeShapeType="1"/>
          </p:cNvSpPr>
          <p:nvPr/>
        </p:nvSpPr>
        <p:spPr bwMode="auto">
          <a:xfrm>
            <a:off x="1143000" y="6324600"/>
            <a:ext cx="678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508" name="Line 4"/>
          <p:cNvSpPr>
            <a:spLocks noChangeShapeType="1"/>
          </p:cNvSpPr>
          <p:nvPr/>
        </p:nvSpPr>
        <p:spPr bwMode="auto">
          <a:xfrm flipV="1">
            <a:off x="1143000" y="533400"/>
            <a:ext cx="0" cy="58324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511" name="Line 7"/>
          <p:cNvSpPr>
            <a:spLocks noChangeShapeType="1"/>
          </p:cNvSpPr>
          <p:nvPr/>
        </p:nvSpPr>
        <p:spPr bwMode="auto">
          <a:xfrm>
            <a:off x="1143000" y="4876800"/>
            <a:ext cx="2286000" cy="14287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517" name="Arc 13"/>
          <p:cNvSpPr>
            <a:spLocks/>
          </p:cNvSpPr>
          <p:nvPr/>
        </p:nvSpPr>
        <p:spPr bwMode="auto">
          <a:xfrm>
            <a:off x="1681163" y="3810000"/>
            <a:ext cx="1520825" cy="2008188"/>
          </a:xfrm>
          <a:custGeom>
            <a:avLst/>
            <a:gdLst>
              <a:gd name="G0" fmla="+- 17662 0 0"/>
              <a:gd name="G1" fmla="+- 0 0 0"/>
              <a:gd name="G2" fmla="+- 21600 0 0"/>
              <a:gd name="T0" fmla="*/ 16778 w 17662"/>
              <a:gd name="T1" fmla="*/ 21582 h 21582"/>
              <a:gd name="T2" fmla="*/ 0 w 17662"/>
              <a:gd name="T3" fmla="*/ 12434 h 21582"/>
              <a:gd name="T4" fmla="*/ 17662 w 17662"/>
              <a:gd name="T5" fmla="*/ 0 h 21582"/>
            </a:gdLst>
            <a:ahLst/>
            <a:cxnLst>
              <a:cxn ang="0">
                <a:pos x="T0" y="T1"/>
              </a:cxn>
              <a:cxn ang="0">
                <a:pos x="T2" y="T3"/>
              </a:cxn>
              <a:cxn ang="0">
                <a:pos x="T4" y="T5"/>
              </a:cxn>
            </a:cxnLst>
            <a:rect l="0" t="0" r="r" b="b"/>
            <a:pathLst>
              <a:path w="17662" h="21582" fill="none" extrusionOk="0">
                <a:moveTo>
                  <a:pt x="16778" y="21581"/>
                </a:moveTo>
                <a:cubicBezTo>
                  <a:pt x="10067" y="21307"/>
                  <a:pt x="3866" y="17926"/>
                  <a:pt x="-1" y="12434"/>
                </a:cubicBezTo>
              </a:path>
              <a:path w="17662" h="21582" stroke="0" extrusionOk="0">
                <a:moveTo>
                  <a:pt x="16778" y="21581"/>
                </a:moveTo>
                <a:cubicBezTo>
                  <a:pt x="10067" y="21307"/>
                  <a:pt x="3866" y="17926"/>
                  <a:pt x="-1" y="12434"/>
                </a:cubicBezTo>
                <a:lnTo>
                  <a:pt x="17662"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518" name="Text Box 14"/>
          <p:cNvSpPr txBox="1">
            <a:spLocks noChangeArrowheads="1"/>
          </p:cNvSpPr>
          <p:nvPr/>
        </p:nvSpPr>
        <p:spPr bwMode="auto">
          <a:xfrm>
            <a:off x="7239000" y="6297613"/>
            <a:ext cx="1135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 (units)</a:t>
            </a:r>
          </a:p>
        </p:txBody>
      </p:sp>
      <p:sp>
        <p:nvSpPr>
          <p:cNvPr id="21519" name="Text Box 15"/>
          <p:cNvSpPr txBox="1">
            <a:spLocks noChangeArrowheads="1"/>
          </p:cNvSpPr>
          <p:nvPr/>
        </p:nvSpPr>
        <p:spPr bwMode="auto">
          <a:xfrm>
            <a:off x="0" y="312738"/>
            <a:ext cx="1135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 (units)</a:t>
            </a:r>
          </a:p>
        </p:txBody>
      </p:sp>
      <p:sp>
        <p:nvSpPr>
          <p:cNvPr id="21520" name="Text Box 16"/>
          <p:cNvSpPr txBox="1">
            <a:spLocks noChangeArrowheads="1"/>
          </p:cNvSpPr>
          <p:nvPr/>
        </p:nvSpPr>
        <p:spPr bwMode="auto">
          <a:xfrm>
            <a:off x="838200" y="62484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r-TR" sz="2000">
                <a:latin typeface="Times New Roman" pitchFamily="18" charset="0"/>
              </a:rPr>
              <a:t>0</a:t>
            </a:r>
          </a:p>
        </p:txBody>
      </p:sp>
      <p:sp>
        <p:nvSpPr>
          <p:cNvPr id="21521" name="Line 17"/>
          <p:cNvSpPr>
            <a:spLocks noChangeShapeType="1"/>
          </p:cNvSpPr>
          <p:nvPr/>
        </p:nvSpPr>
        <p:spPr bwMode="auto">
          <a:xfrm>
            <a:off x="2286000" y="5562600"/>
            <a:ext cx="0" cy="7620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532" name="Text Box 28"/>
          <p:cNvSpPr txBox="1">
            <a:spLocks noChangeArrowheads="1"/>
          </p:cNvSpPr>
          <p:nvPr/>
        </p:nvSpPr>
        <p:spPr bwMode="auto">
          <a:xfrm>
            <a:off x="1981200" y="6297613"/>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solidFill>
                  <a:srgbClr val="FF0000"/>
                </a:solidFill>
                <a:latin typeface="Times New Roman" pitchFamily="18" charset="0"/>
              </a:rPr>
              <a:t>10</a:t>
            </a:r>
          </a:p>
        </p:txBody>
      </p:sp>
      <p:sp>
        <p:nvSpPr>
          <p:cNvPr id="21538" name="Text Box 34"/>
          <p:cNvSpPr txBox="1">
            <a:spLocks noChangeArrowheads="1"/>
          </p:cNvSpPr>
          <p:nvPr/>
        </p:nvSpPr>
        <p:spPr bwMode="auto">
          <a:xfrm>
            <a:off x="3200400" y="5614988"/>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solidFill>
                  <a:srgbClr val="FF0000"/>
                </a:solidFill>
                <a:latin typeface="Times New Roman" pitchFamily="18" charset="0"/>
              </a:rPr>
              <a:t>U</a:t>
            </a:r>
            <a:r>
              <a:rPr lang="en-GB" altLang="tr-TR" sz="2000" baseline="-25000">
                <a:solidFill>
                  <a:srgbClr val="FF0000"/>
                </a:solidFill>
                <a:latin typeface="Times New Roman" pitchFamily="18" charset="0"/>
              </a:rPr>
              <a:t>1</a:t>
            </a:r>
            <a:endParaRPr lang="en-GB" altLang="tr-TR" sz="2000">
              <a:solidFill>
                <a:srgbClr val="FF0000"/>
              </a:solidFill>
              <a:latin typeface="Times New Roman" pitchFamily="18" charset="0"/>
            </a:endParaRPr>
          </a:p>
        </p:txBody>
      </p:sp>
      <p:sp>
        <p:nvSpPr>
          <p:cNvPr id="21543" name="Text Box 39"/>
          <p:cNvSpPr txBox="1">
            <a:spLocks noChangeArrowheads="1"/>
          </p:cNvSpPr>
          <p:nvPr/>
        </p:nvSpPr>
        <p:spPr bwMode="auto">
          <a:xfrm>
            <a:off x="1143000" y="4495800"/>
            <a:ext cx="681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solidFill>
                  <a:srgbClr val="FF0000"/>
                </a:solidFill>
                <a:latin typeface="Times New Roman" pitchFamily="18" charset="0"/>
              </a:rPr>
              <a:t>I=40</a:t>
            </a:r>
          </a:p>
        </p:txBody>
      </p:sp>
      <p:sp>
        <p:nvSpPr>
          <p:cNvPr id="21544" name="WordArt 40"/>
          <p:cNvSpPr>
            <a:spLocks noChangeArrowheads="1" noChangeShapeType="1" noTextEdit="1"/>
          </p:cNvSpPr>
          <p:nvPr/>
        </p:nvSpPr>
        <p:spPr bwMode="auto">
          <a:xfrm>
            <a:off x="3505200" y="381000"/>
            <a:ext cx="5334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Income-Consumption Curve</a:t>
            </a:r>
          </a:p>
        </p:txBody>
      </p:sp>
    </p:spTree>
    <p:extLst>
      <p:ext uri="{BB962C8B-B14F-4D97-AF65-F5344CB8AC3E}">
        <p14:creationId xmlns:p14="http://schemas.microsoft.com/office/powerpoint/2010/main" val="97159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ayt Numarası Yer Tutucusu 3"/>
          <p:cNvSpPr>
            <a:spLocks noGrp="1"/>
          </p:cNvSpPr>
          <p:nvPr>
            <p:ph type="sldNum" sz="quarter" idx="12"/>
          </p:nvPr>
        </p:nvSpPr>
        <p:spPr/>
        <p:txBody>
          <a:bodyPr/>
          <a:lstStyle/>
          <a:p>
            <a:fld id="{E4678277-B9DF-474A-BA95-BA4AAE2D0E85}" type="slidenum">
              <a:rPr lang="en-US" altLang="tr-TR"/>
              <a:pPr/>
              <a:t>15</a:t>
            </a:fld>
            <a:endParaRPr lang="en-US" altLang="tr-TR"/>
          </a:p>
        </p:txBody>
      </p:sp>
      <p:sp>
        <p:nvSpPr>
          <p:cNvPr id="160770" name="Line 2"/>
          <p:cNvSpPr>
            <a:spLocks noChangeShapeType="1"/>
          </p:cNvSpPr>
          <p:nvPr/>
        </p:nvSpPr>
        <p:spPr bwMode="auto">
          <a:xfrm>
            <a:off x="1143000" y="6324600"/>
            <a:ext cx="678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0771" name="Line 3"/>
          <p:cNvSpPr>
            <a:spLocks noChangeShapeType="1"/>
          </p:cNvSpPr>
          <p:nvPr/>
        </p:nvSpPr>
        <p:spPr bwMode="auto">
          <a:xfrm flipV="1">
            <a:off x="1143000" y="533400"/>
            <a:ext cx="0" cy="58324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0772" name="Line 4"/>
          <p:cNvSpPr>
            <a:spLocks noChangeShapeType="1"/>
          </p:cNvSpPr>
          <p:nvPr/>
        </p:nvSpPr>
        <p:spPr bwMode="auto">
          <a:xfrm>
            <a:off x="1143000" y="4876800"/>
            <a:ext cx="2286000" cy="1428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0773" name="Line 5"/>
          <p:cNvSpPr>
            <a:spLocks noChangeShapeType="1"/>
          </p:cNvSpPr>
          <p:nvPr/>
        </p:nvSpPr>
        <p:spPr bwMode="auto">
          <a:xfrm>
            <a:off x="1143000" y="3810000"/>
            <a:ext cx="3962400" cy="2501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0774" name="Arc 6"/>
          <p:cNvSpPr>
            <a:spLocks/>
          </p:cNvSpPr>
          <p:nvPr/>
        </p:nvSpPr>
        <p:spPr bwMode="auto">
          <a:xfrm>
            <a:off x="2133600" y="1828800"/>
            <a:ext cx="3429000" cy="3962400"/>
          </a:xfrm>
          <a:custGeom>
            <a:avLst/>
            <a:gdLst>
              <a:gd name="G0" fmla="+- 18105 0 0"/>
              <a:gd name="G1" fmla="+- 0 0 0"/>
              <a:gd name="G2" fmla="+- 21600 0 0"/>
              <a:gd name="T0" fmla="*/ 17417 w 18105"/>
              <a:gd name="T1" fmla="*/ 21589 h 21589"/>
              <a:gd name="T2" fmla="*/ 0 w 18105"/>
              <a:gd name="T3" fmla="*/ 11780 h 21589"/>
              <a:gd name="T4" fmla="*/ 18105 w 18105"/>
              <a:gd name="T5" fmla="*/ 0 h 21589"/>
            </a:gdLst>
            <a:ahLst/>
            <a:cxnLst>
              <a:cxn ang="0">
                <a:pos x="T0" y="T1"/>
              </a:cxn>
              <a:cxn ang="0">
                <a:pos x="T2" y="T3"/>
              </a:cxn>
              <a:cxn ang="0">
                <a:pos x="T4" y="T5"/>
              </a:cxn>
            </a:cxnLst>
            <a:rect l="0" t="0" r="r" b="b"/>
            <a:pathLst>
              <a:path w="18105" h="21589" fill="none" extrusionOk="0">
                <a:moveTo>
                  <a:pt x="17416" y="21589"/>
                </a:moveTo>
                <a:cubicBezTo>
                  <a:pt x="10356" y="21364"/>
                  <a:pt x="3852" y="17700"/>
                  <a:pt x="-1" y="11780"/>
                </a:cubicBezTo>
              </a:path>
              <a:path w="18105" h="21589" stroke="0" extrusionOk="0">
                <a:moveTo>
                  <a:pt x="17416" y="21589"/>
                </a:moveTo>
                <a:cubicBezTo>
                  <a:pt x="10356" y="21364"/>
                  <a:pt x="3852" y="17700"/>
                  <a:pt x="-1" y="11780"/>
                </a:cubicBezTo>
                <a:lnTo>
                  <a:pt x="18105"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0775" name="Arc 7"/>
          <p:cNvSpPr>
            <a:spLocks/>
          </p:cNvSpPr>
          <p:nvPr/>
        </p:nvSpPr>
        <p:spPr bwMode="auto">
          <a:xfrm>
            <a:off x="1681163" y="3810000"/>
            <a:ext cx="1520825" cy="2008188"/>
          </a:xfrm>
          <a:custGeom>
            <a:avLst/>
            <a:gdLst>
              <a:gd name="G0" fmla="+- 17662 0 0"/>
              <a:gd name="G1" fmla="+- 0 0 0"/>
              <a:gd name="G2" fmla="+- 21600 0 0"/>
              <a:gd name="T0" fmla="*/ 16778 w 17662"/>
              <a:gd name="T1" fmla="*/ 21582 h 21582"/>
              <a:gd name="T2" fmla="*/ 0 w 17662"/>
              <a:gd name="T3" fmla="*/ 12434 h 21582"/>
              <a:gd name="T4" fmla="*/ 17662 w 17662"/>
              <a:gd name="T5" fmla="*/ 0 h 21582"/>
            </a:gdLst>
            <a:ahLst/>
            <a:cxnLst>
              <a:cxn ang="0">
                <a:pos x="T0" y="T1"/>
              </a:cxn>
              <a:cxn ang="0">
                <a:pos x="T2" y="T3"/>
              </a:cxn>
              <a:cxn ang="0">
                <a:pos x="T4" y="T5"/>
              </a:cxn>
            </a:cxnLst>
            <a:rect l="0" t="0" r="r" b="b"/>
            <a:pathLst>
              <a:path w="17662" h="21582" fill="none" extrusionOk="0">
                <a:moveTo>
                  <a:pt x="16778" y="21581"/>
                </a:moveTo>
                <a:cubicBezTo>
                  <a:pt x="10067" y="21307"/>
                  <a:pt x="3866" y="17926"/>
                  <a:pt x="-1" y="12434"/>
                </a:cubicBezTo>
              </a:path>
              <a:path w="17662" h="21582" stroke="0" extrusionOk="0">
                <a:moveTo>
                  <a:pt x="16778" y="21581"/>
                </a:moveTo>
                <a:cubicBezTo>
                  <a:pt x="10067" y="21307"/>
                  <a:pt x="3866" y="17926"/>
                  <a:pt x="-1" y="12434"/>
                </a:cubicBezTo>
                <a:lnTo>
                  <a:pt x="17662"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0776" name="Text Box 8"/>
          <p:cNvSpPr txBox="1">
            <a:spLocks noChangeArrowheads="1"/>
          </p:cNvSpPr>
          <p:nvPr/>
        </p:nvSpPr>
        <p:spPr bwMode="auto">
          <a:xfrm>
            <a:off x="7239000" y="6297613"/>
            <a:ext cx="1135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 (units)</a:t>
            </a:r>
          </a:p>
        </p:txBody>
      </p:sp>
      <p:sp>
        <p:nvSpPr>
          <p:cNvPr id="160777" name="Text Box 9"/>
          <p:cNvSpPr txBox="1">
            <a:spLocks noChangeArrowheads="1"/>
          </p:cNvSpPr>
          <p:nvPr/>
        </p:nvSpPr>
        <p:spPr bwMode="auto">
          <a:xfrm>
            <a:off x="0" y="312738"/>
            <a:ext cx="1135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 (units)</a:t>
            </a:r>
          </a:p>
        </p:txBody>
      </p:sp>
      <p:sp>
        <p:nvSpPr>
          <p:cNvPr id="160778" name="Text Box 10"/>
          <p:cNvSpPr txBox="1">
            <a:spLocks noChangeArrowheads="1"/>
          </p:cNvSpPr>
          <p:nvPr/>
        </p:nvSpPr>
        <p:spPr bwMode="auto">
          <a:xfrm>
            <a:off x="838200" y="62484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r-TR" sz="2000">
                <a:latin typeface="Times New Roman" pitchFamily="18" charset="0"/>
              </a:rPr>
              <a:t>0</a:t>
            </a:r>
          </a:p>
        </p:txBody>
      </p:sp>
      <p:sp>
        <p:nvSpPr>
          <p:cNvPr id="160779" name="Line 11"/>
          <p:cNvSpPr>
            <a:spLocks noChangeShapeType="1"/>
          </p:cNvSpPr>
          <p:nvPr/>
        </p:nvSpPr>
        <p:spPr bwMode="auto">
          <a:xfrm>
            <a:off x="2286000" y="5562600"/>
            <a:ext cx="0" cy="762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0780" name="Line 12"/>
          <p:cNvSpPr>
            <a:spLocks noChangeShapeType="1"/>
          </p:cNvSpPr>
          <p:nvPr/>
        </p:nvSpPr>
        <p:spPr bwMode="auto">
          <a:xfrm>
            <a:off x="3200400" y="5181600"/>
            <a:ext cx="0" cy="1177925"/>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0782" name="Text Box 14"/>
          <p:cNvSpPr txBox="1">
            <a:spLocks noChangeArrowheads="1"/>
          </p:cNvSpPr>
          <p:nvPr/>
        </p:nvSpPr>
        <p:spPr bwMode="auto">
          <a:xfrm>
            <a:off x="1981200" y="6297613"/>
            <a:ext cx="1416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10	 </a:t>
            </a:r>
            <a:r>
              <a:rPr lang="en-GB" altLang="tr-TR" sz="2000">
                <a:solidFill>
                  <a:srgbClr val="FF0000"/>
                </a:solidFill>
                <a:latin typeface="Times New Roman" pitchFamily="18" charset="0"/>
              </a:rPr>
              <a:t>18</a:t>
            </a:r>
          </a:p>
        </p:txBody>
      </p:sp>
      <p:sp>
        <p:nvSpPr>
          <p:cNvPr id="160783" name="Text Box 15"/>
          <p:cNvSpPr txBox="1">
            <a:spLocks noChangeArrowheads="1"/>
          </p:cNvSpPr>
          <p:nvPr/>
        </p:nvSpPr>
        <p:spPr bwMode="auto">
          <a:xfrm>
            <a:off x="3200400" y="5614988"/>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U</a:t>
            </a:r>
            <a:r>
              <a:rPr lang="en-GB" altLang="tr-TR" sz="2000" baseline="-25000">
                <a:latin typeface="Times New Roman" pitchFamily="18" charset="0"/>
              </a:rPr>
              <a:t>1</a:t>
            </a:r>
            <a:endParaRPr lang="en-GB" altLang="tr-TR" sz="2000">
              <a:latin typeface="Times New Roman" pitchFamily="18" charset="0"/>
            </a:endParaRPr>
          </a:p>
        </p:txBody>
      </p:sp>
      <p:sp>
        <p:nvSpPr>
          <p:cNvPr id="160784" name="Text Box 16"/>
          <p:cNvSpPr txBox="1">
            <a:spLocks noChangeArrowheads="1"/>
          </p:cNvSpPr>
          <p:nvPr/>
        </p:nvSpPr>
        <p:spPr bwMode="auto">
          <a:xfrm>
            <a:off x="5410200" y="5614988"/>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solidFill>
                  <a:srgbClr val="FF0000"/>
                </a:solidFill>
                <a:latin typeface="Times New Roman" pitchFamily="18" charset="0"/>
              </a:rPr>
              <a:t>U</a:t>
            </a:r>
            <a:r>
              <a:rPr lang="en-GB" altLang="tr-TR" sz="2000" baseline="-25000">
                <a:solidFill>
                  <a:srgbClr val="FF0000"/>
                </a:solidFill>
                <a:latin typeface="Times New Roman" pitchFamily="18" charset="0"/>
              </a:rPr>
              <a:t>2</a:t>
            </a:r>
            <a:endParaRPr lang="en-GB" altLang="tr-TR" sz="2000">
              <a:solidFill>
                <a:srgbClr val="FF0000"/>
              </a:solidFill>
              <a:latin typeface="Times New Roman" pitchFamily="18" charset="0"/>
            </a:endParaRPr>
          </a:p>
        </p:txBody>
      </p:sp>
      <p:sp>
        <p:nvSpPr>
          <p:cNvPr id="160785" name="Text Box 17"/>
          <p:cNvSpPr txBox="1">
            <a:spLocks noChangeArrowheads="1"/>
          </p:cNvSpPr>
          <p:nvPr/>
        </p:nvSpPr>
        <p:spPr bwMode="auto">
          <a:xfrm>
            <a:off x="1143000" y="3505200"/>
            <a:ext cx="681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solidFill>
                  <a:srgbClr val="FF0000"/>
                </a:solidFill>
                <a:latin typeface="Times New Roman" pitchFamily="18" charset="0"/>
              </a:rPr>
              <a:t>I=68</a:t>
            </a:r>
          </a:p>
        </p:txBody>
      </p:sp>
      <p:sp>
        <p:nvSpPr>
          <p:cNvPr id="160786" name="Text Box 18"/>
          <p:cNvSpPr txBox="1">
            <a:spLocks noChangeArrowheads="1"/>
          </p:cNvSpPr>
          <p:nvPr/>
        </p:nvSpPr>
        <p:spPr bwMode="auto">
          <a:xfrm>
            <a:off x="1143000" y="4495800"/>
            <a:ext cx="681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I=40</a:t>
            </a:r>
          </a:p>
        </p:txBody>
      </p:sp>
      <p:sp>
        <p:nvSpPr>
          <p:cNvPr id="160787" name="WordArt 19"/>
          <p:cNvSpPr>
            <a:spLocks noChangeArrowheads="1" noChangeShapeType="1" noTextEdit="1"/>
          </p:cNvSpPr>
          <p:nvPr/>
        </p:nvSpPr>
        <p:spPr bwMode="auto">
          <a:xfrm>
            <a:off x="3505200" y="381000"/>
            <a:ext cx="5334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Income-Consumption Curve</a:t>
            </a:r>
          </a:p>
        </p:txBody>
      </p:sp>
    </p:spTree>
    <p:extLst>
      <p:ext uri="{BB962C8B-B14F-4D97-AF65-F5344CB8AC3E}">
        <p14:creationId xmlns:p14="http://schemas.microsoft.com/office/powerpoint/2010/main" val="226062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ayt Numarası Yer Tutucusu 3"/>
          <p:cNvSpPr>
            <a:spLocks noGrp="1"/>
          </p:cNvSpPr>
          <p:nvPr>
            <p:ph type="sldNum" sz="quarter" idx="12"/>
          </p:nvPr>
        </p:nvSpPr>
        <p:spPr/>
        <p:txBody>
          <a:bodyPr/>
          <a:lstStyle/>
          <a:p>
            <a:fld id="{6D63626B-B4E7-4277-B286-CECBAE983FE3}" type="slidenum">
              <a:rPr lang="en-US" altLang="tr-TR"/>
              <a:pPr/>
              <a:t>16</a:t>
            </a:fld>
            <a:endParaRPr lang="en-US" altLang="tr-TR"/>
          </a:p>
        </p:txBody>
      </p:sp>
      <p:sp>
        <p:nvSpPr>
          <p:cNvPr id="158722" name="Line 2"/>
          <p:cNvSpPr>
            <a:spLocks noChangeShapeType="1"/>
          </p:cNvSpPr>
          <p:nvPr/>
        </p:nvSpPr>
        <p:spPr bwMode="auto">
          <a:xfrm>
            <a:off x="1143000" y="6324600"/>
            <a:ext cx="678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8723" name="Line 3"/>
          <p:cNvSpPr>
            <a:spLocks noChangeShapeType="1"/>
          </p:cNvSpPr>
          <p:nvPr/>
        </p:nvSpPr>
        <p:spPr bwMode="auto">
          <a:xfrm flipV="1">
            <a:off x="1143000" y="533400"/>
            <a:ext cx="0" cy="58324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8724" name="Line 4"/>
          <p:cNvSpPr>
            <a:spLocks noChangeShapeType="1"/>
          </p:cNvSpPr>
          <p:nvPr/>
        </p:nvSpPr>
        <p:spPr bwMode="auto">
          <a:xfrm>
            <a:off x="1143000" y="4876800"/>
            <a:ext cx="2286000" cy="1428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8725" name="Line 5"/>
          <p:cNvSpPr>
            <a:spLocks noChangeShapeType="1"/>
          </p:cNvSpPr>
          <p:nvPr/>
        </p:nvSpPr>
        <p:spPr bwMode="auto">
          <a:xfrm>
            <a:off x="1143000" y="3810000"/>
            <a:ext cx="3962400" cy="2501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8726" name="Line 6"/>
          <p:cNvSpPr>
            <a:spLocks noChangeShapeType="1"/>
          </p:cNvSpPr>
          <p:nvPr/>
        </p:nvSpPr>
        <p:spPr bwMode="auto">
          <a:xfrm>
            <a:off x="1143000" y="2667000"/>
            <a:ext cx="6248400" cy="37020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8727" name="Arc 7"/>
          <p:cNvSpPr>
            <a:spLocks/>
          </p:cNvSpPr>
          <p:nvPr/>
        </p:nvSpPr>
        <p:spPr bwMode="auto">
          <a:xfrm>
            <a:off x="2819400" y="2209800"/>
            <a:ext cx="2438400" cy="2438400"/>
          </a:xfrm>
          <a:custGeom>
            <a:avLst/>
            <a:gdLst>
              <a:gd name="G0" fmla="+- 20403 0 0"/>
              <a:gd name="G1" fmla="+- 0 0 0"/>
              <a:gd name="G2" fmla="+- 21600 0 0"/>
              <a:gd name="T0" fmla="*/ 18411 w 20403"/>
              <a:gd name="T1" fmla="*/ 21508 h 21508"/>
              <a:gd name="T2" fmla="*/ 0 w 20403"/>
              <a:gd name="T3" fmla="*/ 7092 h 21508"/>
              <a:gd name="T4" fmla="*/ 20403 w 20403"/>
              <a:gd name="T5" fmla="*/ 0 h 21508"/>
            </a:gdLst>
            <a:ahLst/>
            <a:cxnLst>
              <a:cxn ang="0">
                <a:pos x="T0" y="T1"/>
              </a:cxn>
              <a:cxn ang="0">
                <a:pos x="T2" y="T3"/>
              </a:cxn>
              <a:cxn ang="0">
                <a:pos x="T4" y="T5"/>
              </a:cxn>
            </a:cxnLst>
            <a:rect l="0" t="0" r="r" b="b"/>
            <a:pathLst>
              <a:path w="20403" h="21508" fill="none" extrusionOk="0">
                <a:moveTo>
                  <a:pt x="18411" y="21507"/>
                </a:moveTo>
                <a:cubicBezTo>
                  <a:pt x="9978" y="20726"/>
                  <a:pt x="2780" y="15090"/>
                  <a:pt x="0" y="7091"/>
                </a:cubicBezTo>
              </a:path>
              <a:path w="20403" h="21508" stroke="0" extrusionOk="0">
                <a:moveTo>
                  <a:pt x="18411" y="21507"/>
                </a:moveTo>
                <a:cubicBezTo>
                  <a:pt x="9978" y="20726"/>
                  <a:pt x="2780" y="15090"/>
                  <a:pt x="0" y="7091"/>
                </a:cubicBezTo>
                <a:lnTo>
                  <a:pt x="20403"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8728" name="Arc 8"/>
          <p:cNvSpPr>
            <a:spLocks/>
          </p:cNvSpPr>
          <p:nvPr/>
        </p:nvSpPr>
        <p:spPr bwMode="auto">
          <a:xfrm>
            <a:off x="2133600" y="1828800"/>
            <a:ext cx="3429000" cy="3962400"/>
          </a:xfrm>
          <a:custGeom>
            <a:avLst/>
            <a:gdLst>
              <a:gd name="G0" fmla="+- 18105 0 0"/>
              <a:gd name="G1" fmla="+- 0 0 0"/>
              <a:gd name="G2" fmla="+- 21600 0 0"/>
              <a:gd name="T0" fmla="*/ 17417 w 18105"/>
              <a:gd name="T1" fmla="*/ 21589 h 21589"/>
              <a:gd name="T2" fmla="*/ 0 w 18105"/>
              <a:gd name="T3" fmla="*/ 11780 h 21589"/>
              <a:gd name="T4" fmla="*/ 18105 w 18105"/>
              <a:gd name="T5" fmla="*/ 0 h 21589"/>
            </a:gdLst>
            <a:ahLst/>
            <a:cxnLst>
              <a:cxn ang="0">
                <a:pos x="T0" y="T1"/>
              </a:cxn>
              <a:cxn ang="0">
                <a:pos x="T2" y="T3"/>
              </a:cxn>
              <a:cxn ang="0">
                <a:pos x="T4" y="T5"/>
              </a:cxn>
            </a:cxnLst>
            <a:rect l="0" t="0" r="r" b="b"/>
            <a:pathLst>
              <a:path w="18105" h="21589" fill="none" extrusionOk="0">
                <a:moveTo>
                  <a:pt x="17416" y="21589"/>
                </a:moveTo>
                <a:cubicBezTo>
                  <a:pt x="10356" y="21364"/>
                  <a:pt x="3852" y="17700"/>
                  <a:pt x="-1" y="11780"/>
                </a:cubicBezTo>
              </a:path>
              <a:path w="18105" h="21589" stroke="0" extrusionOk="0">
                <a:moveTo>
                  <a:pt x="17416" y="21589"/>
                </a:moveTo>
                <a:cubicBezTo>
                  <a:pt x="10356" y="21364"/>
                  <a:pt x="3852" y="17700"/>
                  <a:pt x="-1" y="11780"/>
                </a:cubicBezTo>
                <a:lnTo>
                  <a:pt x="18105"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8729" name="Arc 9"/>
          <p:cNvSpPr>
            <a:spLocks/>
          </p:cNvSpPr>
          <p:nvPr/>
        </p:nvSpPr>
        <p:spPr bwMode="auto">
          <a:xfrm>
            <a:off x="1681163" y="3810000"/>
            <a:ext cx="1520825" cy="2008188"/>
          </a:xfrm>
          <a:custGeom>
            <a:avLst/>
            <a:gdLst>
              <a:gd name="G0" fmla="+- 17662 0 0"/>
              <a:gd name="G1" fmla="+- 0 0 0"/>
              <a:gd name="G2" fmla="+- 21600 0 0"/>
              <a:gd name="T0" fmla="*/ 16778 w 17662"/>
              <a:gd name="T1" fmla="*/ 21582 h 21582"/>
              <a:gd name="T2" fmla="*/ 0 w 17662"/>
              <a:gd name="T3" fmla="*/ 12434 h 21582"/>
              <a:gd name="T4" fmla="*/ 17662 w 17662"/>
              <a:gd name="T5" fmla="*/ 0 h 21582"/>
            </a:gdLst>
            <a:ahLst/>
            <a:cxnLst>
              <a:cxn ang="0">
                <a:pos x="T0" y="T1"/>
              </a:cxn>
              <a:cxn ang="0">
                <a:pos x="T2" y="T3"/>
              </a:cxn>
              <a:cxn ang="0">
                <a:pos x="T4" y="T5"/>
              </a:cxn>
            </a:cxnLst>
            <a:rect l="0" t="0" r="r" b="b"/>
            <a:pathLst>
              <a:path w="17662" h="21582" fill="none" extrusionOk="0">
                <a:moveTo>
                  <a:pt x="16778" y="21581"/>
                </a:moveTo>
                <a:cubicBezTo>
                  <a:pt x="10067" y="21307"/>
                  <a:pt x="3866" y="17926"/>
                  <a:pt x="-1" y="12434"/>
                </a:cubicBezTo>
              </a:path>
              <a:path w="17662" h="21582" stroke="0" extrusionOk="0">
                <a:moveTo>
                  <a:pt x="16778" y="21581"/>
                </a:moveTo>
                <a:cubicBezTo>
                  <a:pt x="10067" y="21307"/>
                  <a:pt x="3866" y="17926"/>
                  <a:pt x="-1" y="12434"/>
                </a:cubicBezTo>
                <a:lnTo>
                  <a:pt x="17662"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8730" name="Text Box 10"/>
          <p:cNvSpPr txBox="1">
            <a:spLocks noChangeArrowheads="1"/>
          </p:cNvSpPr>
          <p:nvPr/>
        </p:nvSpPr>
        <p:spPr bwMode="auto">
          <a:xfrm>
            <a:off x="7239000" y="6297613"/>
            <a:ext cx="1135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 (units)</a:t>
            </a:r>
          </a:p>
        </p:txBody>
      </p:sp>
      <p:sp>
        <p:nvSpPr>
          <p:cNvPr id="158731" name="Text Box 11"/>
          <p:cNvSpPr txBox="1">
            <a:spLocks noChangeArrowheads="1"/>
          </p:cNvSpPr>
          <p:nvPr/>
        </p:nvSpPr>
        <p:spPr bwMode="auto">
          <a:xfrm>
            <a:off x="0" y="312738"/>
            <a:ext cx="1135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 (units)</a:t>
            </a:r>
          </a:p>
        </p:txBody>
      </p:sp>
      <p:sp>
        <p:nvSpPr>
          <p:cNvPr id="158732" name="Text Box 12"/>
          <p:cNvSpPr txBox="1">
            <a:spLocks noChangeArrowheads="1"/>
          </p:cNvSpPr>
          <p:nvPr/>
        </p:nvSpPr>
        <p:spPr bwMode="auto">
          <a:xfrm>
            <a:off x="838200" y="62484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r-TR" sz="2000">
                <a:latin typeface="Times New Roman" pitchFamily="18" charset="0"/>
              </a:rPr>
              <a:t>0</a:t>
            </a:r>
          </a:p>
        </p:txBody>
      </p:sp>
      <p:sp>
        <p:nvSpPr>
          <p:cNvPr id="158733" name="Line 13"/>
          <p:cNvSpPr>
            <a:spLocks noChangeShapeType="1"/>
          </p:cNvSpPr>
          <p:nvPr/>
        </p:nvSpPr>
        <p:spPr bwMode="auto">
          <a:xfrm>
            <a:off x="2286000" y="5562600"/>
            <a:ext cx="0" cy="762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8734" name="Line 14"/>
          <p:cNvSpPr>
            <a:spLocks noChangeShapeType="1"/>
          </p:cNvSpPr>
          <p:nvPr/>
        </p:nvSpPr>
        <p:spPr bwMode="auto">
          <a:xfrm>
            <a:off x="3200400" y="5181600"/>
            <a:ext cx="0" cy="11779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8735" name="Line 15"/>
          <p:cNvSpPr>
            <a:spLocks noChangeShapeType="1"/>
          </p:cNvSpPr>
          <p:nvPr/>
        </p:nvSpPr>
        <p:spPr bwMode="auto">
          <a:xfrm>
            <a:off x="3962400" y="4419600"/>
            <a:ext cx="0" cy="19050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8737" name="Text Box 17"/>
          <p:cNvSpPr txBox="1">
            <a:spLocks noChangeArrowheads="1"/>
          </p:cNvSpPr>
          <p:nvPr/>
        </p:nvSpPr>
        <p:spPr bwMode="auto">
          <a:xfrm>
            <a:off x="1981200" y="6297613"/>
            <a:ext cx="2266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10	 18	</a:t>
            </a:r>
            <a:r>
              <a:rPr lang="en-GB" altLang="tr-TR" sz="2000">
                <a:solidFill>
                  <a:srgbClr val="FF0000"/>
                </a:solidFill>
                <a:latin typeface="Times New Roman" pitchFamily="18" charset="0"/>
              </a:rPr>
              <a:t>24</a:t>
            </a:r>
          </a:p>
        </p:txBody>
      </p:sp>
      <p:sp>
        <p:nvSpPr>
          <p:cNvPr id="158738" name="Text Box 18"/>
          <p:cNvSpPr txBox="1">
            <a:spLocks noChangeArrowheads="1"/>
          </p:cNvSpPr>
          <p:nvPr/>
        </p:nvSpPr>
        <p:spPr bwMode="auto">
          <a:xfrm>
            <a:off x="3200400" y="5614988"/>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U</a:t>
            </a:r>
            <a:r>
              <a:rPr lang="en-GB" altLang="tr-TR" sz="2000" baseline="-25000">
                <a:latin typeface="Times New Roman" pitchFamily="18" charset="0"/>
              </a:rPr>
              <a:t>1</a:t>
            </a:r>
            <a:endParaRPr lang="en-GB" altLang="tr-TR" sz="2000">
              <a:latin typeface="Times New Roman" pitchFamily="18" charset="0"/>
            </a:endParaRPr>
          </a:p>
        </p:txBody>
      </p:sp>
      <p:sp>
        <p:nvSpPr>
          <p:cNvPr id="158739" name="Text Box 19"/>
          <p:cNvSpPr txBox="1">
            <a:spLocks noChangeArrowheads="1"/>
          </p:cNvSpPr>
          <p:nvPr/>
        </p:nvSpPr>
        <p:spPr bwMode="auto">
          <a:xfrm>
            <a:off x="5410200" y="5614988"/>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U</a:t>
            </a:r>
            <a:r>
              <a:rPr lang="en-GB" altLang="tr-TR" sz="2000" baseline="-25000">
                <a:latin typeface="Times New Roman" pitchFamily="18" charset="0"/>
              </a:rPr>
              <a:t>2</a:t>
            </a:r>
            <a:endParaRPr lang="en-GB" altLang="tr-TR" sz="2000">
              <a:latin typeface="Times New Roman" pitchFamily="18" charset="0"/>
            </a:endParaRPr>
          </a:p>
        </p:txBody>
      </p:sp>
      <p:sp>
        <p:nvSpPr>
          <p:cNvPr id="158740" name="Text Box 20"/>
          <p:cNvSpPr txBox="1">
            <a:spLocks noChangeArrowheads="1"/>
          </p:cNvSpPr>
          <p:nvPr/>
        </p:nvSpPr>
        <p:spPr bwMode="auto">
          <a:xfrm>
            <a:off x="5029200" y="4395788"/>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solidFill>
                  <a:srgbClr val="FF0000"/>
                </a:solidFill>
                <a:latin typeface="Times New Roman" pitchFamily="18" charset="0"/>
              </a:rPr>
              <a:t>U</a:t>
            </a:r>
            <a:r>
              <a:rPr lang="en-GB" altLang="tr-TR" sz="2000" baseline="-25000">
                <a:solidFill>
                  <a:srgbClr val="FF0000"/>
                </a:solidFill>
                <a:latin typeface="Times New Roman" pitchFamily="18" charset="0"/>
              </a:rPr>
              <a:t>3</a:t>
            </a:r>
            <a:endParaRPr lang="en-GB" altLang="tr-TR" sz="2000">
              <a:solidFill>
                <a:srgbClr val="FF0000"/>
              </a:solidFill>
              <a:latin typeface="Times New Roman" pitchFamily="18" charset="0"/>
            </a:endParaRPr>
          </a:p>
        </p:txBody>
      </p:sp>
      <p:sp>
        <p:nvSpPr>
          <p:cNvPr id="158741" name="Text Box 21"/>
          <p:cNvSpPr txBox="1">
            <a:spLocks noChangeArrowheads="1"/>
          </p:cNvSpPr>
          <p:nvPr/>
        </p:nvSpPr>
        <p:spPr bwMode="auto">
          <a:xfrm>
            <a:off x="1143000" y="2286000"/>
            <a:ext cx="681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solidFill>
                  <a:srgbClr val="FF0000"/>
                </a:solidFill>
                <a:latin typeface="Times New Roman" pitchFamily="18" charset="0"/>
              </a:rPr>
              <a:t>I=92</a:t>
            </a:r>
          </a:p>
        </p:txBody>
      </p:sp>
      <p:sp>
        <p:nvSpPr>
          <p:cNvPr id="158742" name="Text Box 22"/>
          <p:cNvSpPr txBox="1">
            <a:spLocks noChangeArrowheads="1"/>
          </p:cNvSpPr>
          <p:nvPr/>
        </p:nvSpPr>
        <p:spPr bwMode="auto">
          <a:xfrm>
            <a:off x="1143000" y="3505200"/>
            <a:ext cx="681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I=68</a:t>
            </a:r>
          </a:p>
        </p:txBody>
      </p:sp>
      <p:sp>
        <p:nvSpPr>
          <p:cNvPr id="158743" name="Text Box 23"/>
          <p:cNvSpPr txBox="1">
            <a:spLocks noChangeArrowheads="1"/>
          </p:cNvSpPr>
          <p:nvPr/>
        </p:nvSpPr>
        <p:spPr bwMode="auto">
          <a:xfrm>
            <a:off x="1143000" y="4495800"/>
            <a:ext cx="681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I=40</a:t>
            </a:r>
          </a:p>
        </p:txBody>
      </p:sp>
      <p:sp>
        <p:nvSpPr>
          <p:cNvPr id="158744" name="WordArt 24"/>
          <p:cNvSpPr>
            <a:spLocks noChangeArrowheads="1" noChangeShapeType="1" noTextEdit="1"/>
          </p:cNvSpPr>
          <p:nvPr/>
        </p:nvSpPr>
        <p:spPr bwMode="auto">
          <a:xfrm>
            <a:off x="3505200" y="381000"/>
            <a:ext cx="5334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Income-Consumption Curve</a:t>
            </a:r>
          </a:p>
        </p:txBody>
      </p:sp>
    </p:spTree>
    <p:extLst>
      <p:ext uri="{BB962C8B-B14F-4D97-AF65-F5344CB8AC3E}">
        <p14:creationId xmlns:p14="http://schemas.microsoft.com/office/powerpoint/2010/main" val="1210195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ayt Numarası Yer Tutucusu 3"/>
          <p:cNvSpPr>
            <a:spLocks noGrp="1"/>
          </p:cNvSpPr>
          <p:nvPr>
            <p:ph type="sldNum" sz="quarter" idx="12"/>
          </p:nvPr>
        </p:nvSpPr>
        <p:spPr/>
        <p:txBody>
          <a:bodyPr/>
          <a:lstStyle/>
          <a:p>
            <a:fld id="{329C1CC0-9D98-413A-87E2-B6BD4DE8F773}" type="slidenum">
              <a:rPr lang="en-US" altLang="tr-TR"/>
              <a:pPr/>
              <a:t>17</a:t>
            </a:fld>
            <a:endParaRPr lang="en-US" altLang="tr-TR"/>
          </a:p>
        </p:txBody>
      </p:sp>
      <p:sp>
        <p:nvSpPr>
          <p:cNvPr id="156675" name="Line 3"/>
          <p:cNvSpPr>
            <a:spLocks noChangeShapeType="1"/>
          </p:cNvSpPr>
          <p:nvPr/>
        </p:nvSpPr>
        <p:spPr bwMode="auto">
          <a:xfrm>
            <a:off x="1143000" y="6324600"/>
            <a:ext cx="678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6676" name="Line 4"/>
          <p:cNvSpPr>
            <a:spLocks noChangeShapeType="1"/>
          </p:cNvSpPr>
          <p:nvPr/>
        </p:nvSpPr>
        <p:spPr bwMode="auto">
          <a:xfrm flipV="1">
            <a:off x="1143000" y="533400"/>
            <a:ext cx="0" cy="58324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6677" name="Line 5"/>
          <p:cNvSpPr>
            <a:spLocks noChangeShapeType="1"/>
          </p:cNvSpPr>
          <p:nvPr/>
        </p:nvSpPr>
        <p:spPr bwMode="auto">
          <a:xfrm>
            <a:off x="1143000" y="4876800"/>
            <a:ext cx="2286000" cy="1428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6678" name="Line 6"/>
          <p:cNvSpPr>
            <a:spLocks noChangeShapeType="1"/>
          </p:cNvSpPr>
          <p:nvPr/>
        </p:nvSpPr>
        <p:spPr bwMode="auto">
          <a:xfrm>
            <a:off x="1143000" y="3810000"/>
            <a:ext cx="3962400" cy="2501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6679" name="Line 7"/>
          <p:cNvSpPr>
            <a:spLocks noChangeShapeType="1"/>
          </p:cNvSpPr>
          <p:nvPr/>
        </p:nvSpPr>
        <p:spPr bwMode="auto">
          <a:xfrm>
            <a:off x="1143000" y="2667000"/>
            <a:ext cx="6248400" cy="37020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6680" name="Arc 8"/>
          <p:cNvSpPr>
            <a:spLocks/>
          </p:cNvSpPr>
          <p:nvPr/>
        </p:nvSpPr>
        <p:spPr bwMode="auto">
          <a:xfrm>
            <a:off x="1600200" y="457200"/>
            <a:ext cx="3114675" cy="5162550"/>
          </a:xfrm>
          <a:custGeom>
            <a:avLst/>
            <a:gdLst>
              <a:gd name="G0" fmla="+- 0 0 0"/>
              <a:gd name="G1" fmla="+- 0 0 0"/>
              <a:gd name="G2" fmla="+- 21600 0 0"/>
              <a:gd name="T0" fmla="*/ 18930 w 18930"/>
              <a:gd name="T1" fmla="*/ 10403 h 21457"/>
              <a:gd name="T2" fmla="*/ 2483 w 18930"/>
              <a:gd name="T3" fmla="*/ 21457 h 21457"/>
              <a:gd name="T4" fmla="*/ 0 w 18930"/>
              <a:gd name="T5" fmla="*/ 0 h 21457"/>
            </a:gdLst>
            <a:ahLst/>
            <a:cxnLst>
              <a:cxn ang="0">
                <a:pos x="T0" y="T1"/>
              </a:cxn>
              <a:cxn ang="0">
                <a:pos x="T2" y="T3"/>
              </a:cxn>
              <a:cxn ang="0">
                <a:pos x="T4" y="T5"/>
              </a:cxn>
            </a:cxnLst>
            <a:rect l="0" t="0" r="r" b="b"/>
            <a:pathLst>
              <a:path w="18930" h="21457" fill="none" extrusionOk="0">
                <a:moveTo>
                  <a:pt x="18929" y="10402"/>
                </a:moveTo>
                <a:cubicBezTo>
                  <a:pt x="15560" y="16533"/>
                  <a:pt x="9431" y="20652"/>
                  <a:pt x="2482" y="21456"/>
                </a:cubicBezTo>
              </a:path>
              <a:path w="18930" h="21457" stroke="0" extrusionOk="0">
                <a:moveTo>
                  <a:pt x="18929" y="10402"/>
                </a:moveTo>
                <a:cubicBezTo>
                  <a:pt x="15560" y="16533"/>
                  <a:pt x="9431" y="20652"/>
                  <a:pt x="2482" y="21456"/>
                </a:cubicBezTo>
                <a:lnTo>
                  <a:pt x="0" y="0"/>
                </a:lnTo>
                <a:close/>
              </a:path>
            </a:pathLst>
          </a:cu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6681" name="Arc 9"/>
          <p:cNvSpPr>
            <a:spLocks/>
          </p:cNvSpPr>
          <p:nvPr/>
        </p:nvSpPr>
        <p:spPr bwMode="auto">
          <a:xfrm>
            <a:off x="2819400" y="2209800"/>
            <a:ext cx="2438400" cy="2438400"/>
          </a:xfrm>
          <a:custGeom>
            <a:avLst/>
            <a:gdLst>
              <a:gd name="G0" fmla="+- 20403 0 0"/>
              <a:gd name="G1" fmla="+- 0 0 0"/>
              <a:gd name="G2" fmla="+- 21600 0 0"/>
              <a:gd name="T0" fmla="*/ 18411 w 20403"/>
              <a:gd name="T1" fmla="*/ 21508 h 21508"/>
              <a:gd name="T2" fmla="*/ 0 w 20403"/>
              <a:gd name="T3" fmla="*/ 7092 h 21508"/>
              <a:gd name="T4" fmla="*/ 20403 w 20403"/>
              <a:gd name="T5" fmla="*/ 0 h 21508"/>
            </a:gdLst>
            <a:ahLst/>
            <a:cxnLst>
              <a:cxn ang="0">
                <a:pos x="T0" y="T1"/>
              </a:cxn>
              <a:cxn ang="0">
                <a:pos x="T2" y="T3"/>
              </a:cxn>
              <a:cxn ang="0">
                <a:pos x="T4" y="T5"/>
              </a:cxn>
            </a:cxnLst>
            <a:rect l="0" t="0" r="r" b="b"/>
            <a:pathLst>
              <a:path w="20403" h="21508" fill="none" extrusionOk="0">
                <a:moveTo>
                  <a:pt x="18411" y="21507"/>
                </a:moveTo>
                <a:cubicBezTo>
                  <a:pt x="9978" y="20726"/>
                  <a:pt x="2780" y="15090"/>
                  <a:pt x="0" y="7091"/>
                </a:cubicBezTo>
              </a:path>
              <a:path w="20403" h="21508" stroke="0" extrusionOk="0">
                <a:moveTo>
                  <a:pt x="18411" y="21507"/>
                </a:moveTo>
                <a:cubicBezTo>
                  <a:pt x="9978" y="20726"/>
                  <a:pt x="2780" y="15090"/>
                  <a:pt x="0" y="7091"/>
                </a:cubicBezTo>
                <a:lnTo>
                  <a:pt x="2040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6682" name="Arc 10"/>
          <p:cNvSpPr>
            <a:spLocks/>
          </p:cNvSpPr>
          <p:nvPr/>
        </p:nvSpPr>
        <p:spPr bwMode="auto">
          <a:xfrm>
            <a:off x="2133600" y="1828800"/>
            <a:ext cx="3429000" cy="3962400"/>
          </a:xfrm>
          <a:custGeom>
            <a:avLst/>
            <a:gdLst>
              <a:gd name="G0" fmla="+- 18105 0 0"/>
              <a:gd name="G1" fmla="+- 0 0 0"/>
              <a:gd name="G2" fmla="+- 21600 0 0"/>
              <a:gd name="T0" fmla="*/ 17417 w 18105"/>
              <a:gd name="T1" fmla="*/ 21589 h 21589"/>
              <a:gd name="T2" fmla="*/ 0 w 18105"/>
              <a:gd name="T3" fmla="*/ 11780 h 21589"/>
              <a:gd name="T4" fmla="*/ 18105 w 18105"/>
              <a:gd name="T5" fmla="*/ 0 h 21589"/>
            </a:gdLst>
            <a:ahLst/>
            <a:cxnLst>
              <a:cxn ang="0">
                <a:pos x="T0" y="T1"/>
              </a:cxn>
              <a:cxn ang="0">
                <a:pos x="T2" y="T3"/>
              </a:cxn>
              <a:cxn ang="0">
                <a:pos x="T4" y="T5"/>
              </a:cxn>
            </a:cxnLst>
            <a:rect l="0" t="0" r="r" b="b"/>
            <a:pathLst>
              <a:path w="18105" h="21589" fill="none" extrusionOk="0">
                <a:moveTo>
                  <a:pt x="17416" y="21589"/>
                </a:moveTo>
                <a:cubicBezTo>
                  <a:pt x="10356" y="21364"/>
                  <a:pt x="3852" y="17700"/>
                  <a:pt x="-1" y="11780"/>
                </a:cubicBezTo>
              </a:path>
              <a:path w="18105" h="21589" stroke="0" extrusionOk="0">
                <a:moveTo>
                  <a:pt x="17416" y="21589"/>
                </a:moveTo>
                <a:cubicBezTo>
                  <a:pt x="10356" y="21364"/>
                  <a:pt x="3852" y="17700"/>
                  <a:pt x="-1" y="11780"/>
                </a:cubicBezTo>
                <a:lnTo>
                  <a:pt x="18105"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6683" name="Arc 11"/>
          <p:cNvSpPr>
            <a:spLocks/>
          </p:cNvSpPr>
          <p:nvPr/>
        </p:nvSpPr>
        <p:spPr bwMode="auto">
          <a:xfrm>
            <a:off x="1681163" y="3810000"/>
            <a:ext cx="1520825" cy="2008188"/>
          </a:xfrm>
          <a:custGeom>
            <a:avLst/>
            <a:gdLst>
              <a:gd name="G0" fmla="+- 17662 0 0"/>
              <a:gd name="G1" fmla="+- 0 0 0"/>
              <a:gd name="G2" fmla="+- 21600 0 0"/>
              <a:gd name="T0" fmla="*/ 16778 w 17662"/>
              <a:gd name="T1" fmla="*/ 21582 h 21582"/>
              <a:gd name="T2" fmla="*/ 0 w 17662"/>
              <a:gd name="T3" fmla="*/ 12434 h 21582"/>
              <a:gd name="T4" fmla="*/ 17662 w 17662"/>
              <a:gd name="T5" fmla="*/ 0 h 21582"/>
            </a:gdLst>
            <a:ahLst/>
            <a:cxnLst>
              <a:cxn ang="0">
                <a:pos x="T0" y="T1"/>
              </a:cxn>
              <a:cxn ang="0">
                <a:pos x="T2" y="T3"/>
              </a:cxn>
              <a:cxn ang="0">
                <a:pos x="T4" y="T5"/>
              </a:cxn>
            </a:cxnLst>
            <a:rect l="0" t="0" r="r" b="b"/>
            <a:pathLst>
              <a:path w="17662" h="21582" fill="none" extrusionOk="0">
                <a:moveTo>
                  <a:pt x="16778" y="21581"/>
                </a:moveTo>
                <a:cubicBezTo>
                  <a:pt x="10067" y="21307"/>
                  <a:pt x="3866" y="17926"/>
                  <a:pt x="-1" y="12434"/>
                </a:cubicBezTo>
              </a:path>
              <a:path w="17662" h="21582" stroke="0" extrusionOk="0">
                <a:moveTo>
                  <a:pt x="16778" y="21581"/>
                </a:moveTo>
                <a:cubicBezTo>
                  <a:pt x="10067" y="21307"/>
                  <a:pt x="3866" y="17926"/>
                  <a:pt x="-1" y="12434"/>
                </a:cubicBezTo>
                <a:lnTo>
                  <a:pt x="17662"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6684" name="Text Box 12"/>
          <p:cNvSpPr txBox="1">
            <a:spLocks noChangeArrowheads="1"/>
          </p:cNvSpPr>
          <p:nvPr/>
        </p:nvSpPr>
        <p:spPr bwMode="auto">
          <a:xfrm>
            <a:off x="7239000" y="6297613"/>
            <a:ext cx="1135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 (units)</a:t>
            </a:r>
          </a:p>
        </p:txBody>
      </p:sp>
      <p:sp>
        <p:nvSpPr>
          <p:cNvPr id="156685" name="Text Box 13"/>
          <p:cNvSpPr txBox="1">
            <a:spLocks noChangeArrowheads="1"/>
          </p:cNvSpPr>
          <p:nvPr/>
        </p:nvSpPr>
        <p:spPr bwMode="auto">
          <a:xfrm>
            <a:off x="0" y="312738"/>
            <a:ext cx="1135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 (units)</a:t>
            </a:r>
          </a:p>
        </p:txBody>
      </p:sp>
      <p:sp>
        <p:nvSpPr>
          <p:cNvPr id="156686" name="Text Box 14"/>
          <p:cNvSpPr txBox="1">
            <a:spLocks noChangeArrowheads="1"/>
          </p:cNvSpPr>
          <p:nvPr/>
        </p:nvSpPr>
        <p:spPr bwMode="auto">
          <a:xfrm>
            <a:off x="838200" y="62484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r-TR" sz="2000">
                <a:latin typeface="Times New Roman" pitchFamily="18" charset="0"/>
              </a:rPr>
              <a:t>0</a:t>
            </a:r>
          </a:p>
        </p:txBody>
      </p:sp>
      <p:sp>
        <p:nvSpPr>
          <p:cNvPr id="156687" name="Line 15"/>
          <p:cNvSpPr>
            <a:spLocks noChangeShapeType="1"/>
          </p:cNvSpPr>
          <p:nvPr/>
        </p:nvSpPr>
        <p:spPr bwMode="auto">
          <a:xfrm>
            <a:off x="2286000" y="5562600"/>
            <a:ext cx="0" cy="762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6688" name="Line 16"/>
          <p:cNvSpPr>
            <a:spLocks noChangeShapeType="1"/>
          </p:cNvSpPr>
          <p:nvPr/>
        </p:nvSpPr>
        <p:spPr bwMode="auto">
          <a:xfrm>
            <a:off x="3200400" y="5181600"/>
            <a:ext cx="0" cy="11779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6689" name="Line 17"/>
          <p:cNvSpPr>
            <a:spLocks noChangeShapeType="1"/>
          </p:cNvSpPr>
          <p:nvPr/>
        </p:nvSpPr>
        <p:spPr bwMode="auto">
          <a:xfrm>
            <a:off x="3962400" y="4267200"/>
            <a:ext cx="0" cy="2057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6691" name="Text Box 19"/>
          <p:cNvSpPr txBox="1">
            <a:spLocks noChangeArrowheads="1"/>
          </p:cNvSpPr>
          <p:nvPr/>
        </p:nvSpPr>
        <p:spPr bwMode="auto">
          <a:xfrm>
            <a:off x="1981200" y="6297613"/>
            <a:ext cx="2266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10	 18	24</a:t>
            </a:r>
          </a:p>
        </p:txBody>
      </p:sp>
      <p:sp>
        <p:nvSpPr>
          <p:cNvPr id="156692" name="Text Box 20"/>
          <p:cNvSpPr txBox="1">
            <a:spLocks noChangeArrowheads="1"/>
          </p:cNvSpPr>
          <p:nvPr/>
        </p:nvSpPr>
        <p:spPr bwMode="auto">
          <a:xfrm>
            <a:off x="4191000" y="2601913"/>
            <a:ext cx="3870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b="0">
                <a:solidFill>
                  <a:srgbClr val="FF0000"/>
                </a:solidFill>
                <a:latin typeface="Book Antiqua" pitchFamily="18" charset="0"/>
              </a:rPr>
              <a:t>Income consumption curve</a:t>
            </a:r>
          </a:p>
        </p:txBody>
      </p:sp>
      <p:sp>
        <p:nvSpPr>
          <p:cNvPr id="156693" name="Text Box 21"/>
          <p:cNvSpPr txBox="1">
            <a:spLocks noChangeArrowheads="1"/>
          </p:cNvSpPr>
          <p:nvPr/>
        </p:nvSpPr>
        <p:spPr bwMode="auto">
          <a:xfrm>
            <a:off x="3200400" y="5614988"/>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U</a:t>
            </a:r>
            <a:r>
              <a:rPr lang="en-GB" altLang="tr-TR" sz="2000" baseline="-25000">
                <a:latin typeface="Times New Roman" pitchFamily="18" charset="0"/>
              </a:rPr>
              <a:t>1</a:t>
            </a:r>
            <a:endParaRPr lang="en-GB" altLang="tr-TR" sz="2000">
              <a:latin typeface="Times New Roman" pitchFamily="18" charset="0"/>
            </a:endParaRPr>
          </a:p>
        </p:txBody>
      </p:sp>
      <p:sp>
        <p:nvSpPr>
          <p:cNvPr id="156694" name="Text Box 22"/>
          <p:cNvSpPr txBox="1">
            <a:spLocks noChangeArrowheads="1"/>
          </p:cNvSpPr>
          <p:nvPr/>
        </p:nvSpPr>
        <p:spPr bwMode="auto">
          <a:xfrm>
            <a:off x="5410200" y="5614988"/>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U</a:t>
            </a:r>
            <a:r>
              <a:rPr lang="en-GB" altLang="tr-TR" sz="2000" baseline="-25000">
                <a:latin typeface="Times New Roman" pitchFamily="18" charset="0"/>
              </a:rPr>
              <a:t>2</a:t>
            </a:r>
            <a:endParaRPr lang="en-GB" altLang="tr-TR" sz="2000">
              <a:latin typeface="Times New Roman" pitchFamily="18" charset="0"/>
            </a:endParaRPr>
          </a:p>
        </p:txBody>
      </p:sp>
      <p:sp>
        <p:nvSpPr>
          <p:cNvPr id="156695" name="Text Box 23"/>
          <p:cNvSpPr txBox="1">
            <a:spLocks noChangeArrowheads="1"/>
          </p:cNvSpPr>
          <p:nvPr/>
        </p:nvSpPr>
        <p:spPr bwMode="auto">
          <a:xfrm>
            <a:off x="5029200" y="4395788"/>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U</a:t>
            </a:r>
            <a:r>
              <a:rPr lang="en-GB" altLang="tr-TR" sz="2000" baseline="-25000">
                <a:latin typeface="Times New Roman" pitchFamily="18" charset="0"/>
              </a:rPr>
              <a:t>3</a:t>
            </a:r>
            <a:endParaRPr lang="en-GB" altLang="tr-TR" sz="2000">
              <a:latin typeface="Times New Roman" pitchFamily="18" charset="0"/>
            </a:endParaRPr>
          </a:p>
        </p:txBody>
      </p:sp>
      <p:sp>
        <p:nvSpPr>
          <p:cNvPr id="156696" name="Text Box 24"/>
          <p:cNvSpPr txBox="1">
            <a:spLocks noChangeArrowheads="1"/>
          </p:cNvSpPr>
          <p:nvPr/>
        </p:nvSpPr>
        <p:spPr bwMode="auto">
          <a:xfrm>
            <a:off x="1143000" y="2286000"/>
            <a:ext cx="681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I=92</a:t>
            </a:r>
          </a:p>
        </p:txBody>
      </p:sp>
      <p:sp>
        <p:nvSpPr>
          <p:cNvPr id="156697" name="Text Box 25"/>
          <p:cNvSpPr txBox="1">
            <a:spLocks noChangeArrowheads="1"/>
          </p:cNvSpPr>
          <p:nvPr/>
        </p:nvSpPr>
        <p:spPr bwMode="auto">
          <a:xfrm>
            <a:off x="1143000" y="3505200"/>
            <a:ext cx="681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I=68</a:t>
            </a:r>
          </a:p>
        </p:txBody>
      </p:sp>
      <p:sp>
        <p:nvSpPr>
          <p:cNvPr id="156698" name="Text Box 26"/>
          <p:cNvSpPr txBox="1">
            <a:spLocks noChangeArrowheads="1"/>
          </p:cNvSpPr>
          <p:nvPr/>
        </p:nvSpPr>
        <p:spPr bwMode="auto">
          <a:xfrm>
            <a:off x="1143000" y="4495800"/>
            <a:ext cx="681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I=40</a:t>
            </a:r>
          </a:p>
        </p:txBody>
      </p:sp>
      <p:sp>
        <p:nvSpPr>
          <p:cNvPr id="156699" name="WordArt 27"/>
          <p:cNvSpPr>
            <a:spLocks noChangeArrowheads="1" noChangeShapeType="1" noTextEdit="1"/>
          </p:cNvSpPr>
          <p:nvPr/>
        </p:nvSpPr>
        <p:spPr bwMode="auto">
          <a:xfrm>
            <a:off x="3505200" y="381000"/>
            <a:ext cx="5334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Income-Consumption Curve</a:t>
            </a:r>
          </a:p>
        </p:txBody>
      </p:sp>
    </p:spTree>
    <p:extLst>
      <p:ext uri="{BB962C8B-B14F-4D97-AF65-F5344CB8AC3E}">
        <p14:creationId xmlns:p14="http://schemas.microsoft.com/office/powerpoint/2010/main" val="2972984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dirty="0"/>
              <a:t>An Income-Consumption Curve </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18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28774"/>
            <a:ext cx="7462964" cy="4166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088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722B8F8-82A8-40BA-BA23-0355A0F7AA01}" type="slidenum">
              <a:rPr lang="en-US" altLang="tr-TR"/>
              <a:pPr/>
              <a:t>19</a:t>
            </a:fld>
            <a:endParaRPr lang="en-US" altLang="tr-TR"/>
          </a:p>
        </p:txBody>
      </p:sp>
      <p:sp>
        <p:nvSpPr>
          <p:cNvPr id="162818" name="WordArt 1026"/>
          <p:cNvSpPr>
            <a:spLocks noChangeArrowheads="1" noChangeShapeType="1" noTextEdit="1"/>
          </p:cNvSpPr>
          <p:nvPr/>
        </p:nvSpPr>
        <p:spPr bwMode="auto">
          <a:xfrm>
            <a:off x="609600" y="381000"/>
            <a:ext cx="81534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0000"/>
                </a:solidFill>
                <a:effectLst>
                  <a:outerShdw dist="45791" dir="2021404" algn="ctr" rotWithShape="0">
                    <a:srgbClr val="C0C0C0"/>
                  </a:outerShdw>
                </a:effectLst>
                <a:latin typeface="Times New Roman"/>
                <a:cs typeface="Times New Roman"/>
              </a:rPr>
              <a:t>Individual Demand when Income Changes</a:t>
            </a:r>
            <a:endParaRPr lang="tr-TR" sz="3600" kern="10">
              <a:solidFill>
                <a:srgbClr val="FF0000"/>
              </a:solidFill>
              <a:effectLst>
                <a:outerShdw dist="45791" dir="2021404" algn="ctr" rotWithShape="0">
                  <a:srgbClr val="C0C0C0"/>
                </a:outerShdw>
              </a:effectLst>
              <a:latin typeface="Times New Roman"/>
              <a:cs typeface="Times New Roman"/>
            </a:endParaRPr>
          </a:p>
        </p:txBody>
      </p:sp>
      <p:sp>
        <p:nvSpPr>
          <p:cNvPr id="162820" name="Rectangle 1028"/>
          <p:cNvSpPr>
            <a:spLocks noChangeArrowheads="1"/>
          </p:cNvSpPr>
          <p:nvPr/>
        </p:nvSpPr>
        <p:spPr bwMode="auto">
          <a:xfrm>
            <a:off x="381000" y="175260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itchFamily="18" charset="0"/>
              </a:defRPr>
            </a:lvl1pPr>
            <a:lvl2pPr marL="990600" indent="-5334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None/>
            </a:pPr>
            <a:r>
              <a:rPr lang="en-US" altLang="tr-TR" sz="2800" b="0" u="sng">
                <a:latin typeface="Book Antiqua" pitchFamily="18" charset="0"/>
                <a:cs typeface="Arial" pitchFamily="34" charset="0"/>
              </a:rPr>
              <a:t>Note</a:t>
            </a:r>
            <a:r>
              <a:rPr lang="en-US" altLang="tr-TR" sz="2800" b="0">
                <a:latin typeface="Book Antiqua" pitchFamily="18" charset="0"/>
                <a:cs typeface="Arial" pitchFamily="34" charset="0"/>
              </a:rPr>
              <a:t>: </a:t>
            </a:r>
          </a:p>
          <a:p>
            <a:pPr eaLnBrk="1" hangingPunct="1">
              <a:spcBef>
                <a:spcPct val="20000"/>
              </a:spcBef>
              <a:buClr>
                <a:schemeClr val="accent1"/>
              </a:buClr>
              <a:buFont typeface="Wingdings" pitchFamily="2" charset="2"/>
              <a:buChar char="l"/>
            </a:pPr>
            <a:r>
              <a:rPr lang="en-US" altLang="tr-TR" sz="2800" b="0">
                <a:latin typeface="Book Antiqua" pitchFamily="18" charset="0"/>
                <a:cs typeface="Arial" pitchFamily="34" charset="0"/>
              </a:rPr>
              <a:t>The points on the income-consumption curve can be graphed as points on a </a:t>
            </a:r>
            <a:r>
              <a:rPr lang="en-US" altLang="tr-TR" sz="2800" b="0" u="sng">
                <a:latin typeface="Book Antiqua" pitchFamily="18" charset="0"/>
                <a:cs typeface="Arial" pitchFamily="34" charset="0"/>
              </a:rPr>
              <a:t>shifting</a:t>
            </a:r>
            <a:r>
              <a:rPr lang="en-US" altLang="tr-TR" sz="2800" b="0">
                <a:latin typeface="Book Antiqua" pitchFamily="18" charset="0"/>
                <a:cs typeface="Arial" pitchFamily="34" charset="0"/>
              </a:rPr>
              <a:t> demand curve.</a:t>
            </a:r>
          </a:p>
          <a:p>
            <a:pPr eaLnBrk="1" hangingPunct="1">
              <a:spcBef>
                <a:spcPct val="20000"/>
              </a:spcBef>
              <a:buClr>
                <a:schemeClr val="accent1"/>
              </a:buClr>
              <a:buFont typeface="Wingdings" pitchFamily="2" charset="2"/>
              <a:buChar char="l"/>
            </a:pPr>
            <a:endParaRPr lang="en-US" altLang="tr-TR" sz="2800" b="0">
              <a:latin typeface="Book Antiqua" pitchFamily="18" charset="0"/>
              <a:cs typeface="Arial" pitchFamily="34" charset="0"/>
            </a:endParaRPr>
          </a:p>
          <a:p>
            <a:pPr eaLnBrk="1" hangingPunct="1">
              <a:spcBef>
                <a:spcPct val="20000"/>
              </a:spcBef>
              <a:buClr>
                <a:schemeClr val="accent1"/>
              </a:buClr>
              <a:buFont typeface="Wingdings" pitchFamily="2" charset="2"/>
              <a:buNone/>
            </a:pPr>
            <a:endParaRPr lang="en-US" altLang="tr-TR" sz="2800" b="0">
              <a:latin typeface="Book Antiqua" pitchFamily="18" charset="0"/>
              <a:cs typeface="Arial" pitchFamily="34" charset="0"/>
            </a:endParaRPr>
          </a:p>
        </p:txBody>
      </p:sp>
    </p:spTree>
    <p:extLst>
      <p:ext uri="{BB962C8B-B14F-4D97-AF65-F5344CB8AC3E}">
        <p14:creationId xmlns:p14="http://schemas.microsoft.com/office/powerpoint/2010/main" val="619591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2820"/>
                                        </p:tgtEl>
                                        <p:attrNameLst>
                                          <p:attrName>style.visibility</p:attrName>
                                        </p:attrNameLst>
                                      </p:cBhvr>
                                      <p:to>
                                        <p:strVal val="visible"/>
                                      </p:to>
                                    </p:set>
                                    <p:animEffect transition="in" filter="wipe(left)">
                                      <p:cBhvr>
                                        <p:cTn id="7" dur="50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8229600" cy="1143000"/>
          </a:xfrm>
        </p:spPr>
        <p:txBody>
          <a:bodyPr>
            <a:normAutofit/>
          </a:bodyPr>
          <a:lstStyle/>
          <a:p>
            <a:r>
              <a:rPr lang="en-US" sz="3200" dirty="0"/>
              <a:t>The Effect of Changes in Price</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a:t>
            </a:fld>
            <a:endParaRPr lang="en-US"/>
          </a:p>
        </p:txBody>
      </p:sp>
      <p:sp>
        <p:nvSpPr>
          <p:cNvPr id="6" name="Rectangle 5"/>
          <p:cNvSpPr>
            <a:spLocks noGrp="1" noChangeArrowheads="1"/>
          </p:cNvSpPr>
          <p:nvPr/>
        </p:nvSpPr>
        <p:spPr bwMode="auto">
          <a:xfrm>
            <a:off x="381000" y="14478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algn="just"/>
            <a:r>
              <a:rPr lang="en-US" sz="2400" b="1" i="1" dirty="0">
                <a:solidFill>
                  <a:srgbClr val="000000"/>
                </a:solidFill>
              </a:rPr>
              <a:t>Price-consumption curve (PCC):</a:t>
            </a:r>
            <a:r>
              <a:rPr lang="en-US" sz="2400" dirty="0"/>
              <a:t> </a:t>
            </a:r>
            <a:r>
              <a:rPr lang="en-US" sz="2400" dirty="0">
                <a:solidFill>
                  <a:schemeClr val="tx1"/>
                </a:solidFill>
              </a:rPr>
              <a:t>for a good X is the set of optimal bundles traced on an indifference map as the price of X varies (holding income and the price of Y constant). </a:t>
            </a:r>
            <a:endParaRPr lang="tr-TR" sz="2400" dirty="0">
              <a:solidFill>
                <a:schemeClr val="tx1"/>
              </a:solidFill>
            </a:endParaRPr>
          </a:p>
          <a:p>
            <a:pPr algn="just"/>
            <a:endParaRPr lang="tr-TR" sz="2400" dirty="0">
              <a:solidFill>
                <a:schemeClr val="tx1"/>
              </a:solidFill>
            </a:endParaRPr>
          </a:p>
          <a:p>
            <a:pPr algn="just"/>
            <a:r>
              <a:rPr lang="en-US" sz="2400" dirty="0">
                <a:solidFill>
                  <a:schemeClr val="tx1"/>
                </a:solidFill>
              </a:rPr>
              <a:t>The price consumption curve is the curve that results from connecting tangents of indifference curves and budget lines (optimal bundles) when income and the price of good y are fixed, and the price of x changes.</a:t>
            </a:r>
          </a:p>
        </p:txBody>
      </p:sp>
    </p:spTree>
    <p:extLst>
      <p:ext uri="{BB962C8B-B14F-4D97-AF65-F5344CB8AC3E}">
        <p14:creationId xmlns:p14="http://schemas.microsoft.com/office/powerpoint/2010/main" val="3503794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ayt Numarası Yer Tutucusu 3"/>
          <p:cNvSpPr>
            <a:spLocks noGrp="1"/>
          </p:cNvSpPr>
          <p:nvPr>
            <p:ph type="sldNum" sz="quarter" idx="12"/>
          </p:nvPr>
        </p:nvSpPr>
        <p:spPr/>
        <p:txBody>
          <a:bodyPr/>
          <a:lstStyle/>
          <a:p>
            <a:fld id="{012565A8-494B-4B5A-B192-C7D4C632E97B}" type="slidenum">
              <a:rPr lang="en-US" altLang="tr-TR"/>
              <a:pPr/>
              <a:t>20</a:t>
            </a:fld>
            <a:endParaRPr lang="en-US" altLang="tr-TR"/>
          </a:p>
        </p:txBody>
      </p:sp>
      <p:sp>
        <p:nvSpPr>
          <p:cNvPr id="154627" name="Line 3"/>
          <p:cNvSpPr>
            <a:spLocks noChangeShapeType="1"/>
          </p:cNvSpPr>
          <p:nvPr/>
        </p:nvSpPr>
        <p:spPr bwMode="auto">
          <a:xfrm>
            <a:off x="1143000" y="3082925"/>
            <a:ext cx="4648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4628" name="Line 4"/>
          <p:cNvSpPr>
            <a:spLocks noChangeShapeType="1"/>
          </p:cNvSpPr>
          <p:nvPr/>
        </p:nvSpPr>
        <p:spPr bwMode="auto">
          <a:xfrm flipV="1">
            <a:off x="1143000" y="263525"/>
            <a:ext cx="0" cy="2819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4629" name="Line 5"/>
          <p:cNvSpPr>
            <a:spLocks noChangeShapeType="1"/>
          </p:cNvSpPr>
          <p:nvPr/>
        </p:nvSpPr>
        <p:spPr bwMode="auto">
          <a:xfrm flipV="1">
            <a:off x="1143000" y="3463925"/>
            <a:ext cx="0" cy="289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4630" name="Line 6"/>
          <p:cNvSpPr>
            <a:spLocks noChangeShapeType="1"/>
          </p:cNvSpPr>
          <p:nvPr/>
        </p:nvSpPr>
        <p:spPr bwMode="auto">
          <a:xfrm>
            <a:off x="1143000" y="6359525"/>
            <a:ext cx="441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4631" name="Line 7"/>
          <p:cNvSpPr>
            <a:spLocks noChangeShapeType="1"/>
          </p:cNvSpPr>
          <p:nvPr/>
        </p:nvSpPr>
        <p:spPr bwMode="auto">
          <a:xfrm>
            <a:off x="1143000" y="1939925"/>
            <a:ext cx="1828800" cy="1143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4634" name="Arc 10"/>
          <p:cNvSpPr>
            <a:spLocks/>
          </p:cNvSpPr>
          <p:nvPr/>
        </p:nvSpPr>
        <p:spPr bwMode="auto">
          <a:xfrm>
            <a:off x="1600200" y="-403225"/>
            <a:ext cx="2201863" cy="3028950"/>
          </a:xfrm>
          <a:custGeom>
            <a:avLst/>
            <a:gdLst>
              <a:gd name="G0" fmla="+- 0 0 0"/>
              <a:gd name="G1" fmla="+- 0 0 0"/>
              <a:gd name="G2" fmla="+- 21600 0 0"/>
              <a:gd name="T0" fmla="*/ 15745 w 15745"/>
              <a:gd name="T1" fmla="*/ 14787 h 21457"/>
              <a:gd name="T2" fmla="*/ 2483 w 15745"/>
              <a:gd name="T3" fmla="*/ 21457 h 21457"/>
              <a:gd name="T4" fmla="*/ 0 w 15745"/>
              <a:gd name="T5" fmla="*/ 0 h 21457"/>
            </a:gdLst>
            <a:ahLst/>
            <a:cxnLst>
              <a:cxn ang="0">
                <a:pos x="T0" y="T1"/>
              </a:cxn>
              <a:cxn ang="0">
                <a:pos x="T2" y="T3"/>
              </a:cxn>
              <a:cxn ang="0">
                <a:pos x="T4" y="T5"/>
              </a:cxn>
            </a:cxnLst>
            <a:rect l="0" t="0" r="r" b="b"/>
            <a:pathLst>
              <a:path w="15745" h="21457" fill="none" extrusionOk="0">
                <a:moveTo>
                  <a:pt x="15744" y="14786"/>
                </a:moveTo>
                <a:cubicBezTo>
                  <a:pt x="12251" y="18507"/>
                  <a:pt x="7552" y="20870"/>
                  <a:pt x="2482" y="21456"/>
                </a:cubicBezTo>
              </a:path>
              <a:path w="15745" h="21457" stroke="0" extrusionOk="0">
                <a:moveTo>
                  <a:pt x="15744" y="14786"/>
                </a:moveTo>
                <a:cubicBezTo>
                  <a:pt x="12251" y="18507"/>
                  <a:pt x="7552" y="20870"/>
                  <a:pt x="2482" y="21456"/>
                </a:cubicBezTo>
                <a:lnTo>
                  <a:pt x="0" y="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4637" name="Arc 13"/>
          <p:cNvSpPr>
            <a:spLocks/>
          </p:cNvSpPr>
          <p:nvPr/>
        </p:nvSpPr>
        <p:spPr bwMode="auto">
          <a:xfrm>
            <a:off x="1905000" y="1863725"/>
            <a:ext cx="850900" cy="914400"/>
          </a:xfrm>
          <a:custGeom>
            <a:avLst/>
            <a:gdLst>
              <a:gd name="G0" fmla="+- 19446 0 0"/>
              <a:gd name="G1" fmla="+- 0 0 0"/>
              <a:gd name="G2" fmla="+- 21600 0 0"/>
              <a:gd name="T0" fmla="*/ 20094 w 20094"/>
              <a:gd name="T1" fmla="*/ 21590 h 21600"/>
              <a:gd name="T2" fmla="*/ 0 w 20094"/>
              <a:gd name="T3" fmla="*/ 9402 h 21600"/>
              <a:gd name="T4" fmla="*/ 19446 w 20094"/>
              <a:gd name="T5" fmla="*/ 0 h 21600"/>
            </a:gdLst>
            <a:ahLst/>
            <a:cxnLst>
              <a:cxn ang="0">
                <a:pos x="T0" y="T1"/>
              </a:cxn>
              <a:cxn ang="0">
                <a:pos x="T2" y="T3"/>
              </a:cxn>
              <a:cxn ang="0">
                <a:pos x="T4" y="T5"/>
              </a:cxn>
            </a:cxnLst>
            <a:rect l="0" t="0" r="r" b="b"/>
            <a:pathLst>
              <a:path w="20094" h="21600" fill="none" extrusionOk="0">
                <a:moveTo>
                  <a:pt x="20094" y="21590"/>
                </a:moveTo>
                <a:cubicBezTo>
                  <a:pt x="19878" y="21596"/>
                  <a:pt x="19662" y="21599"/>
                  <a:pt x="19446" y="21600"/>
                </a:cubicBezTo>
                <a:cubicBezTo>
                  <a:pt x="11160" y="21600"/>
                  <a:pt x="3606" y="16861"/>
                  <a:pt x="-1" y="9402"/>
                </a:cubicBezTo>
              </a:path>
              <a:path w="20094" h="21600" stroke="0" extrusionOk="0">
                <a:moveTo>
                  <a:pt x="20094" y="21590"/>
                </a:moveTo>
                <a:cubicBezTo>
                  <a:pt x="19878" y="21596"/>
                  <a:pt x="19662" y="21599"/>
                  <a:pt x="19446" y="21600"/>
                </a:cubicBezTo>
                <a:cubicBezTo>
                  <a:pt x="11160" y="21600"/>
                  <a:pt x="3606" y="16861"/>
                  <a:pt x="-1" y="9402"/>
                </a:cubicBezTo>
                <a:lnTo>
                  <a:pt x="19446"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4638" name="Text Box 14"/>
          <p:cNvSpPr txBox="1">
            <a:spLocks noChangeArrowheads="1"/>
          </p:cNvSpPr>
          <p:nvPr/>
        </p:nvSpPr>
        <p:spPr bwMode="auto">
          <a:xfrm>
            <a:off x="5927725" y="2944813"/>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X (units)</a:t>
            </a:r>
          </a:p>
        </p:txBody>
      </p:sp>
      <p:sp>
        <p:nvSpPr>
          <p:cNvPr id="154639" name="Text Box 15"/>
          <p:cNvSpPr txBox="1">
            <a:spLocks noChangeArrowheads="1"/>
          </p:cNvSpPr>
          <p:nvPr/>
        </p:nvSpPr>
        <p:spPr bwMode="auto">
          <a:xfrm>
            <a:off x="0" y="312738"/>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Y (units)</a:t>
            </a:r>
          </a:p>
        </p:txBody>
      </p:sp>
      <p:sp>
        <p:nvSpPr>
          <p:cNvPr id="154640" name="Text Box 16"/>
          <p:cNvSpPr txBox="1">
            <a:spLocks noChangeArrowheads="1"/>
          </p:cNvSpPr>
          <p:nvPr/>
        </p:nvSpPr>
        <p:spPr bwMode="auto">
          <a:xfrm>
            <a:off x="822325" y="28686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0</a:t>
            </a:r>
          </a:p>
        </p:txBody>
      </p:sp>
      <p:sp>
        <p:nvSpPr>
          <p:cNvPr id="154641" name="Line 17"/>
          <p:cNvSpPr>
            <a:spLocks noChangeShapeType="1"/>
          </p:cNvSpPr>
          <p:nvPr/>
        </p:nvSpPr>
        <p:spPr bwMode="auto">
          <a:xfrm>
            <a:off x="2209800" y="2625725"/>
            <a:ext cx="0" cy="3733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4645" name="Text Box 21"/>
          <p:cNvSpPr txBox="1">
            <a:spLocks noChangeArrowheads="1"/>
          </p:cNvSpPr>
          <p:nvPr/>
        </p:nvSpPr>
        <p:spPr bwMode="auto">
          <a:xfrm>
            <a:off x="4403725" y="6781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b="0">
              <a:latin typeface="Times New Roman" pitchFamily="18" charset="0"/>
            </a:endParaRPr>
          </a:p>
        </p:txBody>
      </p:sp>
      <p:sp>
        <p:nvSpPr>
          <p:cNvPr id="154646" name="Line 22"/>
          <p:cNvSpPr>
            <a:spLocks noChangeShapeType="1"/>
          </p:cNvSpPr>
          <p:nvPr/>
        </p:nvSpPr>
        <p:spPr bwMode="auto">
          <a:xfrm>
            <a:off x="1143000" y="4911725"/>
            <a:ext cx="28956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4647" name="Text Box 23"/>
          <p:cNvSpPr txBox="1">
            <a:spLocks noChangeArrowheads="1"/>
          </p:cNvSpPr>
          <p:nvPr/>
        </p:nvSpPr>
        <p:spPr bwMode="auto">
          <a:xfrm>
            <a:off x="593725" y="3402013"/>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P</a:t>
            </a:r>
            <a:r>
              <a:rPr lang="en-GB" altLang="tr-TR" sz="2000" b="0" baseline="-25000">
                <a:latin typeface="Times New Roman" pitchFamily="18" charset="0"/>
              </a:rPr>
              <a:t>X</a:t>
            </a:r>
            <a:endParaRPr lang="en-GB" altLang="tr-TR" sz="2000" b="0">
              <a:latin typeface="Times New Roman" pitchFamily="18" charset="0"/>
            </a:endParaRPr>
          </a:p>
        </p:txBody>
      </p:sp>
      <p:sp>
        <p:nvSpPr>
          <p:cNvPr id="154648" name="Text Box 24"/>
          <p:cNvSpPr txBox="1">
            <a:spLocks noChangeArrowheads="1"/>
          </p:cNvSpPr>
          <p:nvPr/>
        </p:nvSpPr>
        <p:spPr bwMode="auto">
          <a:xfrm>
            <a:off x="5622925" y="6221413"/>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X (units)</a:t>
            </a:r>
          </a:p>
        </p:txBody>
      </p:sp>
      <p:sp>
        <p:nvSpPr>
          <p:cNvPr id="154649" name="Arc 25"/>
          <p:cNvSpPr>
            <a:spLocks/>
          </p:cNvSpPr>
          <p:nvPr/>
        </p:nvSpPr>
        <p:spPr bwMode="auto">
          <a:xfrm>
            <a:off x="1906588" y="4149725"/>
            <a:ext cx="1050925" cy="1063625"/>
          </a:xfrm>
          <a:custGeom>
            <a:avLst/>
            <a:gdLst>
              <a:gd name="G0" fmla="+- 21461 0 0"/>
              <a:gd name="G1" fmla="+- 0 0 0"/>
              <a:gd name="G2" fmla="+- 21600 0 0"/>
              <a:gd name="T0" fmla="*/ 15617 w 21461"/>
              <a:gd name="T1" fmla="*/ 20794 h 20794"/>
              <a:gd name="T2" fmla="*/ 0 w 21461"/>
              <a:gd name="T3" fmla="*/ 2451 h 20794"/>
              <a:gd name="T4" fmla="*/ 21461 w 21461"/>
              <a:gd name="T5" fmla="*/ 0 h 20794"/>
            </a:gdLst>
            <a:ahLst/>
            <a:cxnLst>
              <a:cxn ang="0">
                <a:pos x="T0" y="T1"/>
              </a:cxn>
              <a:cxn ang="0">
                <a:pos x="T2" y="T3"/>
              </a:cxn>
              <a:cxn ang="0">
                <a:pos x="T4" y="T5"/>
              </a:cxn>
            </a:cxnLst>
            <a:rect l="0" t="0" r="r" b="b"/>
            <a:pathLst>
              <a:path w="21461" h="20794" fill="none" extrusionOk="0">
                <a:moveTo>
                  <a:pt x="15616" y="20794"/>
                </a:moveTo>
                <a:cubicBezTo>
                  <a:pt x="7168" y="18420"/>
                  <a:pt x="996" y="11170"/>
                  <a:pt x="0" y="2450"/>
                </a:cubicBezTo>
              </a:path>
              <a:path w="21461" h="20794" stroke="0" extrusionOk="0">
                <a:moveTo>
                  <a:pt x="15616" y="20794"/>
                </a:moveTo>
                <a:cubicBezTo>
                  <a:pt x="7168" y="18420"/>
                  <a:pt x="996" y="11170"/>
                  <a:pt x="0" y="2450"/>
                </a:cubicBezTo>
                <a:lnTo>
                  <a:pt x="21461"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54653" name="Text Box 29"/>
          <p:cNvSpPr txBox="1">
            <a:spLocks noChangeArrowheads="1"/>
          </p:cNvSpPr>
          <p:nvPr/>
        </p:nvSpPr>
        <p:spPr bwMode="auto">
          <a:xfrm>
            <a:off x="212725" y="4697413"/>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      $2</a:t>
            </a:r>
          </a:p>
        </p:txBody>
      </p:sp>
      <p:sp>
        <p:nvSpPr>
          <p:cNvPr id="154656" name="Text Box 32"/>
          <p:cNvSpPr txBox="1">
            <a:spLocks noChangeArrowheads="1"/>
          </p:cNvSpPr>
          <p:nvPr/>
        </p:nvSpPr>
        <p:spPr bwMode="auto">
          <a:xfrm>
            <a:off x="1965325" y="5154613"/>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solidFill>
                  <a:srgbClr val="FF0000"/>
                </a:solidFill>
                <a:latin typeface="Times New Roman" pitchFamily="18" charset="0"/>
              </a:rPr>
              <a:t>I=40</a:t>
            </a:r>
          </a:p>
        </p:txBody>
      </p:sp>
      <p:sp>
        <p:nvSpPr>
          <p:cNvPr id="154657" name="Text Box 33"/>
          <p:cNvSpPr txBox="1">
            <a:spLocks noChangeArrowheads="1"/>
          </p:cNvSpPr>
          <p:nvPr/>
        </p:nvSpPr>
        <p:spPr bwMode="auto">
          <a:xfrm>
            <a:off x="3733800" y="1531938"/>
            <a:ext cx="2944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Income consumption curve</a:t>
            </a:r>
          </a:p>
        </p:txBody>
      </p:sp>
      <p:sp>
        <p:nvSpPr>
          <p:cNvPr id="154658" name="Text Box 34"/>
          <p:cNvSpPr txBox="1">
            <a:spLocks noChangeArrowheads="1"/>
          </p:cNvSpPr>
          <p:nvPr/>
        </p:nvSpPr>
        <p:spPr bwMode="auto">
          <a:xfrm>
            <a:off x="1752600" y="1916113"/>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solidFill>
                  <a:srgbClr val="FF0000"/>
                </a:solidFill>
                <a:latin typeface="Times New Roman" pitchFamily="18" charset="0"/>
              </a:rPr>
              <a:t>U</a:t>
            </a:r>
            <a:r>
              <a:rPr lang="en-GB" altLang="tr-TR" sz="2000" b="0" baseline="-25000">
                <a:solidFill>
                  <a:srgbClr val="FF0000"/>
                </a:solidFill>
                <a:latin typeface="Times New Roman" pitchFamily="18" charset="0"/>
              </a:rPr>
              <a:t>1</a:t>
            </a:r>
            <a:endParaRPr lang="en-GB" altLang="tr-TR" sz="2000" b="0">
              <a:solidFill>
                <a:srgbClr val="FF0000"/>
              </a:solidFill>
              <a:latin typeface="Times New Roman" pitchFamily="18" charset="0"/>
            </a:endParaRPr>
          </a:p>
        </p:txBody>
      </p:sp>
      <p:sp>
        <p:nvSpPr>
          <p:cNvPr id="154663" name="Text Box 39"/>
          <p:cNvSpPr txBox="1">
            <a:spLocks noChangeArrowheads="1"/>
          </p:cNvSpPr>
          <p:nvPr/>
        </p:nvSpPr>
        <p:spPr bwMode="auto">
          <a:xfrm>
            <a:off x="1219200" y="1711325"/>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solidFill>
                  <a:srgbClr val="FF0000"/>
                </a:solidFill>
                <a:latin typeface="Times New Roman" pitchFamily="18" charset="0"/>
              </a:rPr>
              <a:t>I=40</a:t>
            </a:r>
          </a:p>
        </p:txBody>
      </p:sp>
      <p:sp>
        <p:nvSpPr>
          <p:cNvPr id="154664" name="WordArt 40"/>
          <p:cNvSpPr>
            <a:spLocks noChangeArrowheads="1" noChangeShapeType="1" noTextEdit="1"/>
          </p:cNvSpPr>
          <p:nvPr/>
        </p:nvSpPr>
        <p:spPr bwMode="auto">
          <a:xfrm>
            <a:off x="3505200" y="381000"/>
            <a:ext cx="5334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Income-Consumption Curve</a:t>
            </a:r>
          </a:p>
        </p:txBody>
      </p:sp>
      <p:sp>
        <p:nvSpPr>
          <p:cNvPr id="154665" name="Text Box 41"/>
          <p:cNvSpPr txBox="1">
            <a:spLocks noChangeArrowheads="1"/>
          </p:cNvSpPr>
          <p:nvPr/>
        </p:nvSpPr>
        <p:spPr bwMode="auto">
          <a:xfrm>
            <a:off x="2057400" y="6315075"/>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solidFill>
                  <a:srgbClr val="FF0000"/>
                </a:solidFill>
                <a:latin typeface="Times New Roman" pitchFamily="18" charset="0"/>
              </a:rPr>
              <a:t>10</a:t>
            </a:r>
          </a:p>
        </p:txBody>
      </p:sp>
      <p:sp>
        <p:nvSpPr>
          <p:cNvPr id="154666" name="Text Box 42"/>
          <p:cNvSpPr txBox="1">
            <a:spLocks noChangeArrowheads="1"/>
          </p:cNvSpPr>
          <p:nvPr/>
        </p:nvSpPr>
        <p:spPr bwMode="auto">
          <a:xfrm>
            <a:off x="2041525" y="3097213"/>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solidFill>
                  <a:srgbClr val="FF0000"/>
                </a:solidFill>
                <a:latin typeface="Times New Roman" pitchFamily="18" charset="0"/>
              </a:rPr>
              <a:t>10</a:t>
            </a:r>
          </a:p>
        </p:txBody>
      </p:sp>
    </p:spTree>
    <p:extLst>
      <p:ext uri="{BB962C8B-B14F-4D97-AF65-F5344CB8AC3E}">
        <p14:creationId xmlns:p14="http://schemas.microsoft.com/office/powerpoint/2010/main" val="1304173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ayt Numarası Yer Tutucusu 3"/>
          <p:cNvSpPr>
            <a:spLocks noGrp="1"/>
          </p:cNvSpPr>
          <p:nvPr>
            <p:ph type="sldNum" sz="quarter" idx="12"/>
          </p:nvPr>
        </p:nvSpPr>
        <p:spPr/>
        <p:txBody>
          <a:bodyPr/>
          <a:lstStyle/>
          <a:p>
            <a:fld id="{9B9BE177-1463-4399-B171-C5FFFA3A56C9}" type="slidenum">
              <a:rPr lang="en-US" altLang="tr-TR"/>
              <a:pPr/>
              <a:t>21</a:t>
            </a:fld>
            <a:endParaRPr lang="en-US" altLang="tr-TR"/>
          </a:p>
        </p:txBody>
      </p:sp>
      <p:sp>
        <p:nvSpPr>
          <p:cNvPr id="166914" name="Line 1026"/>
          <p:cNvSpPr>
            <a:spLocks noChangeShapeType="1"/>
          </p:cNvSpPr>
          <p:nvPr/>
        </p:nvSpPr>
        <p:spPr bwMode="auto">
          <a:xfrm>
            <a:off x="1143000" y="3082925"/>
            <a:ext cx="4648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6915" name="Line 1027"/>
          <p:cNvSpPr>
            <a:spLocks noChangeShapeType="1"/>
          </p:cNvSpPr>
          <p:nvPr/>
        </p:nvSpPr>
        <p:spPr bwMode="auto">
          <a:xfrm flipV="1">
            <a:off x="1143000" y="263525"/>
            <a:ext cx="0" cy="2819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6916" name="Line 1028"/>
          <p:cNvSpPr>
            <a:spLocks noChangeShapeType="1"/>
          </p:cNvSpPr>
          <p:nvPr/>
        </p:nvSpPr>
        <p:spPr bwMode="auto">
          <a:xfrm flipV="1">
            <a:off x="1143000" y="3463925"/>
            <a:ext cx="0" cy="289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6917" name="Line 1029"/>
          <p:cNvSpPr>
            <a:spLocks noChangeShapeType="1"/>
          </p:cNvSpPr>
          <p:nvPr/>
        </p:nvSpPr>
        <p:spPr bwMode="auto">
          <a:xfrm>
            <a:off x="1143000" y="6359525"/>
            <a:ext cx="441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6918" name="Line 1030"/>
          <p:cNvSpPr>
            <a:spLocks noChangeShapeType="1"/>
          </p:cNvSpPr>
          <p:nvPr/>
        </p:nvSpPr>
        <p:spPr bwMode="auto">
          <a:xfrm>
            <a:off x="1143000" y="1939925"/>
            <a:ext cx="18288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6919" name="Line 1031"/>
          <p:cNvSpPr>
            <a:spLocks noChangeShapeType="1"/>
          </p:cNvSpPr>
          <p:nvPr/>
        </p:nvSpPr>
        <p:spPr bwMode="auto">
          <a:xfrm>
            <a:off x="1143000" y="1254125"/>
            <a:ext cx="2895600" cy="1828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6920" name="Arc 1032"/>
          <p:cNvSpPr>
            <a:spLocks/>
          </p:cNvSpPr>
          <p:nvPr/>
        </p:nvSpPr>
        <p:spPr bwMode="auto">
          <a:xfrm>
            <a:off x="1600200" y="-403225"/>
            <a:ext cx="2201863" cy="3028950"/>
          </a:xfrm>
          <a:custGeom>
            <a:avLst/>
            <a:gdLst>
              <a:gd name="G0" fmla="+- 0 0 0"/>
              <a:gd name="G1" fmla="+- 0 0 0"/>
              <a:gd name="G2" fmla="+- 21600 0 0"/>
              <a:gd name="T0" fmla="*/ 15745 w 15745"/>
              <a:gd name="T1" fmla="*/ 14787 h 21457"/>
              <a:gd name="T2" fmla="*/ 2483 w 15745"/>
              <a:gd name="T3" fmla="*/ 21457 h 21457"/>
              <a:gd name="T4" fmla="*/ 0 w 15745"/>
              <a:gd name="T5" fmla="*/ 0 h 21457"/>
            </a:gdLst>
            <a:ahLst/>
            <a:cxnLst>
              <a:cxn ang="0">
                <a:pos x="T0" y="T1"/>
              </a:cxn>
              <a:cxn ang="0">
                <a:pos x="T2" y="T3"/>
              </a:cxn>
              <a:cxn ang="0">
                <a:pos x="T4" y="T5"/>
              </a:cxn>
            </a:cxnLst>
            <a:rect l="0" t="0" r="r" b="b"/>
            <a:pathLst>
              <a:path w="15745" h="21457" fill="none" extrusionOk="0">
                <a:moveTo>
                  <a:pt x="15744" y="14786"/>
                </a:moveTo>
                <a:cubicBezTo>
                  <a:pt x="12251" y="18507"/>
                  <a:pt x="7552" y="20870"/>
                  <a:pt x="2482" y="21456"/>
                </a:cubicBezTo>
              </a:path>
              <a:path w="15745" h="21457" stroke="0" extrusionOk="0">
                <a:moveTo>
                  <a:pt x="15744" y="14786"/>
                </a:moveTo>
                <a:cubicBezTo>
                  <a:pt x="12251" y="18507"/>
                  <a:pt x="7552" y="20870"/>
                  <a:pt x="2482" y="21456"/>
                </a:cubicBezTo>
                <a:lnTo>
                  <a:pt x="0" y="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6921" name="Arc 1033"/>
          <p:cNvSpPr>
            <a:spLocks/>
          </p:cNvSpPr>
          <p:nvPr/>
        </p:nvSpPr>
        <p:spPr bwMode="auto">
          <a:xfrm>
            <a:off x="2590800" y="1558925"/>
            <a:ext cx="766763" cy="914400"/>
          </a:xfrm>
          <a:custGeom>
            <a:avLst/>
            <a:gdLst>
              <a:gd name="G0" fmla="+- 18105 0 0"/>
              <a:gd name="G1" fmla="+- 0 0 0"/>
              <a:gd name="G2" fmla="+- 21600 0 0"/>
              <a:gd name="T0" fmla="*/ 17417 w 18105"/>
              <a:gd name="T1" fmla="*/ 21589 h 21589"/>
              <a:gd name="T2" fmla="*/ 0 w 18105"/>
              <a:gd name="T3" fmla="*/ 11780 h 21589"/>
              <a:gd name="T4" fmla="*/ 18105 w 18105"/>
              <a:gd name="T5" fmla="*/ 0 h 21589"/>
            </a:gdLst>
            <a:ahLst/>
            <a:cxnLst>
              <a:cxn ang="0">
                <a:pos x="T0" y="T1"/>
              </a:cxn>
              <a:cxn ang="0">
                <a:pos x="T2" y="T3"/>
              </a:cxn>
              <a:cxn ang="0">
                <a:pos x="T4" y="T5"/>
              </a:cxn>
            </a:cxnLst>
            <a:rect l="0" t="0" r="r" b="b"/>
            <a:pathLst>
              <a:path w="18105" h="21589" fill="none" extrusionOk="0">
                <a:moveTo>
                  <a:pt x="17416" y="21589"/>
                </a:moveTo>
                <a:cubicBezTo>
                  <a:pt x="10356" y="21364"/>
                  <a:pt x="3852" y="17700"/>
                  <a:pt x="-1" y="11780"/>
                </a:cubicBezTo>
              </a:path>
              <a:path w="18105" h="21589" stroke="0" extrusionOk="0">
                <a:moveTo>
                  <a:pt x="17416" y="21589"/>
                </a:moveTo>
                <a:cubicBezTo>
                  <a:pt x="10356" y="21364"/>
                  <a:pt x="3852" y="17700"/>
                  <a:pt x="-1" y="11780"/>
                </a:cubicBezTo>
                <a:lnTo>
                  <a:pt x="18105"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6922" name="Arc 1034"/>
          <p:cNvSpPr>
            <a:spLocks/>
          </p:cNvSpPr>
          <p:nvPr/>
        </p:nvSpPr>
        <p:spPr bwMode="auto">
          <a:xfrm>
            <a:off x="1905000" y="1863725"/>
            <a:ext cx="850900" cy="914400"/>
          </a:xfrm>
          <a:custGeom>
            <a:avLst/>
            <a:gdLst>
              <a:gd name="G0" fmla="+- 19446 0 0"/>
              <a:gd name="G1" fmla="+- 0 0 0"/>
              <a:gd name="G2" fmla="+- 21600 0 0"/>
              <a:gd name="T0" fmla="*/ 20094 w 20094"/>
              <a:gd name="T1" fmla="*/ 21590 h 21600"/>
              <a:gd name="T2" fmla="*/ 0 w 20094"/>
              <a:gd name="T3" fmla="*/ 9402 h 21600"/>
              <a:gd name="T4" fmla="*/ 19446 w 20094"/>
              <a:gd name="T5" fmla="*/ 0 h 21600"/>
            </a:gdLst>
            <a:ahLst/>
            <a:cxnLst>
              <a:cxn ang="0">
                <a:pos x="T0" y="T1"/>
              </a:cxn>
              <a:cxn ang="0">
                <a:pos x="T2" y="T3"/>
              </a:cxn>
              <a:cxn ang="0">
                <a:pos x="T4" y="T5"/>
              </a:cxn>
            </a:cxnLst>
            <a:rect l="0" t="0" r="r" b="b"/>
            <a:pathLst>
              <a:path w="20094" h="21600" fill="none" extrusionOk="0">
                <a:moveTo>
                  <a:pt x="20094" y="21590"/>
                </a:moveTo>
                <a:cubicBezTo>
                  <a:pt x="19878" y="21596"/>
                  <a:pt x="19662" y="21599"/>
                  <a:pt x="19446" y="21600"/>
                </a:cubicBezTo>
                <a:cubicBezTo>
                  <a:pt x="11160" y="21600"/>
                  <a:pt x="3606" y="16861"/>
                  <a:pt x="-1" y="9402"/>
                </a:cubicBezTo>
              </a:path>
              <a:path w="20094" h="21600" stroke="0" extrusionOk="0">
                <a:moveTo>
                  <a:pt x="20094" y="21590"/>
                </a:moveTo>
                <a:cubicBezTo>
                  <a:pt x="19878" y="21596"/>
                  <a:pt x="19662" y="21599"/>
                  <a:pt x="19446" y="21600"/>
                </a:cubicBezTo>
                <a:cubicBezTo>
                  <a:pt x="11160" y="21600"/>
                  <a:pt x="3606" y="16861"/>
                  <a:pt x="-1" y="9402"/>
                </a:cubicBezTo>
                <a:lnTo>
                  <a:pt x="19446"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6923" name="Text Box 1035"/>
          <p:cNvSpPr txBox="1">
            <a:spLocks noChangeArrowheads="1"/>
          </p:cNvSpPr>
          <p:nvPr/>
        </p:nvSpPr>
        <p:spPr bwMode="auto">
          <a:xfrm>
            <a:off x="5927725" y="2944813"/>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X (units)</a:t>
            </a:r>
          </a:p>
        </p:txBody>
      </p:sp>
      <p:sp>
        <p:nvSpPr>
          <p:cNvPr id="166924" name="Text Box 1036"/>
          <p:cNvSpPr txBox="1">
            <a:spLocks noChangeArrowheads="1"/>
          </p:cNvSpPr>
          <p:nvPr/>
        </p:nvSpPr>
        <p:spPr bwMode="auto">
          <a:xfrm>
            <a:off x="0" y="312738"/>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Y (units)</a:t>
            </a:r>
          </a:p>
        </p:txBody>
      </p:sp>
      <p:sp>
        <p:nvSpPr>
          <p:cNvPr id="166925" name="Text Box 1037"/>
          <p:cNvSpPr txBox="1">
            <a:spLocks noChangeArrowheads="1"/>
          </p:cNvSpPr>
          <p:nvPr/>
        </p:nvSpPr>
        <p:spPr bwMode="auto">
          <a:xfrm>
            <a:off x="822325" y="28686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0</a:t>
            </a:r>
          </a:p>
        </p:txBody>
      </p:sp>
      <p:sp>
        <p:nvSpPr>
          <p:cNvPr id="166926" name="Line 1038"/>
          <p:cNvSpPr>
            <a:spLocks noChangeShapeType="1"/>
          </p:cNvSpPr>
          <p:nvPr/>
        </p:nvSpPr>
        <p:spPr bwMode="auto">
          <a:xfrm>
            <a:off x="2209800" y="2625725"/>
            <a:ext cx="0" cy="3733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6927" name="Line 1039"/>
          <p:cNvSpPr>
            <a:spLocks noChangeShapeType="1"/>
          </p:cNvSpPr>
          <p:nvPr/>
        </p:nvSpPr>
        <p:spPr bwMode="auto">
          <a:xfrm>
            <a:off x="2895600" y="2320925"/>
            <a:ext cx="0" cy="4038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6928" name="Text Box 1040"/>
          <p:cNvSpPr txBox="1">
            <a:spLocks noChangeArrowheads="1"/>
          </p:cNvSpPr>
          <p:nvPr/>
        </p:nvSpPr>
        <p:spPr bwMode="auto">
          <a:xfrm>
            <a:off x="4403725" y="6781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b="0">
              <a:latin typeface="Times New Roman" pitchFamily="18" charset="0"/>
            </a:endParaRPr>
          </a:p>
        </p:txBody>
      </p:sp>
      <p:sp>
        <p:nvSpPr>
          <p:cNvPr id="166929" name="Line 1041"/>
          <p:cNvSpPr>
            <a:spLocks noChangeShapeType="1"/>
          </p:cNvSpPr>
          <p:nvPr/>
        </p:nvSpPr>
        <p:spPr bwMode="auto">
          <a:xfrm>
            <a:off x="1143000" y="4911725"/>
            <a:ext cx="28956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6930" name="Text Box 1042"/>
          <p:cNvSpPr txBox="1">
            <a:spLocks noChangeArrowheads="1"/>
          </p:cNvSpPr>
          <p:nvPr/>
        </p:nvSpPr>
        <p:spPr bwMode="auto">
          <a:xfrm>
            <a:off x="593725" y="3402013"/>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P</a:t>
            </a:r>
            <a:r>
              <a:rPr lang="en-GB" altLang="tr-TR" sz="2000" b="0" baseline="-25000">
                <a:latin typeface="Times New Roman" pitchFamily="18" charset="0"/>
              </a:rPr>
              <a:t>X</a:t>
            </a:r>
            <a:endParaRPr lang="en-GB" altLang="tr-TR" sz="2000" b="0">
              <a:latin typeface="Times New Roman" pitchFamily="18" charset="0"/>
            </a:endParaRPr>
          </a:p>
        </p:txBody>
      </p:sp>
      <p:sp>
        <p:nvSpPr>
          <p:cNvPr id="166931" name="Text Box 1043"/>
          <p:cNvSpPr txBox="1">
            <a:spLocks noChangeArrowheads="1"/>
          </p:cNvSpPr>
          <p:nvPr/>
        </p:nvSpPr>
        <p:spPr bwMode="auto">
          <a:xfrm>
            <a:off x="5622925" y="6221413"/>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X (units)</a:t>
            </a:r>
          </a:p>
        </p:txBody>
      </p:sp>
      <p:sp>
        <p:nvSpPr>
          <p:cNvPr id="166932" name="Arc 1044"/>
          <p:cNvSpPr>
            <a:spLocks/>
          </p:cNvSpPr>
          <p:nvPr/>
        </p:nvSpPr>
        <p:spPr bwMode="auto">
          <a:xfrm>
            <a:off x="1906588" y="4149725"/>
            <a:ext cx="1050925" cy="1063625"/>
          </a:xfrm>
          <a:custGeom>
            <a:avLst/>
            <a:gdLst>
              <a:gd name="G0" fmla="+- 21461 0 0"/>
              <a:gd name="G1" fmla="+- 0 0 0"/>
              <a:gd name="G2" fmla="+- 21600 0 0"/>
              <a:gd name="T0" fmla="*/ 15617 w 21461"/>
              <a:gd name="T1" fmla="*/ 20794 h 20794"/>
              <a:gd name="T2" fmla="*/ 0 w 21461"/>
              <a:gd name="T3" fmla="*/ 2451 h 20794"/>
              <a:gd name="T4" fmla="*/ 21461 w 21461"/>
              <a:gd name="T5" fmla="*/ 0 h 20794"/>
            </a:gdLst>
            <a:ahLst/>
            <a:cxnLst>
              <a:cxn ang="0">
                <a:pos x="T0" y="T1"/>
              </a:cxn>
              <a:cxn ang="0">
                <a:pos x="T2" y="T3"/>
              </a:cxn>
              <a:cxn ang="0">
                <a:pos x="T4" y="T5"/>
              </a:cxn>
            </a:cxnLst>
            <a:rect l="0" t="0" r="r" b="b"/>
            <a:pathLst>
              <a:path w="21461" h="20794" fill="none" extrusionOk="0">
                <a:moveTo>
                  <a:pt x="15616" y="20794"/>
                </a:moveTo>
                <a:cubicBezTo>
                  <a:pt x="7168" y="18420"/>
                  <a:pt x="996" y="11170"/>
                  <a:pt x="0" y="2450"/>
                </a:cubicBezTo>
              </a:path>
              <a:path w="21461" h="20794" stroke="0" extrusionOk="0">
                <a:moveTo>
                  <a:pt x="15616" y="20794"/>
                </a:moveTo>
                <a:cubicBezTo>
                  <a:pt x="7168" y="18420"/>
                  <a:pt x="996" y="11170"/>
                  <a:pt x="0" y="2450"/>
                </a:cubicBezTo>
                <a:lnTo>
                  <a:pt x="21461"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6933" name="Arc 1045"/>
          <p:cNvSpPr>
            <a:spLocks/>
          </p:cNvSpPr>
          <p:nvPr/>
        </p:nvSpPr>
        <p:spPr bwMode="auto">
          <a:xfrm>
            <a:off x="2590800" y="4225925"/>
            <a:ext cx="892175" cy="896938"/>
          </a:xfrm>
          <a:custGeom>
            <a:avLst/>
            <a:gdLst>
              <a:gd name="G0" fmla="+- 21077 0 0"/>
              <a:gd name="G1" fmla="+- 0 0 0"/>
              <a:gd name="G2" fmla="+- 21600 0 0"/>
              <a:gd name="T0" fmla="*/ 16785 w 21077"/>
              <a:gd name="T1" fmla="*/ 21169 h 21169"/>
              <a:gd name="T2" fmla="*/ 0 w 21077"/>
              <a:gd name="T3" fmla="*/ 4724 h 21169"/>
              <a:gd name="T4" fmla="*/ 21077 w 21077"/>
              <a:gd name="T5" fmla="*/ 0 h 21169"/>
            </a:gdLst>
            <a:ahLst/>
            <a:cxnLst>
              <a:cxn ang="0">
                <a:pos x="T0" y="T1"/>
              </a:cxn>
              <a:cxn ang="0">
                <a:pos x="T2" y="T3"/>
              </a:cxn>
              <a:cxn ang="0">
                <a:pos x="T4" y="T5"/>
              </a:cxn>
            </a:cxnLst>
            <a:rect l="0" t="0" r="r" b="b"/>
            <a:pathLst>
              <a:path w="21077" h="21169" fill="none" extrusionOk="0">
                <a:moveTo>
                  <a:pt x="16784" y="21169"/>
                </a:moveTo>
                <a:cubicBezTo>
                  <a:pt x="8436" y="19476"/>
                  <a:pt x="1862" y="13035"/>
                  <a:pt x="-1" y="4724"/>
                </a:cubicBezTo>
              </a:path>
              <a:path w="21077" h="21169" stroke="0" extrusionOk="0">
                <a:moveTo>
                  <a:pt x="16784" y="21169"/>
                </a:moveTo>
                <a:cubicBezTo>
                  <a:pt x="8436" y="19476"/>
                  <a:pt x="1862" y="13035"/>
                  <a:pt x="-1" y="4724"/>
                </a:cubicBezTo>
                <a:lnTo>
                  <a:pt x="21077"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6934" name="Text Box 1046"/>
          <p:cNvSpPr txBox="1">
            <a:spLocks noChangeArrowheads="1"/>
          </p:cNvSpPr>
          <p:nvPr/>
        </p:nvSpPr>
        <p:spPr bwMode="auto">
          <a:xfrm>
            <a:off x="212725" y="4697413"/>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      $2</a:t>
            </a:r>
          </a:p>
        </p:txBody>
      </p:sp>
      <p:sp>
        <p:nvSpPr>
          <p:cNvPr id="166935" name="Text Box 1047"/>
          <p:cNvSpPr txBox="1">
            <a:spLocks noChangeArrowheads="1"/>
          </p:cNvSpPr>
          <p:nvPr/>
        </p:nvSpPr>
        <p:spPr bwMode="auto">
          <a:xfrm>
            <a:off x="2895600" y="5113338"/>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solidFill>
                  <a:srgbClr val="FF0000"/>
                </a:solidFill>
                <a:latin typeface="Times New Roman" pitchFamily="18" charset="0"/>
              </a:rPr>
              <a:t>I=68</a:t>
            </a:r>
          </a:p>
        </p:txBody>
      </p:sp>
      <p:sp>
        <p:nvSpPr>
          <p:cNvPr id="166936" name="Text Box 1048"/>
          <p:cNvSpPr txBox="1">
            <a:spLocks noChangeArrowheads="1"/>
          </p:cNvSpPr>
          <p:nvPr/>
        </p:nvSpPr>
        <p:spPr bwMode="auto">
          <a:xfrm>
            <a:off x="1965325" y="5154613"/>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I=40</a:t>
            </a:r>
          </a:p>
        </p:txBody>
      </p:sp>
      <p:sp>
        <p:nvSpPr>
          <p:cNvPr id="166937" name="Text Box 1049"/>
          <p:cNvSpPr txBox="1">
            <a:spLocks noChangeArrowheads="1"/>
          </p:cNvSpPr>
          <p:nvPr/>
        </p:nvSpPr>
        <p:spPr bwMode="auto">
          <a:xfrm>
            <a:off x="3733800" y="1531938"/>
            <a:ext cx="2944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Income consumption curve</a:t>
            </a:r>
          </a:p>
        </p:txBody>
      </p:sp>
      <p:sp>
        <p:nvSpPr>
          <p:cNvPr id="166938" name="Text Box 1050"/>
          <p:cNvSpPr txBox="1">
            <a:spLocks noChangeArrowheads="1"/>
          </p:cNvSpPr>
          <p:nvPr/>
        </p:nvSpPr>
        <p:spPr bwMode="auto">
          <a:xfrm>
            <a:off x="1752600" y="1916113"/>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U</a:t>
            </a:r>
            <a:r>
              <a:rPr lang="en-GB" altLang="tr-TR" sz="2000" b="0" baseline="-25000">
                <a:latin typeface="Times New Roman" pitchFamily="18" charset="0"/>
              </a:rPr>
              <a:t>1</a:t>
            </a:r>
            <a:endParaRPr lang="en-GB" altLang="tr-TR" sz="2000" b="0">
              <a:latin typeface="Times New Roman" pitchFamily="18" charset="0"/>
            </a:endParaRPr>
          </a:p>
        </p:txBody>
      </p:sp>
      <p:sp>
        <p:nvSpPr>
          <p:cNvPr id="166939" name="Text Box 1051"/>
          <p:cNvSpPr txBox="1">
            <a:spLocks noChangeArrowheads="1"/>
          </p:cNvSpPr>
          <p:nvPr/>
        </p:nvSpPr>
        <p:spPr bwMode="auto">
          <a:xfrm>
            <a:off x="2438400" y="1687513"/>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solidFill>
                  <a:srgbClr val="FF0000"/>
                </a:solidFill>
                <a:latin typeface="Times New Roman" pitchFamily="18" charset="0"/>
              </a:rPr>
              <a:t>U</a:t>
            </a:r>
            <a:r>
              <a:rPr lang="en-GB" altLang="tr-TR" sz="2000" b="0" baseline="-25000">
                <a:solidFill>
                  <a:srgbClr val="FF0000"/>
                </a:solidFill>
                <a:latin typeface="Times New Roman" pitchFamily="18" charset="0"/>
              </a:rPr>
              <a:t>2</a:t>
            </a:r>
            <a:endParaRPr lang="en-GB" altLang="tr-TR" sz="2000" b="0">
              <a:solidFill>
                <a:srgbClr val="FF0000"/>
              </a:solidFill>
              <a:latin typeface="Times New Roman" pitchFamily="18" charset="0"/>
            </a:endParaRPr>
          </a:p>
        </p:txBody>
      </p:sp>
      <p:sp>
        <p:nvSpPr>
          <p:cNvPr id="166940" name="Text Box 1052"/>
          <p:cNvSpPr txBox="1">
            <a:spLocks noChangeArrowheads="1"/>
          </p:cNvSpPr>
          <p:nvPr/>
        </p:nvSpPr>
        <p:spPr bwMode="auto">
          <a:xfrm>
            <a:off x="1219200" y="1025525"/>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solidFill>
                  <a:srgbClr val="FF0000"/>
                </a:solidFill>
                <a:latin typeface="Times New Roman" pitchFamily="18" charset="0"/>
              </a:rPr>
              <a:t>I=68</a:t>
            </a:r>
          </a:p>
        </p:txBody>
      </p:sp>
      <p:sp>
        <p:nvSpPr>
          <p:cNvPr id="166941" name="Text Box 1053"/>
          <p:cNvSpPr txBox="1">
            <a:spLocks noChangeArrowheads="1"/>
          </p:cNvSpPr>
          <p:nvPr/>
        </p:nvSpPr>
        <p:spPr bwMode="auto">
          <a:xfrm>
            <a:off x="1219200" y="1711325"/>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I=40</a:t>
            </a:r>
          </a:p>
        </p:txBody>
      </p:sp>
      <p:sp>
        <p:nvSpPr>
          <p:cNvPr id="166942" name="WordArt 1054"/>
          <p:cNvSpPr>
            <a:spLocks noChangeArrowheads="1" noChangeShapeType="1" noTextEdit="1"/>
          </p:cNvSpPr>
          <p:nvPr/>
        </p:nvSpPr>
        <p:spPr bwMode="auto">
          <a:xfrm>
            <a:off x="3505200" y="381000"/>
            <a:ext cx="5334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Income-Consumption Curve</a:t>
            </a:r>
          </a:p>
        </p:txBody>
      </p:sp>
      <p:sp>
        <p:nvSpPr>
          <p:cNvPr id="166943" name="Text Box 1055"/>
          <p:cNvSpPr txBox="1">
            <a:spLocks noChangeArrowheads="1"/>
          </p:cNvSpPr>
          <p:nvPr/>
        </p:nvSpPr>
        <p:spPr bwMode="auto">
          <a:xfrm>
            <a:off x="2057400" y="6315075"/>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10     </a:t>
            </a:r>
            <a:r>
              <a:rPr lang="en-GB" altLang="tr-TR" sz="2000" b="0">
                <a:solidFill>
                  <a:srgbClr val="FF0000"/>
                </a:solidFill>
                <a:latin typeface="Times New Roman" pitchFamily="18" charset="0"/>
              </a:rPr>
              <a:t>18</a:t>
            </a:r>
          </a:p>
        </p:txBody>
      </p:sp>
      <p:sp>
        <p:nvSpPr>
          <p:cNvPr id="166944" name="Text Box 1056"/>
          <p:cNvSpPr txBox="1">
            <a:spLocks noChangeArrowheads="1"/>
          </p:cNvSpPr>
          <p:nvPr/>
        </p:nvSpPr>
        <p:spPr bwMode="auto">
          <a:xfrm>
            <a:off x="2041525" y="3097213"/>
            <a:ext cx="1073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10      </a:t>
            </a:r>
            <a:r>
              <a:rPr lang="en-GB" altLang="tr-TR" sz="2000" b="0">
                <a:solidFill>
                  <a:srgbClr val="FF0000"/>
                </a:solidFill>
                <a:latin typeface="Times New Roman" pitchFamily="18" charset="0"/>
              </a:rPr>
              <a:t>18</a:t>
            </a:r>
          </a:p>
        </p:txBody>
      </p:sp>
    </p:spTree>
    <p:extLst>
      <p:ext uri="{BB962C8B-B14F-4D97-AF65-F5344CB8AC3E}">
        <p14:creationId xmlns:p14="http://schemas.microsoft.com/office/powerpoint/2010/main" val="2354890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ayt Numarası Yer Tutucusu 3"/>
          <p:cNvSpPr>
            <a:spLocks noGrp="1"/>
          </p:cNvSpPr>
          <p:nvPr>
            <p:ph type="sldNum" sz="quarter" idx="12"/>
          </p:nvPr>
        </p:nvSpPr>
        <p:spPr/>
        <p:txBody>
          <a:bodyPr/>
          <a:lstStyle/>
          <a:p>
            <a:fld id="{440BB13F-8744-4480-B90D-E6705BD2D208}" type="slidenum">
              <a:rPr lang="en-US" altLang="tr-TR"/>
              <a:pPr/>
              <a:t>22</a:t>
            </a:fld>
            <a:endParaRPr lang="en-US" altLang="tr-TR"/>
          </a:p>
        </p:txBody>
      </p:sp>
      <p:sp>
        <p:nvSpPr>
          <p:cNvPr id="164866" name="Line 2"/>
          <p:cNvSpPr>
            <a:spLocks noChangeShapeType="1"/>
          </p:cNvSpPr>
          <p:nvPr/>
        </p:nvSpPr>
        <p:spPr bwMode="auto">
          <a:xfrm>
            <a:off x="1143000" y="3082925"/>
            <a:ext cx="4648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67" name="Line 3"/>
          <p:cNvSpPr>
            <a:spLocks noChangeShapeType="1"/>
          </p:cNvSpPr>
          <p:nvPr/>
        </p:nvSpPr>
        <p:spPr bwMode="auto">
          <a:xfrm flipV="1">
            <a:off x="1143000" y="263525"/>
            <a:ext cx="0" cy="2819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68" name="Line 4"/>
          <p:cNvSpPr>
            <a:spLocks noChangeShapeType="1"/>
          </p:cNvSpPr>
          <p:nvPr/>
        </p:nvSpPr>
        <p:spPr bwMode="auto">
          <a:xfrm flipV="1">
            <a:off x="1143000" y="3463925"/>
            <a:ext cx="0" cy="289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69" name="Line 5"/>
          <p:cNvSpPr>
            <a:spLocks noChangeShapeType="1"/>
          </p:cNvSpPr>
          <p:nvPr/>
        </p:nvSpPr>
        <p:spPr bwMode="auto">
          <a:xfrm>
            <a:off x="1143000" y="6359525"/>
            <a:ext cx="441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70" name="Line 6"/>
          <p:cNvSpPr>
            <a:spLocks noChangeShapeType="1"/>
          </p:cNvSpPr>
          <p:nvPr/>
        </p:nvSpPr>
        <p:spPr bwMode="auto">
          <a:xfrm>
            <a:off x="1143000" y="1939925"/>
            <a:ext cx="18288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71" name="Line 7"/>
          <p:cNvSpPr>
            <a:spLocks noChangeShapeType="1"/>
          </p:cNvSpPr>
          <p:nvPr/>
        </p:nvSpPr>
        <p:spPr bwMode="auto">
          <a:xfrm>
            <a:off x="1143000" y="1254125"/>
            <a:ext cx="2895600" cy="1828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72" name="Line 8"/>
          <p:cNvSpPr>
            <a:spLocks noChangeShapeType="1"/>
          </p:cNvSpPr>
          <p:nvPr/>
        </p:nvSpPr>
        <p:spPr bwMode="auto">
          <a:xfrm>
            <a:off x="1066800" y="644525"/>
            <a:ext cx="4114800" cy="2438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73" name="Arc 9"/>
          <p:cNvSpPr>
            <a:spLocks/>
          </p:cNvSpPr>
          <p:nvPr/>
        </p:nvSpPr>
        <p:spPr bwMode="auto">
          <a:xfrm>
            <a:off x="1600200" y="-403225"/>
            <a:ext cx="2201863" cy="3028950"/>
          </a:xfrm>
          <a:custGeom>
            <a:avLst/>
            <a:gdLst>
              <a:gd name="G0" fmla="+- 0 0 0"/>
              <a:gd name="G1" fmla="+- 0 0 0"/>
              <a:gd name="G2" fmla="+- 21600 0 0"/>
              <a:gd name="T0" fmla="*/ 15745 w 15745"/>
              <a:gd name="T1" fmla="*/ 14787 h 21457"/>
              <a:gd name="T2" fmla="*/ 2483 w 15745"/>
              <a:gd name="T3" fmla="*/ 21457 h 21457"/>
              <a:gd name="T4" fmla="*/ 0 w 15745"/>
              <a:gd name="T5" fmla="*/ 0 h 21457"/>
            </a:gdLst>
            <a:ahLst/>
            <a:cxnLst>
              <a:cxn ang="0">
                <a:pos x="T0" y="T1"/>
              </a:cxn>
              <a:cxn ang="0">
                <a:pos x="T2" y="T3"/>
              </a:cxn>
              <a:cxn ang="0">
                <a:pos x="T4" y="T5"/>
              </a:cxn>
            </a:cxnLst>
            <a:rect l="0" t="0" r="r" b="b"/>
            <a:pathLst>
              <a:path w="15745" h="21457" fill="none" extrusionOk="0">
                <a:moveTo>
                  <a:pt x="15744" y="14786"/>
                </a:moveTo>
                <a:cubicBezTo>
                  <a:pt x="12251" y="18507"/>
                  <a:pt x="7552" y="20870"/>
                  <a:pt x="2482" y="21456"/>
                </a:cubicBezTo>
              </a:path>
              <a:path w="15745" h="21457" stroke="0" extrusionOk="0">
                <a:moveTo>
                  <a:pt x="15744" y="14786"/>
                </a:moveTo>
                <a:cubicBezTo>
                  <a:pt x="12251" y="18507"/>
                  <a:pt x="7552" y="20870"/>
                  <a:pt x="2482" y="21456"/>
                </a:cubicBezTo>
                <a:lnTo>
                  <a:pt x="0" y="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74" name="Arc 10"/>
          <p:cNvSpPr>
            <a:spLocks/>
          </p:cNvSpPr>
          <p:nvPr/>
        </p:nvSpPr>
        <p:spPr bwMode="auto">
          <a:xfrm>
            <a:off x="3124200" y="1254125"/>
            <a:ext cx="863600" cy="911225"/>
          </a:xfrm>
          <a:custGeom>
            <a:avLst/>
            <a:gdLst>
              <a:gd name="G0" fmla="+- 20403 0 0"/>
              <a:gd name="G1" fmla="+- 0 0 0"/>
              <a:gd name="G2" fmla="+- 21600 0 0"/>
              <a:gd name="T0" fmla="*/ 18411 w 20403"/>
              <a:gd name="T1" fmla="*/ 21508 h 21508"/>
              <a:gd name="T2" fmla="*/ 0 w 20403"/>
              <a:gd name="T3" fmla="*/ 7092 h 21508"/>
              <a:gd name="T4" fmla="*/ 20403 w 20403"/>
              <a:gd name="T5" fmla="*/ 0 h 21508"/>
            </a:gdLst>
            <a:ahLst/>
            <a:cxnLst>
              <a:cxn ang="0">
                <a:pos x="T0" y="T1"/>
              </a:cxn>
              <a:cxn ang="0">
                <a:pos x="T2" y="T3"/>
              </a:cxn>
              <a:cxn ang="0">
                <a:pos x="T4" y="T5"/>
              </a:cxn>
            </a:cxnLst>
            <a:rect l="0" t="0" r="r" b="b"/>
            <a:pathLst>
              <a:path w="20403" h="21508" fill="none" extrusionOk="0">
                <a:moveTo>
                  <a:pt x="18411" y="21507"/>
                </a:moveTo>
                <a:cubicBezTo>
                  <a:pt x="9978" y="20726"/>
                  <a:pt x="2780" y="15090"/>
                  <a:pt x="0" y="7091"/>
                </a:cubicBezTo>
              </a:path>
              <a:path w="20403" h="21508" stroke="0" extrusionOk="0">
                <a:moveTo>
                  <a:pt x="18411" y="21507"/>
                </a:moveTo>
                <a:cubicBezTo>
                  <a:pt x="9978" y="20726"/>
                  <a:pt x="2780" y="15090"/>
                  <a:pt x="0" y="7091"/>
                </a:cubicBezTo>
                <a:lnTo>
                  <a:pt x="20403"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75" name="Arc 11"/>
          <p:cNvSpPr>
            <a:spLocks/>
          </p:cNvSpPr>
          <p:nvPr/>
        </p:nvSpPr>
        <p:spPr bwMode="auto">
          <a:xfrm>
            <a:off x="2590800" y="1558925"/>
            <a:ext cx="766763" cy="914400"/>
          </a:xfrm>
          <a:custGeom>
            <a:avLst/>
            <a:gdLst>
              <a:gd name="G0" fmla="+- 18105 0 0"/>
              <a:gd name="G1" fmla="+- 0 0 0"/>
              <a:gd name="G2" fmla="+- 21600 0 0"/>
              <a:gd name="T0" fmla="*/ 17417 w 18105"/>
              <a:gd name="T1" fmla="*/ 21589 h 21589"/>
              <a:gd name="T2" fmla="*/ 0 w 18105"/>
              <a:gd name="T3" fmla="*/ 11780 h 21589"/>
              <a:gd name="T4" fmla="*/ 18105 w 18105"/>
              <a:gd name="T5" fmla="*/ 0 h 21589"/>
            </a:gdLst>
            <a:ahLst/>
            <a:cxnLst>
              <a:cxn ang="0">
                <a:pos x="T0" y="T1"/>
              </a:cxn>
              <a:cxn ang="0">
                <a:pos x="T2" y="T3"/>
              </a:cxn>
              <a:cxn ang="0">
                <a:pos x="T4" y="T5"/>
              </a:cxn>
            </a:cxnLst>
            <a:rect l="0" t="0" r="r" b="b"/>
            <a:pathLst>
              <a:path w="18105" h="21589" fill="none" extrusionOk="0">
                <a:moveTo>
                  <a:pt x="17416" y="21589"/>
                </a:moveTo>
                <a:cubicBezTo>
                  <a:pt x="10356" y="21364"/>
                  <a:pt x="3852" y="17700"/>
                  <a:pt x="-1" y="11780"/>
                </a:cubicBezTo>
              </a:path>
              <a:path w="18105" h="21589" stroke="0" extrusionOk="0">
                <a:moveTo>
                  <a:pt x="17416" y="21589"/>
                </a:moveTo>
                <a:cubicBezTo>
                  <a:pt x="10356" y="21364"/>
                  <a:pt x="3852" y="17700"/>
                  <a:pt x="-1" y="11780"/>
                </a:cubicBezTo>
                <a:lnTo>
                  <a:pt x="18105"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76" name="Arc 12"/>
          <p:cNvSpPr>
            <a:spLocks/>
          </p:cNvSpPr>
          <p:nvPr/>
        </p:nvSpPr>
        <p:spPr bwMode="auto">
          <a:xfrm>
            <a:off x="1905000" y="1863725"/>
            <a:ext cx="850900" cy="914400"/>
          </a:xfrm>
          <a:custGeom>
            <a:avLst/>
            <a:gdLst>
              <a:gd name="G0" fmla="+- 19446 0 0"/>
              <a:gd name="G1" fmla="+- 0 0 0"/>
              <a:gd name="G2" fmla="+- 21600 0 0"/>
              <a:gd name="T0" fmla="*/ 20094 w 20094"/>
              <a:gd name="T1" fmla="*/ 21590 h 21600"/>
              <a:gd name="T2" fmla="*/ 0 w 20094"/>
              <a:gd name="T3" fmla="*/ 9402 h 21600"/>
              <a:gd name="T4" fmla="*/ 19446 w 20094"/>
              <a:gd name="T5" fmla="*/ 0 h 21600"/>
            </a:gdLst>
            <a:ahLst/>
            <a:cxnLst>
              <a:cxn ang="0">
                <a:pos x="T0" y="T1"/>
              </a:cxn>
              <a:cxn ang="0">
                <a:pos x="T2" y="T3"/>
              </a:cxn>
              <a:cxn ang="0">
                <a:pos x="T4" y="T5"/>
              </a:cxn>
            </a:cxnLst>
            <a:rect l="0" t="0" r="r" b="b"/>
            <a:pathLst>
              <a:path w="20094" h="21600" fill="none" extrusionOk="0">
                <a:moveTo>
                  <a:pt x="20094" y="21590"/>
                </a:moveTo>
                <a:cubicBezTo>
                  <a:pt x="19878" y="21596"/>
                  <a:pt x="19662" y="21599"/>
                  <a:pt x="19446" y="21600"/>
                </a:cubicBezTo>
                <a:cubicBezTo>
                  <a:pt x="11160" y="21600"/>
                  <a:pt x="3606" y="16861"/>
                  <a:pt x="-1" y="9402"/>
                </a:cubicBezTo>
              </a:path>
              <a:path w="20094" h="21600" stroke="0" extrusionOk="0">
                <a:moveTo>
                  <a:pt x="20094" y="21590"/>
                </a:moveTo>
                <a:cubicBezTo>
                  <a:pt x="19878" y="21596"/>
                  <a:pt x="19662" y="21599"/>
                  <a:pt x="19446" y="21600"/>
                </a:cubicBezTo>
                <a:cubicBezTo>
                  <a:pt x="11160" y="21600"/>
                  <a:pt x="3606" y="16861"/>
                  <a:pt x="-1" y="9402"/>
                </a:cubicBezTo>
                <a:lnTo>
                  <a:pt x="19446"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77" name="Text Box 13"/>
          <p:cNvSpPr txBox="1">
            <a:spLocks noChangeArrowheads="1"/>
          </p:cNvSpPr>
          <p:nvPr/>
        </p:nvSpPr>
        <p:spPr bwMode="auto">
          <a:xfrm>
            <a:off x="5927725" y="2944813"/>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X (units)</a:t>
            </a:r>
          </a:p>
        </p:txBody>
      </p:sp>
      <p:sp>
        <p:nvSpPr>
          <p:cNvPr id="164878" name="Text Box 14"/>
          <p:cNvSpPr txBox="1">
            <a:spLocks noChangeArrowheads="1"/>
          </p:cNvSpPr>
          <p:nvPr/>
        </p:nvSpPr>
        <p:spPr bwMode="auto">
          <a:xfrm>
            <a:off x="0" y="312738"/>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Y (units)</a:t>
            </a:r>
          </a:p>
        </p:txBody>
      </p:sp>
      <p:sp>
        <p:nvSpPr>
          <p:cNvPr id="164879" name="Text Box 15"/>
          <p:cNvSpPr txBox="1">
            <a:spLocks noChangeArrowheads="1"/>
          </p:cNvSpPr>
          <p:nvPr/>
        </p:nvSpPr>
        <p:spPr bwMode="auto">
          <a:xfrm>
            <a:off x="822325" y="28686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0</a:t>
            </a:r>
          </a:p>
        </p:txBody>
      </p:sp>
      <p:sp>
        <p:nvSpPr>
          <p:cNvPr id="164880" name="Line 16"/>
          <p:cNvSpPr>
            <a:spLocks noChangeShapeType="1"/>
          </p:cNvSpPr>
          <p:nvPr/>
        </p:nvSpPr>
        <p:spPr bwMode="auto">
          <a:xfrm>
            <a:off x="2209800" y="2625725"/>
            <a:ext cx="0" cy="3733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81" name="Line 17"/>
          <p:cNvSpPr>
            <a:spLocks noChangeShapeType="1"/>
          </p:cNvSpPr>
          <p:nvPr/>
        </p:nvSpPr>
        <p:spPr bwMode="auto">
          <a:xfrm>
            <a:off x="2895600" y="2320925"/>
            <a:ext cx="0" cy="4038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82" name="Line 18"/>
          <p:cNvSpPr>
            <a:spLocks noChangeShapeType="1"/>
          </p:cNvSpPr>
          <p:nvPr/>
        </p:nvSpPr>
        <p:spPr bwMode="auto">
          <a:xfrm>
            <a:off x="3429000" y="2016125"/>
            <a:ext cx="0" cy="4343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83" name="Text Box 19"/>
          <p:cNvSpPr txBox="1">
            <a:spLocks noChangeArrowheads="1"/>
          </p:cNvSpPr>
          <p:nvPr/>
        </p:nvSpPr>
        <p:spPr bwMode="auto">
          <a:xfrm>
            <a:off x="2057400" y="6315075"/>
            <a:ext cx="158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10     18     </a:t>
            </a:r>
            <a:r>
              <a:rPr lang="en-GB" altLang="tr-TR" sz="2000" b="0">
                <a:solidFill>
                  <a:srgbClr val="FF0000"/>
                </a:solidFill>
                <a:latin typeface="Times New Roman" pitchFamily="18" charset="0"/>
              </a:rPr>
              <a:t>24</a:t>
            </a:r>
          </a:p>
        </p:txBody>
      </p:sp>
      <p:sp>
        <p:nvSpPr>
          <p:cNvPr id="164884" name="Text Box 20"/>
          <p:cNvSpPr txBox="1">
            <a:spLocks noChangeArrowheads="1"/>
          </p:cNvSpPr>
          <p:nvPr/>
        </p:nvSpPr>
        <p:spPr bwMode="auto">
          <a:xfrm>
            <a:off x="4403725" y="6781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b="0">
              <a:latin typeface="Times New Roman" pitchFamily="18" charset="0"/>
            </a:endParaRPr>
          </a:p>
        </p:txBody>
      </p:sp>
      <p:sp>
        <p:nvSpPr>
          <p:cNvPr id="164885" name="Line 21"/>
          <p:cNvSpPr>
            <a:spLocks noChangeShapeType="1"/>
          </p:cNvSpPr>
          <p:nvPr/>
        </p:nvSpPr>
        <p:spPr bwMode="auto">
          <a:xfrm>
            <a:off x="1143000" y="4911725"/>
            <a:ext cx="28956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86" name="Text Box 22"/>
          <p:cNvSpPr txBox="1">
            <a:spLocks noChangeArrowheads="1"/>
          </p:cNvSpPr>
          <p:nvPr/>
        </p:nvSpPr>
        <p:spPr bwMode="auto">
          <a:xfrm>
            <a:off x="593725" y="3402013"/>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P</a:t>
            </a:r>
            <a:r>
              <a:rPr lang="en-GB" altLang="tr-TR" sz="2000" b="0" baseline="-25000">
                <a:latin typeface="Times New Roman" pitchFamily="18" charset="0"/>
              </a:rPr>
              <a:t>X</a:t>
            </a:r>
            <a:endParaRPr lang="en-GB" altLang="tr-TR" sz="2000" b="0">
              <a:latin typeface="Times New Roman" pitchFamily="18" charset="0"/>
            </a:endParaRPr>
          </a:p>
        </p:txBody>
      </p:sp>
      <p:sp>
        <p:nvSpPr>
          <p:cNvPr id="164887" name="Text Box 23"/>
          <p:cNvSpPr txBox="1">
            <a:spLocks noChangeArrowheads="1"/>
          </p:cNvSpPr>
          <p:nvPr/>
        </p:nvSpPr>
        <p:spPr bwMode="auto">
          <a:xfrm>
            <a:off x="5622925" y="6221413"/>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X (units)</a:t>
            </a:r>
          </a:p>
        </p:txBody>
      </p:sp>
      <p:sp>
        <p:nvSpPr>
          <p:cNvPr id="164888" name="Arc 24"/>
          <p:cNvSpPr>
            <a:spLocks/>
          </p:cNvSpPr>
          <p:nvPr/>
        </p:nvSpPr>
        <p:spPr bwMode="auto">
          <a:xfrm>
            <a:off x="1906588" y="4149725"/>
            <a:ext cx="1050925" cy="1063625"/>
          </a:xfrm>
          <a:custGeom>
            <a:avLst/>
            <a:gdLst>
              <a:gd name="G0" fmla="+- 21461 0 0"/>
              <a:gd name="G1" fmla="+- 0 0 0"/>
              <a:gd name="G2" fmla="+- 21600 0 0"/>
              <a:gd name="T0" fmla="*/ 15617 w 21461"/>
              <a:gd name="T1" fmla="*/ 20794 h 20794"/>
              <a:gd name="T2" fmla="*/ 0 w 21461"/>
              <a:gd name="T3" fmla="*/ 2451 h 20794"/>
              <a:gd name="T4" fmla="*/ 21461 w 21461"/>
              <a:gd name="T5" fmla="*/ 0 h 20794"/>
            </a:gdLst>
            <a:ahLst/>
            <a:cxnLst>
              <a:cxn ang="0">
                <a:pos x="T0" y="T1"/>
              </a:cxn>
              <a:cxn ang="0">
                <a:pos x="T2" y="T3"/>
              </a:cxn>
              <a:cxn ang="0">
                <a:pos x="T4" y="T5"/>
              </a:cxn>
            </a:cxnLst>
            <a:rect l="0" t="0" r="r" b="b"/>
            <a:pathLst>
              <a:path w="21461" h="20794" fill="none" extrusionOk="0">
                <a:moveTo>
                  <a:pt x="15616" y="20794"/>
                </a:moveTo>
                <a:cubicBezTo>
                  <a:pt x="7168" y="18420"/>
                  <a:pt x="996" y="11170"/>
                  <a:pt x="0" y="2450"/>
                </a:cubicBezTo>
              </a:path>
              <a:path w="21461" h="20794" stroke="0" extrusionOk="0">
                <a:moveTo>
                  <a:pt x="15616" y="20794"/>
                </a:moveTo>
                <a:cubicBezTo>
                  <a:pt x="7168" y="18420"/>
                  <a:pt x="996" y="11170"/>
                  <a:pt x="0" y="2450"/>
                </a:cubicBezTo>
                <a:lnTo>
                  <a:pt x="21461"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89" name="Arc 25"/>
          <p:cNvSpPr>
            <a:spLocks/>
          </p:cNvSpPr>
          <p:nvPr/>
        </p:nvSpPr>
        <p:spPr bwMode="auto">
          <a:xfrm>
            <a:off x="2590800" y="4225925"/>
            <a:ext cx="892175" cy="896938"/>
          </a:xfrm>
          <a:custGeom>
            <a:avLst/>
            <a:gdLst>
              <a:gd name="G0" fmla="+- 21077 0 0"/>
              <a:gd name="G1" fmla="+- 0 0 0"/>
              <a:gd name="G2" fmla="+- 21600 0 0"/>
              <a:gd name="T0" fmla="*/ 16785 w 21077"/>
              <a:gd name="T1" fmla="*/ 21169 h 21169"/>
              <a:gd name="T2" fmla="*/ 0 w 21077"/>
              <a:gd name="T3" fmla="*/ 4724 h 21169"/>
              <a:gd name="T4" fmla="*/ 21077 w 21077"/>
              <a:gd name="T5" fmla="*/ 0 h 21169"/>
            </a:gdLst>
            <a:ahLst/>
            <a:cxnLst>
              <a:cxn ang="0">
                <a:pos x="T0" y="T1"/>
              </a:cxn>
              <a:cxn ang="0">
                <a:pos x="T2" y="T3"/>
              </a:cxn>
              <a:cxn ang="0">
                <a:pos x="T4" y="T5"/>
              </a:cxn>
            </a:cxnLst>
            <a:rect l="0" t="0" r="r" b="b"/>
            <a:pathLst>
              <a:path w="21077" h="21169" fill="none" extrusionOk="0">
                <a:moveTo>
                  <a:pt x="16784" y="21169"/>
                </a:moveTo>
                <a:cubicBezTo>
                  <a:pt x="8436" y="19476"/>
                  <a:pt x="1862" y="13035"/>
                  <a:pt x="-1" y="4724"/>
                </a:cubicBezTo>
              </a:path>
              <a:path w="21077" h="21169" stroke="0" extrusionOk="0">
                <a:moveTo>
                  <a:pt x="16784" y="21169"/>
                </a:moveTo>
                <a:cubicBezTo>
                  <a:pt x="8436" y="19476"/>
                  <a:pt x="1862" y="13035"/>
                  <a:pt x="-1" y="4724"/>
                </a:cubicBezTo>
                <a:lnTo>
                  <a:pt x="21077"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90" name="Arc 26"/>
          <p:cNvSpPr>
            <a:spLocks/>
          </p:cNvSpPr>
          <p:nvPr/>
        </p:nvSpPr>
        <p:spPr bwMode="auto">
          <a:xfrm>
            <a:off x="3125788" y="4225925"/>
            <a:ext cx="912812" cy="889000"/>
          </a:xfrm>
          <a:custGeom>
            <a:avLst/>
            <a:gdLst>
              <a:gd name="G0" fmla="+- 21590 0 0"/>
              <a:gd name="G1" fmla="+- 0 0 0"/>
              <a:gd name="G2" fmla="+- 21600 0 0"/>
              <a:gd name="T0" fmla="*/ 16602 w 21590"/>
              <a:gd name="T1" fmla="*/ 21016 h 21016"/>
              <a:gd name="T2" fmla="*/ 0 w 21590"/>
              <a:gd name="T3" fmla="*/ 649 h 21016"/>
              <a:gd name="T4" fmla="*/ 21590 w 21590"/>
              <a:gd name="T5" fmla="*/ 0 h 21016"/>
            </a:gdLst>
            <a:ahLst/>
            <a:cxnLst>
              <a:cxn ang="0">
                <a:pos x="T0" y="T1"/>
              </a:cxn>
              <a:cxn ang="0">
                <a:pos x="T2" y="T3"/>
              </a:cxn>
              <a:cxn ang="0">
                <a:pos x="T4" y="T5"/>
              </a:cxn>
            </a:cxnLst>
            <a:rect l="0" t="0" r="r" b="b"/>
            <a:pathLst>
              <a:path w="21590" h="21016" fill="none" extrusionOk="0">
                <a:moveTo>
                  <a:pt x="16601" y="21016"/>
                </a:moveTo>
                <a:cubicBezTo>
                  <a:pt x="7099" y="18760"/>
                  <a:pt x="293" y="10410"/>
                  <a:pt x="-1" y="649"/>
                </a:cubicBezTo>
              </a:path>
              <a:path w="21590" h="21016" stroke="0" extrusionOk="0">
                <a:moveTo>
                  <a:pt x="16601" y="21016"/>
                </a:moveTo>
                <a:cubicBezTo>
                  <a:pt x="7099" y="18760"/>
                  <a:pt x="293" y="10410"/>
                  <a:pt x="-1" y="649"/>
                </a:cubicBezTo>
                <a:lnTo>
                  <a:pt x="21590"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891" name="Text Box 27"/>
          <p:cNvSpPr txBox="1">
            <a:spLocks noChangeArrowheads="1"/>
          </p:cNvSpPr>
          <p:nvPr/>
        </p:nvSpPr>
        <p:spPr bwMode="auto">
          <a:xfrm>
            <a:off x="2041525" y="3097213"/>
            <a:ext cx="1644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10      18     </a:t>
            </a:r>
            <a:r>
              <a:rPr lang="en-GB" altLang="tr-TR" sz="2000" b="0">
                <a:solidFill>
                  <a:srgbClr val="FF0000"/>
                </a:solidFill>
                <a:latin typeface="Times New Roman" pitchFamily="18" charset="0"/>
              </a:rPr>
              <a:t>24</a:t>
            </a:r>
          </a:p>
        </p:txBody>
      </p:sp>
      <p:sp>
        <p:nvSpPr>
          <p:cNvPr id="164892" name="Text Box 28"/>
          <p:cNvSpPr txBox="1">
            <a:spLocks noChangeArrowheads="1"/>
          </p:cNvSpPr>
          <p:nvPr/>
        </p:nvSpPr>
        <p:spPr bwMode="auto">
          <a:xfrm>
            <a:off x="212725" y="4697413"/>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      $2</a:t>
            </a:r>
          </a:p>
        </p:txBody>
      </p:sp>
      <p:sp>
        <p:nvSpPr>
          <p:cNvPr id="164893" name="Text Box 29"/>
          <p:cNvSpPr txBox="1">
            <a:spLocks noChangeArrowheads="1"/>
          </p:cNvSpPr>
          <p:nvPr/>
        </p:nvSpPr>
        <p:spPr bwMode="auto">
          <a:xfrm>
            <a:off x="3870325" y="5002213"/>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solidFill>
                  <a:srgbClr val="FF0000"/>
                </a:solidFill>
                <a:latin typeface="Times New Roman" pitchFamily="18" charset="0"/>
              </a:rPr>
              <a:t>I=92</a:t>
            </a:r>
          </a:p>
        </p:txBody>
      </p:sp>
      <p:sp>
        <p:nvSpPr>
          <p:cNvPr id="164894" name="Text Box 30"/>
          <p:cNvSpPr txBox="1">
            <a:spLocks noChangeArrowheads="1"/>
          </p:cNvSpPr>
          <p:nvPr/>
        </p:nvSpPr>
        <p:spPr bwMode="auto">
          <a:xfrm>
            <a:off x="2895600" y="5113338"/>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I=68</a:t>
            </a:r>
          </a:p>
        </p:txBody>
      </p:sp>
      <p:sp>
        <p:nvSpPr>
          <p:cNvPr id="164895" name="Text Box 31"/>
          <p:cNvSpPr txBox="1">
            <a:spLocks noChangeArrowheads="1"/>
          </p:cNvSpPr>
          <p:nvPr/>
        </p:nvSpPr>
        <p:spPr bwMode="auto">
          <a:xfrm>
            <a:off x="1965325" y="5154613"/>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I=40</a:t>
            </a:r>
          </a:p>
        </p:txBody>
      </p:sp>
      <p:sp>
        <p:nvSpPr>
          <p:cNvPr id="164896" name="Text Box 32"/>
          <p:cNvSpPr txBox="1">
            <a:spLocks noChangeArrowheads="1"/>
          </p:cNvSpPr>
          <p:nvPr/>
        </p:nvSpPr>
        <p:spPr bwMode="auto">
          <a:xfrm>
            <a:off x="3733800" y="1531938"/>
            <a:ext cx="2944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Income consumption curve</a:t>
            </a:r>
          </a:p>
        </p:txBody>
      </p:sp>
      <p:sp>
        <p:nvSpPr>
          <p:cNvPr id="164897" name="Text Box 33"/>
          <p:cNvSpPr txBox="1">
            <a:spLocks noChangeArrowheads="1"/>
          </p:cNvSpPr>
          <p:nvPr/>
        </p:nvSpPr>
        <p:spPr bwMode="auto">
          <a:xfrm>
            <a:off x="1752600" y="1916113"/>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U</a:t>
            </a:r>
            <a:r>
              <a:rPr lang="en-GB" altLang="tr-TR" sz="2000" b="0" baseline="-25000">
                <a:latin typeface="Times New Roman" pitchFamily="18" charset="0"/>
              </a:rPr>
              <a:t>1</a:t>
            </a:r>
            <a:endParaRPr lang="en-GB" altLang="tr-TR" sz="2000" b="0">
              <a:latin typeface="Times New Roman" pitchFamily="18" charset="0"/>
            </a:endParaRPr>
          </a:p>
        </p:txBody>
      </p:sp>
      <p:sp>
        <p:nvSpPr>
          <p:cNvPr id="164898" name="Text Box 34"/>
          <p:cNvSpPr txBox="1">
            <a:spLocks noChangeArrowheads="1"/>
          </p:cNvSpPr>
          <p:nvPr/>
        </p:nvSpPr>
        <p:spPr bwMode="auto">
          <a:xfrm>
            <a:off x="2438400" y="1687513"/>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U</a:t>
            </a:r>
            <a:r>
              <a:rPr lang="en-GB" altLang="tr-TR" sz="2000" b="0" baseline="-25000">
                <a:latin typeface="Times New Roman" pitchFamily="18" charset="0"/>
              </a:rPr>
              <a:t>2</a:t>
            </a:r>
            <a:endParaRPr lang="en-GB" altLang="tr-TR" sz="2000" b="0">
              <a:latin typeface="Times New Roman" pitchFamily="18" charset="0"/>
            </a:endParaRPr>
          </a:p>
        </p:txBody>
      </p:sp>
      <p:sp>
        <p:nvSpPr>
          <p:cNvPr id="164899" name="Text Box 35"/>
          <p:cNvSpPr txBox="1">
            <a:spLocks noChangeArrowheads="1"/>
          </p:cNvSpPr>
          <p:nvPr/>
        </p:nvSpPr>
        <p:spPr bwMode="auto">
          <a:xfrm>
            <a:off x="2955925" y="1192213"/>
            <a:ext cx="450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solidFill>
                  <a:srgbClr val="FF0000"/>
                </a:solidFill>
                <a:latin typeface="Times New Roman" pitchFamily="18" charset="0"/>
              </a:rPr>
              <a:t>U</a:t>
            </a:r>
            <a:r>
              <a:rPr lang="en-GB" altLang="tr-TR" sz="2000" b="0" baseline="-25000">
                <a:solidFill>
                  <a:srgbClr val="FF0000"/>
                </a:solidFill>
                <a:latin typeface="Times New Roman" pitchFamily="18" charset="0"/>
              </a:rPr>
              <a:t>3</a:t>
            </a:r>
            <a:endParaRPr lang="en-GB" altLang="tr-TR" sz="2000" b="0">
              <a:solidFill>
                <a:srgbClr val="FF0000"/>
              </a:solidFill>
              <a:latin typeface="Times New Roman" pitchFamily="18" charset="0"/>
            </a:endParaRPr>
          </a:p>
        </p:txBody>
      </p:sp>
      <p:sp>
        <p:nvSpPr>
          <p:cNvPr id="164900" name="Text Box 36"/>
          <p:cNvSpPr txBox="1">
            <a:spLocks noChangeArrowheads="1"/>
          </p:cNvSpPr>
          <p:nvPr/>
        </p:nvSpPr>
        <p:spPr bwMode="auto">
          <a:xfrm>
            <a:off x="1295400" y="492125"/>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solidFill>
                  <a:srgbClr val="FF0000"/>
                </a:solidFill>
                <a:latin typeface="Times New Roman" pitchFamily="18" charset="0"/>
              </a:rPr>
              <a:t>I=92</a:t>
            </a:r>
          </a:p>
        </p:txBody>
      </p:sp>
      <p:sp>
        <p:nvSpPr>
          <p:cNvPr id="164901" name="Text Box 37"/>
          <p:cNvSpPr txBox="1">
            <a:spLocks noChangeArrowheads="1"/>
          </p:cNvSpPr>
          <p:nvPr/>
        </p:nvSpPr>
        <p:spPr bwMode="auto">
          <a:xfrm>
            <a:off x="1219200" y="1025525"/>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I=68</a:t>
            </a:r>
          </a:p>
        </p:txBody>
      </p:sp>
      <p:sp>
        <p:nvSpPr>
          <p:cNvPr id="164902" name="Text Box 38"/>
          <p:cNvSpPr txBox="1">
            <a:spLocks noChangeArrowheads="1"/>
          </p:cNvSpPr>
          <p:nvPr/>
        </p:nvSpPr>
        <p:spPr bwMode="auto">
          <a:xfrm>
            <a:off x="1219200" y="1711325"/>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latin typeface="Times New Roman" pitchFamily="18" charset="0"/>
              </a:rPr>
              <a:t>I=40</a:t>
            </a:r>
          </a:p>
        </p:txBody>
      </p:sp>
      <p:sp>
        <p:nvSpPr>
          <p:cNvPr id="164903" name="WordArt 39"/>
          <p:cNvSpPr>
            <a:spLocks noChangeArrowheads="1" noChangeShapeType="1" noTextEdit="1"/>
          </p:cNvSpPr>
          <p:nvPr/>
        </p:nvSpPr>
        <p:spPr bwMode="auto">
          <a:xfrm>
            <a:off x="3505200" y="381000"/>
            <a:ext cx="53340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Income-Consumption Curve</a:t>
            </a:r>
          </a:p>
        </p:txBody>
      </p:sp>
    </p:spTree>
    <p:extLst>
      <p:ext uri="{BB962C8B-B14F-4D97-AF65-F5344CB8AC3E}">
        <p14:creationId xmlns:p14="http://schemas.microsoft.com/office/powerpoint/2010/main" val="2606844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6963D75-B257-4D99-9EDC-403FEB896EC5}" type="slidenum">
              <a:rPr lang="en-US" altLang="tr-TR"/>
              <a:pPr/>
              <a:t>23</a:t>
            </a:fld>
            <a:endParaRPr lang="en-US" altLang="tr-TR"/>
          </a:p>
        </p:txBody>
      </p:sp>
      <p:sp>
        <p:nvSpPr>
          <p:cNvPr id="22530" name="WordArt 2"/>
          <p:cNvSpPr>
            <a:spLocks noChangeArrowheads="1" noChangeShapeType="1" noTextEdit="1"/>
          </p:cNvSpPr>
          <p:nvPr/>
        </p:nvSpPr>
        <p:spPr bwMode="auto">
          <a:xfrm>
            <a:off x="533400" y="304800"/>
            <a:ext cx="53340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The Engel Curve</a:t>
            </a:r>
          </a:p>
        </p:txBody>
      </p:sp>
      <p:sp>
        <p:nvSpPr>
          <p:cNvPr id="22534" name="Rectangle 6"/>
          <p:cNvSpPr>
            <a:spLocks noChangeArrowheads="1"/>
          </p:cNvSpPr>
          <p:nvPr/>
        </p:nvSpPr>
        <p:spPr bwMode="auto">
          <a:xfrm>
            <a:off x="152400" y="1752600"/>
            <a:ext cx="8763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itchFamily="18" charset="0"/>
              </a:defRPr>
            </a:lvl1pPr>
            <a:lvl2pPr marL="990600" indent="-5334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US" altLang="tr-TR" sz="2800" b="0">
                <a:latin typeface="Book Antiqua" pitchFamily="18" charset="0"/>
                <a:cs typeface="Arial" pitchFamily="34" charset="0"/>
              </a:rPr>
              <a:t>The income-consumption curve for good X can also be written as the quantity consumed of good X for any income level.</a:t>
            </a:r>
          </a:p>
          <a:p>
            <a:pPr eaLnBrk="1" hangingPunct="1">
              <a:spcBef>
                <a:spcPct val="20000"/>
              </a:spcBef>
              <a:buClr>
                <a:schemeClr val="accent1"/>
              </a:buClr>
              <a:buFont typeface="Wingdings" pitchFamily="2" charset="2"/>
              <a:buNone/>
            </a:pPr>
            <a:endParaRPr lang="en-GB" altLang="tr-TR" sz="2800" b="0">
              <a:latin typeface="Book Antiqua" pitchFamily="18" charset="0"/>
              <a:cs typeface="Arial" pitchFamily="34" charset="0"/>
            </a:endParaRPr>
          </a:p>
          <a:p>
            <a:pPr lvl="1">
              <a:spcBef>
                <a:spcPct val="20000"/>
              </a:spcBef>
              <a:buFont typeface="Wingdings" pitchFamily="2" charset="2"/>
              <a:buChar char="ð"/>
            </a:pPr>
            <a:r>
              <a:rPr lang="en-US" altLang="tr-TR" sz="2800" b="0">
                <a:latin typeface="Book Antiqua" pitchFamily="18" charset="0"/>
                <a:cs typeface="Arial" pitchFamily="34" charset="0"/>
              </a:rPr>
              <a:t>This is the </a:t>
            </a:r>
            <a:r>
              <a:rPr lang="en-US" altLang="tr-TR" sz="2800">
                <a:latin typeface="Book Antiqua" pitchFamily="18" charset="0"/>
                <a:cs typeface="Arial" pitchFamily="34" charset="0"/>
              </a:rPr>
              <a:t>individual’s Engel curve</a:t>
            </a:r>
            <a:r>
              <a:rPr lang="en-US" altLang="tr-TR" sz="2800" b="0">
                <a:latin typeface="Book Antiqua" pitchFamily="18" charset="0"/>
                <a:cs typeface="Arial" pitchFamily="34" charset="0"/>
              </a:rPr>
              <a:t> for good X.</a:t>
            </a:r>
          </a:p>
          <a:p>
            <a:pPr eaLnBrk="1" hangingPunct="1">
              <a:spcBef>
                <a:spcPct val="20000"/>
              </a:spcBef>
              <a:buClr>
                <a:schemeClr val="accent1"/>
              </a:buClr>
              <a:buFont typeface="Wingdings" pitchFamily="2" charset="2"/>
              <a:buNone/>
            </a:pPr>
            <a:endParaRPr lang="en-US" altLang="tr-TR" sz="2800" b="0">
              <a:latin typeface="Book Antiqua" pitchFamily="18" charset="0"/>
              <a:cs typeface="Arial" pitchFamily="34" charset="0"/>
            </a:endParaRPr>
          </a:p>
        </p:txBody>
      </p:sp>
    </p:spTree>
    <p:extLst>
      <p:ext uri="{BB962C8B-B14F-4D97-AF65-F5344CB8AC3E}">
        <p14:creationId xmlns:p14="http://schemas.microsoft.com/office/powerpoint/2010/main" val="2601227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Effect transition="in" filter="wipe(left)">
                                      <p:cBhvr>
                                        <p:cTn id="7" dur="500"/>
                                        <p:tgtEl>
                                          <p:spTgt spid="2253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534">
                                            <p:txEl>
                                              <p:pRg st="2" end="2"/>
                                            </p:txEl>
                                          </p:spTgt>
                                        </p:tgtEl>
                                        <p:attrNameLst>
                                          <p:attrName>style.visibility</p:attrName>
                                        </p:attrNameLst>
                                      </p:cBhvr>
                                      <p:to>
                                        <p:strVal val="visible"/>
                                      </p:to>
                                    </p:set>
                                    <p:animEffect transition="in" filter="wipe(left)">
                                      <p:cBhvr>
                                        <p:cTn id="10" dur="500"/>
                                        <p:tgtEl>
                                          <p:spTgt spid="225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3"/>
          <p:cNvSpPr>
            <a:spLocks noGrp="1"/>
          </p:cNvSpPr>
          <p:nvPr>
            <p:ph type="sldNum" sz="quarter" idx="12"/>
          </p:nvPr>
        </p:nvSpPr>
        <p:spPr/>
        <p:txBody>
          <a:bodyPr/>
          <a:lstStyle/>
          <a:p>
            <a:fld id="{3D4A680C-2BEB-407F-B97C-E75204ACBB81}" type="slidenum">
              <a:rPr lang="en-US" altLang="tr-TR"/>
              <a:pPr/>
              <a:t>24</a:t>
            </a:fld>
            <a:endParaRPr lang="en-US" altLang="tr-TR"/>
          </a:p>
        </p:txBody>
      </p:sp>
      <p:sp>
        <p:nvSpPr>
          <p:cNvPr id="23554" name="Line 2"/>
          <p:cNvSpPr>
            <a:spLocks noChangeShapeType="1"/>
          </p:cNvSpPr>
          <p:nvPr/>
        </p:nvSpPr>
        <p:spPr bwMode="auto">
          <a:xfrm>
            <a:off x="1066800" y="6019800"/>
            <a:ext cx="5562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555" name="Line 3"/>
          <p:cNvSpPr>
            <a:spLocks noChangeShapeType="1"/>
          </p:cNvSpPr>
          <p:nvPr/>
        </p:nvSpPr>
        <p:spPr bwMode="auto">
          <a:xfrm flipV="1">
            <a:off x="1066800" y="6858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556" name="Text Box 4"/>
          <p:cNvSpPr txBox="1">
            <a:spLocks noChangeArrowheads="1"/>
          </p:cNvSpPr>
          <p:nvPr/>
        </p:nvSpPr>
        <p:spPr bwMode="auto">
          <a:xfrm>
            <a:off x="6842125" y="5832475"/>
            <a:ext cx="1328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 (units)</a:t>
            </a:r>
          </a:p>
        </p:txBody>
      </p:sp>
      <p:sp>
        <p:nvSpPr>
          <p:cNvPr id="23557" name="Text Box 5"/>
          <p:cNvSpPr txBox="1">
            <a:spLocks noChangeArrowheads="1"/>
          </p:cNvSpPr>
          <p:nvPr/>
        </p:nvSpPr>
        <p:spPr bwMode="auto">
          <a:xfrm>
            <a:off x="746125" y="5908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3558" name="Text Box 6"/>
          <p:cNvSpPr txBox="1">
            <a:spLocks noChangeArrowheads="1"/>
          </p:cNvSpPr>
          <p:nvPr/>
        </p:nvSpPr>
        <p:spPr bwMode="auto">
          <a:xfrm>
            <a:off x="746125" y="193675"/>
            <a:ext cx="735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I (€)</a:t>
            </a:r>
          </a:p>
        </p:txBody>
      </p:sp>
      <p:sp>
        <p:nvSpPr>
          <p:cNvPr id="23560" name="Line 8"/>
          <p:cNvSpPr>
            <a:spLocks noChangeShapeType="1"/>
          </p:cNvSpPr>
          <p:nvPr/>
        </p:nvSpPr>
        <p:spPr bwMode="auto">
          <a:xfrm flipH="1">
            <a:off x="1066800" y="47244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563" name="Text Box 11"/>
          <p:cNvSpPr txBox="1">
            <a:spLocks noChangeArrowheads="1"/>
          </p:cNvSpPr>
          <p:nvPr/>
        </p:nvSpPr>
        <p:spPr bwMode="auto">
          <a:xfrm>
            <a:off x="609600" y="2819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3565" name="Text Box 13"/>
          <p:cNvSpPr txBox="1">
            <a:spLocks noChangeArrowheads="1"/>
          </p:cNvSpPr>
          <p:nvPr/>
        </p:nvSpPr>
        <p:spPr bwMode="auto">
          <a:xfrm>
            <a:off x="609600" y="4495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40</a:t>
            </a:r>
          </a:p>
        </p:txBody>
      </p:sp>
      <p:sp>
        <p:nvSpPr>
          <p:cNvPr id="23566" name="Line 14"/>
          <p:cNvSpPr>
            <a:spLocks noChangeShapeType="1"/>
          </p:cNvSpPr>
          <p:nvPr/>
        </p:nvSpPr>
        <p:spPr bwMode="auto">
          <a:xfrm>
            <a:off x="2514600" y="4724400"/>
            <a:ext cx="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569" name="Text Box 17"/>
          <p:cNvSpPr txBox="1">
            <a:spLocks noChangeArrowheads="1"/>
          </p:cNvSpPr>
          <p:nvPr/>
        </p:nvSpPr>
        <p:spPr bwMode="auto">
          <a:xfrm>
            <a:off x="2193925" y="5984875"/>
            <a:ext cx="102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10       </a:t>
            </a:r>
          </a:p>
        </p:txBody>
      </p:sp>
      <p:sp>
        <p:nvSpPr>
          <p:cNvPr id="23574" name="WordArt 22"/>
          <p:cNvSpPr>
            <a:spLocks noChangeArrowheads="1" noChangeShapeType="1" noTextEdit="1"/>
          </p:cNvSpPr>
          <p:nvPr/>
        </p:nvSpPr>
        <p:spPr bwMode="auto">
          <a:xfrm>
            <a:off x="4953000" y="457200"/>
            <a:ext cx="3733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The Engel Curve</a:t>
            </a:r>
          </a:p>
        </p:txBody>
      </p:sp>
    </p:spTree>
    <p:extLst>
      <p:ext uri="{BB962C8B-B14F-4D97-AF65-F5344CB8AC3E}">
        <p14:creationId xmlns:p14="http://schemas.microsoft.com/office/powerpoint/2010/main" val="976342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3"/>
          <p:cNvSpPr>
            <a:spLocks noGrp="1"/>
          </p:cNvSpPr>
          <p:nvPr>
            <p:ph type="sldNum" sz="quarter" idx="12"/>
          </p:nvPr>
        </p:nvSpPr>
        <p:spPr/>
        <p:txBody>
          <a:bodyPr/>
          <a:lstStyle/>
          <a:p>
            <a:fld id="{9F8FFF98-1A63-4CFC-B9F7-CA211CDE4F8E}" type="slidenum">
              <a:rPr lang="en-US" altLang="tr-TR"/>
              <a:pPr/>
              <a:t>25</a:t>
            </a:fld>
            <a:endParaRPr lang="en-US" altLang="tr-TR"/>
          </a:p>
        </p:txBody>
      </p:sp>
      <p:sp>
        <p:nvSpPr>
          <p:cNvPr id="24578" name="Line 2"/>
          <p:cNvSpPr>
            <a:spLocks noChangeShapeType="1"/>
          </p:cNvSpPr>
          <p:nvPr/>
        </p:nvSpPr>
        <p:spPr bwMode="auto">
          <a:xfrm>
            <a:off x="1066800" y="6019800"/>
            <a:ext cx="5562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579" name="Line 3"/>
          <p:cNvSpPr>
            <a:spLocks noChangeShapeType="1"/>
          </p:cNvSpPr>
          <p:nvPr/>
        </p:nvSpPr>
        <p:spPr bwMode="auto">
          <a:xfrm flipV="1">
            <a:off x="1066800" y="6858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580" name="Text Box 4"/>
          <p:cNvSpPr txBox="1">
            <a:spLocks noChangeArrowheads="1"/>
          </p:cNvSpPr>
          <p:nvPr/>
        </p:nvSpPr>
        <p:spPr bwMode="auto">
          <a:xfrm>
            <a:off x="6842125" y="5832475"/>
            <a:ext cx="1328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 (units)</a:t>
            </a:r>
          </a:p>
        </p:txBody>
      </p:sp>
      <p:sp>
        <p:nvSpPr>
          <p:cNvPr id="24581" name="Text Box 5"/>
          <p:cNvSpPr txBox="1">
            <a:spLocks noChangeArrowheads="1"/>
          </p:cNvSpPr>
          <p:nvPr/>
        </p:nvSpPr>
        <p:spPr bwMode="auto">
          <a:xfrm>
            <a:off x="746125" y="5908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4582" name="Text Box 6"/>
          <p:cNvSpPr txBox="1">
            <a:spLocks noChangeArrowheads="1"/>
          </p:cNvSpPr>
          <p:nvPr/>
        </p:nvSpPr>
        <p:spPr bwMode="auto">
          <a:xfrm>
            <a:off x="746125" y="193675"/>
            <a:ext cx="735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I (€)</a:t>
            </a:r>
          </a:p>
        </p:txBody>
      </p:sp>
      <p:sp>
        <p:nvSpPr>
          <p:cNvPr id="24584" name="Line 8"/>
          <p:cNvSpPr>
            <a:spLocks noChangeShapeType="1"/>
          </p:cNvSpPr>
          <p:nvPr/>
        </p:nvSpPr>
        <p:spPr bwMode="auto">
          <a:xfrm flipH="1">
            <a:off x="1066800" y="47244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585" name="Line 9"/>
          <p:cNvSpPr>
            <a:spLocks noChangeShapeType="1"/>
          </p:cNvSpPr>
          <p:nvPr/>
        </p:nvSpPr>
        <p:spPr bwMode="auto">
          <a:xfrm flipH="1">
            <a:off x="1066800" y="3886200"/>
            <a:ext cx="243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587" name="Text Box 11"/>
          <p:cNvSpPr txBox="1">
            <a:spLocks noChangeArrowheads="1"/>
          </p:cNvSpPr>
          <p:nvPr/>
        </p:nvSpPr>
        <p:spPr bwMode="auto">
          <a:xfrm>
            <a:off x="609600" y="2819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tr-TR" sz="2400">
              <a:latin typeface="Times New Roman" pitchFamily="18" charset="0"/>
            </a:endParaRPr>
          </a:p>
        </p:txBody>
      </p:sp>
      <p:sp>
        <p:nvSpPr>
          <p:cNvPr id="24588" name="Text Box 12"/>
          <p:cNvSpPr txBox="1">
            <a:spLocks noChangeArrowheads="1"/>
          </p:cNvSpPr>
          <p:nvPr/>
        </p:nvSpPr>
        <p:spPr bwMode="auto">
          <a:xfrm>
            <a:off x="609600" y="3657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68</a:t>
            </a:r>
          </a:p>
        </p:txBody>
      </p:sp>
      <p:sp>
        <p:nvSpPr>
          <p:cNvPr id="24589" name="Text Box 13"/>
          <p:cNvSpPr txBox="1">
            <a:spLocks noChangeArrowheads="1"/>
          </p:cNvSpPr>
          <p:nvPr/>
        </p:nvSpPr>
        <p:spPr bwMode="auto">
          <a:xfrm>
            <a:off x="609600" y="4495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40</a:t>
            </a:r>
          </a:p>
        </p:txBody>
      </p:sp>
      <p:sp>
        <p:nvSpPr>
          <p:cNvPr id="24590" name="Line 14"/>
          <p:cNvSpPr>
            <a:spLocks noChangeShapeType="1"/>
          </p:cNvSpPr>
          <p:nvPr/>
        </p:nvSpPr>
        <p:spPr bwMode="auto">
          <a:xfrm>
            <a:off x="2514600" y="4724400"/>
            <a:ext cx="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591" name="Line 15"/>
          <p:cNvSpPr>
            <a:spLocks noChangeShapeType="1"/>
          </p:cNvSpPr>
          <p:nvPr/>
        </p:nvSpPr>
        <p:spPr bwMode="auto">
          <a:xfrm>
            <a:off x="3429000" y="38862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593" name="Text Box 17"/>
          <p:cNvSpPr txBox="1">
            <a:spLocks noChangeArrowheads="1"/>
          </p:cNvSpPr>
          <p:nvPr/>
        </p:nvSpPr>
        <p:spPr bwMode="auto">
          <a:xfrm>
            <a:off x="2193925" y="5984875"/>
            <a:ext cx="1784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10        18     </a:t>
            </a:r>
          </a:p>
        </p:txBody>
      </p:sp>
      <p:sp>
        <p:nvSpPr>
          <p:cNvPr id="24598" name="WordArt 22"/>
          <p:cNvSpPr>
            <a:spLocks noChangeArrowheads="1" noChangeShapeType="1" noTextEdit="1"/>
          </p:cNvSpPr>
          <p:nvPr/>
        </p:nvSpPr>
        <p:spPr bwMode="auto">
          <a:xfrm>
            <a:off x="4953000" y="457200"/>
            <a:ext cx="3733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The Engel Curve</a:t>
            </a:r>
          </a:p>
        </p:txBody>
      </p:sp>
    </p:spTree>
    <p:extLst>
      <p:ext uri="{BB962C8B-B14F-4D97-AF65-F5344CB8AC3E}">
        <p14:creationId xmlns:p14="http://schemas.microsoft.com/office/powerpoint/2010/main" val="3291371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ayt Numarası Yer Tutucusu 5"/>
          <p:cNvSpPr>
            <a:spLocks noGrp="1"/>
          </p:cNvSpPr>
          <p:nvPr>
            <p:ph type="sldNum" sz="quarter" idx="12"/>
          </p:nvPr>
        </p:nvSpPr>
        <p:spPr/>
        <p:txBody>
          <a:bodyPr/>
          <a:lstStyle/>
          <a:p>
            <a:fld id="{A43ED197-60DF-41B0-88F4-F13CACD84F6C}" type="slidenum">
              <a:rPr lang="en-US" altLang="tr-TR"/>
              <a:pPr/>
              <a:t>26</a:t>
            </a:fld>
            <a:endParaRPr lang="en-US" altLang="tr-TR"/>
          </a:p>
        </p:txBody>
      </p:sp>
      <p:sp>
        <p:nvSpPr>
          <p:cNvPr id="50180" name="Line 4"/>
          <p:cNvSpPr>
            <a:spLocks noChangeShapeType="1"/>
          </p:cNvSpPr>
          <p:nvPr/>
        </p:nvSpPr>
        <p:spPr bwMode="auto">
          <a:xfrm>
            <a:off x="1066800" y="6019800"/>
            <a:ext cx="5562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0181" name="Line 5"/>
          <p:cNvSpPr>
            <a:spLocks noChangeShapeType="1"/>
          </p:cNvSpPr>
          <p:nvPr/>
        </p:nvSpPr>
        <p:spPr bwMode="auto">
          <a:xfrm flipV="1">
            <a:off x="1066800" y="6858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0182" name="Text Box 6"/>
          <p:cNvSpPr txBox="1">
            <a:spLocks noChangeArrowheads="1"/>
          </p:cNvSpPr>
          <p:nvPr/>
        </p:nvSpPr>
        <p:spPr bwMode="auto">
          <a:xfrm>
            <a:off x="6842125" y="5832475"/>
            <a:ext cx="1328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 (units)</a:t>
            </a:r>
          </a:p>
        </p:txBody>
      </p:sp>
      <p:sp>
        <p:nvSpPr>
          <p:cNvPr id="50183" name="Text Box 7"/>
          <p:cNvSpPr txBox="1">
            <a:spLocks noChangeArrowheads="1"/>
          </p:cNvSpPr>
          <p:nvPr/>
        </p:nvSpPr>
        <p:spPr bwMode="auto">
          <a:xfrm>
            <a:off x="746125" y="5908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50184" name="Text Box 8"/>
          <p:cNvSpPr txBox="1">
            <a:spLocks noChangeArrowheads="1"/>
          </p:cNvSpPr>
          <p:nvPr/>
        </p:nvSpPr>
        <p:spPr bwMode="auto">
          <a:xfrm>
            <a:off x="746125" y="193675"/>
            <a:ext cx="735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I (€)</a:t>
            </a:r>
          </a:p>
        </p:txBody>
      </p:sp>
      <p:sp>
        <p:nvSpPr>
          <p:cNvPr id="50186" name="Line 10"/>
          <p:cNvSpPr>
            <a:spLocks noChangeShapeType="1"/>
          </p:cNvSpPr>
          <p:nvPr/>
        </p:nvSpPr>
        <p:spPr bwMode="auto">
          <a:xfrm flipH="1">
            <a:off x="1066800" y="47244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0187" name="Line 11"/>
          <p:cNvSpPr>
            <a:spLocks noChangeShapeType="1"/>
          </p:cNvSpPr>
          <p:nvPr/>
        </p:nvSpPr>
        <p:spPr bwMode="auto">
          <a:xfrm flipH="1">
            <a:off x="1066800" y="3886200"/>
            <a:ext cx="243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0188" name="Line 12"/>
          <p:cNvSpPr>
            <a:spLocks noChangeShapeType="1"/>
          </p:cNvSpPr>
          <p:nvPr/>
        </p:nvSpPr>
        <p:spPr bwMode="auto">
          <a:xfrm flipH="1">
            <a:off x="1066800" y="3048000"/>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0189" name="Text Box 13"/>
          <p:cNvSpPr txBox="1">
            <a:spLocks noChangeArrowheads="1"/>
          </p:cNvSpPr>
          <p:nvPr/>
        </p:nvSpPr>
        <p:spPr bwMode="auto">
          <a:xfrm>
            <a:off x="609600" y="2819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92</a:t>
            </a:r>
          </a:p>
        </p:txBody>
      </p:sp>
      <p:sp>
        <p:nvSpPr>
          <p:cNvPr id="50190" name="Text Box 14"/>
          <p:cNvSpPr txBox="1">
            <a:spLocks noChangeArrowheads="1"/>
          </p:cNvSpPr>
          <p:nvPr/>
        </p:nvSpPr>
        <p:spPr bwMode="auto">
          <a:xfrm>
            <a:off x="609600" y="3657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68</a:t>
            </a:r>
          </a:p>
        </p:txBody>
      </p:sp>
      <p:sp>
        <p:nvSpPr>
          <p:cNvPr id="50191" name="Text Box 15"/>
          <p:cNvSpPr txBox="1">
            <a:spLocks noChangeArrowheads="1"/>
          </p:cNvSpPr>
          <p:nvPr/>
        </p:nvSpPr>
        <p:spPr bwMode="auto">
          <a:xfrm>
            <a:off x="609600" y="4495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40</a:t>
            </a:r>
          </a:p>
        </p:txBody>
      </p:sp>
      <p:sp>
        <p:nvSpPr>
          <p:cNvPr id="50192" name="Line 16"/>
          <p:cNvSpPr>
            <a:spLocks noChangeShapeType="1"/>
          </p:cNvSpPr>
          <p:nvPr/>
        </p:nvSpPr>
        <p:spPr bwMode="auto">
          <a:xfrm>
            <a:off x="2514600" y="4724400"/>
            <a:ext cx="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0193" name="Line 17"/>
          <p:cNvSpPr>
            <a:spLocks noChangeShapeType="1"/>
          </p:cNvSpPr>
          <p:nvPr/>
        </p:nvSpPr>
        <p:spPr bwMode="auto">
          <a:xfrm>
            <a:off x="3429000" y="38862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0194" name="Line 18"/>
          <p:cNvSpPr>
            <a:spLocks noChangeShapeType="1"/>
          </p:cNvSpPr>
          <p:nvPr/>
        </p:nvSpPr>
        <p:spPr bwMode="auto">
          <a:xfrm>
            <a:off x="3962400" y="3048000"/>
            <a:ext cx="0" cy="297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0195" name="Text Box 19"/>
          <p:cNvSpPr txBox="1">
            <a:spLocks noChangeArrowheads="1"/>
          </p:cNvSpPr>
          <p:nvPr/>
        </p:nvSpPr>
        <p:spPr bwMode="auto">
          <a:xfrm>
            <a:off x="2193925" y="5984875"/>
            <a:ext cx="208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10        18     24</a:t>
            </a:r>
          </a:p>
        </p:txBody>
      </p:sp>
      <p:sp>
        <p:nvSpPr>
          <p:cNvPr id="50199" name="WordArt 23"/>
          <p:cNvSpPr>
            <a:spLocks noChangeArrowheads="1" noChangeShapeType="1" noTextEdit="1"/>
          </p:cNvSpPr>
          <p:nvPr/>
        </p:nvSpPr>
        <p:spPr bwMode="auto">
          <a:xfrm>
            <a:off x="4953000" y="457200"/>
            <a:ext cx="3733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The Engel Curve</a:t>
            </a:r>
          </a:p>
        </p:txBody>
      </p:sp>
    </p:spTree>
    <p:extLst>
      <p:ext uri="{BB962C8B-B14F-4D97-AF65-F5344CB8AC3E}">
        <p14:creationId xmlns:p14="http://schemas.microsoft.com/office/powerpoint/2010/main" val="1023174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ayt Numarası Yer Tutucusu 3"/>
          <p:cNvSpPr>
            <a:spLocks noGrp="1"/>
          </p:cNvSpPr>
          <p:nvPr>
            <p:ph type="sldNum" sz="quarter" idx="12"/>
          </p:nvPr>
        </p:nvSpPr>
        <p:spPr/>
        <p:txBody>
          <a:bodyPr/>
          <a:lstStyle/>
          <a:p>
            <a:fld id="{F2440CB2-B4F4-4EC4-BDCF-3E562A0F1711}" type="slidenum">
              <a:rPr lang="en-US" altLang="tr-TR"/>
              <a:pPr/>
              <a:t>27</a:t>
            </a:fld>
            <a:endParaRPr lang="en-US" altLang="tr-TR"/>
          </a:p>
        </p:txBody>
      </p:sp>
      <p:sp>
        <p:nvSpPr>
          <p:cNvPr id="26626" name="Line 2"/>
          <p:cNvSpPr>
            <a:spLocks noChangeShapeType="1"/>
          </p:cNvSpPr>
          <p:nvPr/>
        </p:nvSpPr>
        <p:spPr bwMode="auto">
          <a:xfrm>
            <a:off x="1066800" y="6019800"/>
            <a:ext cx="5562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6627" name="Line 3"/>
          <p:cNvSpPr>
            <a:spLocks noChangeShapeType="1"/>
          </p:cNvSpPr>
          <p:nvPr/>
        </p:nvSpPr>
        <p:spPr bwMode="auto">
          <a:xfrm flipV="1">
            <a:off x="1066800" y="685800"/>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6628" name="Text Box 4"/>
          <p:cNvSpPr txBox="1">
            <a:spLocks noChangeArrowheads="1"/>
          </p:cNvSpPr>
          <p:nvPr/>
        </p:nvSpPr>
        <p:spPr bwMode="auto">
          <a:xfrm>
            <a:off x="6842125" y="5832475"/>
            <a:ext cx="1328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 (units)</a:t>
            </a:r>
          </a:p>
        </p:txBody>
      </p:sp>
      <p:sp>
        <p:nvSpPr>
          <p:cNvPr id="26629" name="Text Box 5"/>
          <p:cNvSpPr txBox="1">
            <a:spLocks noChangeArrowheads="1"/>
          </p:cNvSpPr>
          <p:nvPr/>
        </p:nvSpPr>
        <p:spPr bwMode="auto">
          <a:xfrm>
            <a:off x="746125" y="59086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6630" name="Text Box 6"/>
          <p:cNvSpPr txBox="1">
            <a:spLocks noChangeArrowheads="1"/>
          </p:cNvSpPr>
          <p:nvPr/>
        </p:nvSpPr>
        <p:spPr bwMode="auto">
          <a:xfrm>
            <a:off x="746125" y="193675"/>
            <a:ext cx="735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I (€)</a:t>
            </a:r>
          </a:p>
        </p:txBody>
      </p:sp>
      <p:sp>
        <p:nvSpPr>
          <p:cNvPr id="26631" name="Arc 7"/>
          <p:cNvSpPr>
            <a:spLocks/>
          </p:cNvSpPr>
          <p:nvPr/>
        </p:nvSpPr>
        <p:spPr bwMode="auto">
          <a:xfrm>
            <a:off x="1066800" y="990600"/>
            <a:ext cx="3011488" cy="4060825"/>
          </a:xfrm>
          <a:custGeom>
            <a:avLst/>
            <a:gdLst>
              <a:gd name="G0" fmla="+- 0 0 0"/>
              <a:gd name="G1" fmla="+- 0 0 0"/>
              <a:gd name="G2" fmla="+- 21600 0 0"/>
              <a:gd name="T0" fmla="*/ 19459 w 19459"/>
              <a:gd name="T1" fmla="*/ 9376 h 20927"/>
              <a:gd name="T2" fmla="*/ 5348 w 19459"/>
              <a:gd name="T3" fmla="*/ 20927 h 20927"/>
              <a:gd name="T4" fmla="*/ 0 w 19459"/>
              <a:gd name="T5" fmla="*/ 0 h 20927"/>
            </a:gdLst>
            <a:ahLst/>
            <a:cxnLst>
              <a:cxn ang="0">
                <a:pos x="T0" y="T1"/>
              </a:cxn>
              <a:cxn ang="0">
                <a:pos x="T2" y="T3"/>
              </a:cxn>
              <a:cxn ang="0">
                <a:pos x="T4" y="T5"/>
              </a:cxn>
            </a:cxnLst>
            <a:rect l="0" t="0" r="r" b="b"/>
            <a:pathLst>
              <a:path w="19459" h="20927" fill="none" extrusionOk="0">
                <a:moveTo>
                  <a:pt x="19458" y="9375"/>
                </a:moveTo>
                <a:cubicBezTo>
                  <a:pt x="16691" y="15120"/>
                  <a:pt x="11526" y="19348"/>
                  <a:pt x="5348" y="20927"/>
                </a:cubicBezTo>
              </a:path>
              <a:path w="19459" h="20927" stroke="0" extrusionOk="0">
                <a:moveTo>
                  <a:pt x="19458" y="9375"/>
                </a:moveTo>
                <a:cubicBezTo>
                  <a:pt x="16691" y="15120"/>
                  <a:pt x="11526" y="19348"/>
                  <a:pt x="5348" y="20927"/>
                </a:cubicBezTo>
                <a:lnTo>
                  <a:pt x="0" y="0"/>
                </a:lnTo>
                <a:close/>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6632" name="Line 8"/>
          <p:cNvSpPr>
            <a:spLocks noChangeShapeType="1"/>
          </p:cNvSpPr>
          <p:nvPr/>
        </p:nvSpPr>
        <p:spPr bwMode="auto">
          <a:xfrm flipH="1">
            <a:off x="1066800" y="47244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6633" name="Line 9"/>
          <p:cNvSpPr>
            <a:spLocks noChangeShapeType="1"/>
          </p:cNvSpPr>
          <p:nvPr/>
        </p:nvSpPr>
        <p:spPr bwMode="auto">
          <a:xfrm flipH="1">
            <a:off x="1066800" y="3886200"/>
            <a:ext cx="243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6634" name="Line 10"/>
          <p:cNvSpPr>
            <a:spLocks noChangeShapeType="1"/>
          </p:cNvSpPr>
          <p:nvPr/>
        </p:nvSpPr>
        <p:spPr bwMode="auto">
          <a:xfrm flipH="1">
            <a:off x="1066800" y="3048000"/>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6635" name="Text Box 11"/>
          <p:cNvSpPr txBox="1">
            <a:spLocks noChangeArrowheads="1"/>
          </p:cNvSpPr>
          <p:nvPr/>
        </p:nvSpPr>
        <p:spPr bwMode="auto">
          <a:xfrm>
            <a:off x="609600" y="28194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92</a:t>
            </a:r>
          </a:p>
        </p:txBody>
      </p:sp>
      <p:sp>
        <p:nvSpPr>
          <p:cNvPr id="26636" name="Text Box 12"/>
          <p:cNvSpPr txBox="1">
            <a:spLocks noChangeArrowheads="1"/>
          </p:cNvSpPr>
          <p:nvPr/>
        </p:nvSpPr>
        <p:spPr bwMode="auto">
          <a:xfrm>
            <a:off x="609600" y="3657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68</a:t>
            </a:r>
          </a:p>
        </p:txBody>
      </p:sp>
      <p:sp>
        <p:nvSpPr>
          <p:cNvPr id="26637" name="Text Box 13"/>
          <p:cNvSpPr txBox="1">
            <a:spLocks noChangeArrowheads="1"/>
          </p:cNvSpPr>
          <p:nvPr/>
        </p:nvSpPr>
        <p:spPr bwMode="auto">
          <a:xfrm>
            <a:off x="609600" y="4495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40</a:t>
            </a:r>
          </a:p>
        </p:txBody>
      </p:sp>
      <p:sp>
        <p:nvSpPr>
          <p:cNvPr id="26638" name="Line 14"/>
          <p:cNvSpPr>
            <a:spLocks noChangeShapeType="1"/>
          </p:cNvSpPr>
          <p:nvPr/>
        </p:nvSpPr>
        <p:spPr bwMode="auto">
          <a:xfrm>
            <a:off x="2514600" y="4724400"/>
            <a:ext cx="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6639" name="Line 15"/>
          <p:cNvSpPr>
            <a:spLocks noChangeShapeType="1"/>
          </p:cNvSpPr>
          <p:nvPr/>
        </p:nvSpPr>
        <p:spPr bwMode="auto">
          <a:xfrm>
            <a:off x="3429000" y="38862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6640" name="Line 16"/>
          <p:cNvSpPr>
            <a:spLocks noChangeShapeType="1"/>
          </p:cNvSpPr>
          <p:nvPr/>
        </p:nvSpPr>
        <p:spPr bwMode="auto">
          <a:xfrm>
            <a:off x="3962400" y="3048000"/>
            <a:ext cx="0" cy="297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6641" name="Text Box 17"/>
          <p:cNvSpPr txBox="1">
            <a:spLocks noChangeArrowheads="1"/>
          </p:cNvSpPr>
          <p:nvPr/>
        </p:nvSpPr>
        <p:spPr bwMode="auto">
          <a:xfrm>
            <a:off x="2193925" y="5984875"/>
            <a:ext cx="208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10        18     24</a:t>
            </a:r>
          </a:p>
        </p:txBody>
      </p:sp>
      <p:sp>
        <p:nvSpPr>
          <p:cNvPr id="26642" name="Text Box 18"/>
          <p:cNvSpPr txBox="1">
            <a:spLocks noChangeArrowheads="1"/>
          </p:cNvSpPr>
          <p:nvPr/>
        </p:nvSpPr>
        <p:spPr bwMode="auto">
          <a:xfrm>
            <a:off x="3870325" y="2327275"/>
            <a:ext cx="1817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Engel Curve</a:t>
            </a:r>
          </a:p>
        </p:txBody>
      </p:sp>
      <p:sp>
        <p:nvSpPr>
          <p:cNvPr id="26645" name="WordArt 21"/>
          <p:cNvSpPr>
            <a:spLocks noChangeArrowheads="1" noChangeShapeType="1" noTextEdit="1"/>
          </p:cNvSpPr>
          <p:nvPr/>
        </p:nvSpPr>
        <p:spPr bwMode="auto">
          <a:xfrm>
            <a:off x="4953000" y="457200"/>
            <a:ext cx="3733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The Engel Curve</a:t>
            </a:r>
          </a:p>
        </p:txBody>
      </p:sp>
    </p:spTree>
    <p:extLst>
      <p:ext uri="{BB962C8B-B14F-4D97-AF65-F5344CB8AC3E}">
        <p14:creationId xmlns:p14="http://schemas.microsoft.com/office/powerpoint/2010/main" val="1959438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dirty="0"/>
              <a:t>An Individual Consumer</a:t>
            </a:r>
            <a:r>
              <a:rPr lang="ja-JP" altLang="en-US" dirty="0">
                <a:latin typeface="Arial"/>
              </a:rPr>
              <a:t>’</a:t>
            </a:r>
            <a:r>
              <a:rPr lang="en-US" dirty="0"/>
              <a:t>s Engel Curve </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28</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638299"/>
            <a:ext cx="7469222" cy="450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357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10E85BE-1BCC-407E-B4D9-43DFD3D28AEC}" type="slidenum">
              <a:rPr lang="en-US" altLang="tr-TR"/>
              <a:pPr/>
              <a:t>29</a:t>
            </a:fld>
            <a:endParaRPr lang="en-US" altLang="tr-TR"/>
          </a:p>
        </p:txBody>
      </p:sp>
      <p:sp>
        <p:nvSpPr>
          <p:cNvPr id="179202" name="Rectangle 2"/>
          <p:cNvSpPr>
            <a:spLocks noChangeArrowheads="1"/>
          </p:cNvSpPr>
          <p:nvPr/>
        </p:nvSpPr>
        <p:spPr bwMode="auto">
          <a:xfrm>
            <a:off x="381000" y="17526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itchFamily="18" charset="0"/>
              </a:defRPr>
            </a:lvl1pPr>
            <a:lvl2pPr marL="990600" indent="-5334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None/>
            </a:pPr>
            <a:r>
              <a:rPr lang="en-US" altLang="tr-TR" sz="2800" b="0" u="sng">
                <a:latin typeface="Book Antiqua" pitchFamily="18" charset="0"/>
                <a:cs typeface="Arial" pitchFamily="34" charset="0"/>
              </a:rPr>
              <a:t>Note</a:t>
            </a:r>
            <a:r>
              <a:rPr lang="en-US" altLang="tr-TR" sz="2800" b="0">
                <a:latin typeface="Book Antiqua" pitchFamily="18" charset="0"/>
                <a:cs typeface="Arial" pitchFamily="34" charset="0"/>
              </a:rPr>
              <a:t>: </a:t>
            </a:r>
          </a:p>
          <a:p>
            <a:pPr eaLnBrk="1" hangingPunct="1">
              <a:spcBef>
                <a:spcPct val="20000"/>
              </a:spcBef>
              <a:buClr>
                <a:schemeClr val="accent1"/>
              </a:buClr>
              <a:buFont typeface="Wingdings" pitchFamily="2" charset="2"/>
              <a:buChar char="l"/>
            </a:pPr>
            <a:r>
              <a:rPr lang="en-US" altLang="tr-TR" sz="2800" b="0">
                <a:latin typeface="Book Antiqua" pitchFamily="18" charset="0"/>
                <a:cs typeface="Arial" pitchFamily="34" charset="0"/>
              </a:rPr>
              <a:t>When the slope of the income-consumption curve is positive, then the slope of the Engel curve is also positive.</a:t>
            </a:r>
          </a:p>
          <a:p>
            <a:pPr eaLnBrk="1" hangingPunct="1">
              <a:spcBef>
                <a:spcPct val="20000"/>
              </a:spcBef>
              <a:buClr>
                <a:schemeClr val="accent1"/>
              </a:buClr>
              <a:buFont typeface="Wingdings" pitchFamily="2" charset="2"/>
              <a:buNone/>
            </a:pPr>
            <a:endParaRPr lang="en-US" altLang="tr-TR" sz="2800" b="0">
              <a:latin typeface="Book Antiqua" pitchFamily="18" charset="0"/>
              <a:cs typeface="Arial" pitchFamily="34" charset="0"/>
            </a:endParaRPr>
          </a:p>
        </p:txBody>
      </p:sp>
      <p:sp>
        <p:nvSpPr>
          <p:cNvPr id="179203" name="WordArt 3"/>
          <p:cNvSpPr>
            <a:spLocks noChangeArrowheads="1" noChangeShapeType="1" noTextEdit="1"/>
          </p:cNvSpPr>
          <p:nvPr/>
        </p:nvSpPr>
        <p:spPr bwMode="auto">
          <a:xfrm>
            <a:off x="533400" y="304800"/>
            <a:ext cx="53340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The Engel Curve</a:t>
            </a:r>
          </a:p>
        </p:txBody>
      </p:sp>
    </p:spTree>
    <p:extLst>
      <p:ext uri="{BB962C8B-B14F-4D97-AF65-F5344CB8AC3E}">
        <p14:creationId xmlns:p14="http://schemas.microsoft.com/office/powerpoint/2010/main" val="610400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wipe(left)">
                                      <p:cBhvr>
                                        <p:cTn id="7" dur="500"/>
                                        <p:tgtEl>
                                          <p:spTgt spid="179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4" name="Rectangle 8"/>
          <p:cNvSpPr>
            <a:spLocks noChangeArrowheads="1"/>
          </p:cNvSpPr>
          <p:nvPr/>
        </p:nvSpPr>
        <p:spPr bwMode="auto">
          <a:xfrm>
            <a:off x="762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65" name="Rectangle 9"/>
          <p:cNvSpPr>
            <a:spLocks noChangeArrowheads="1"/>
          </p:cNvSpPr>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66" name="Rectangle 10"/>
          <p:cNvSpPr>
            <a:spLocks noGrp="1" noChangeArrowheads="1"/>
          </p:cNvSpPr>
          <p:nvPr>
            <p:ph type="title"/>
          </p:nvPr>
        </p:nvSpPr>
        <p:spPr>
          <a:noFill/>
          <a:ln/>
        </p:spPr>
        <p:txBody>
          <a:bodyPr/>
          <a:lstStyle/>
          <a:p>
            <a:r>
              <a:rPr lang="en-US" altLang="tr-TR" sz="2800" dirty="0"/>
              <a:t>Effect of a Price Change</a:t>
            </a:r>
          </a:p>
        </p:txBody>
      </p:sp>
      <p:sp>
        <p:nvSpPr>
          <p:cNvPr id="96267" name="Rectangle 11"/>
          <p:cNvSpPr>
            <a:spLocks noChangeArrowheads="1"/>
          </p:cNvSpPr>
          <p:nvPr/>
        </p:nvSpPr>
        <p:spPr bwMode="auto">
          <a:xfrm>
            <a:off x="3124200" y="62357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68" name="Line 12"/>
          <p:cNvSpPr>
            <a:spLocks noChangeShapeType="1"/>
          </p:cNvSpPr>
          <p:nvPr/>
        </p:nvSpPr>
        <p:spPr bwMode="auto">
          <a:xfrm>
            <a:off x="2244725" y="1733550"/>
            <a:ext cx="0" cy="42656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69" name="Rectangle 13"/>
          <p:cNvSpPr>
            <a:spLocks noChangeArrowheads="1"/>
          </p:cNvSpPr>
          <p:nvPr/>
        </p:nvSpPr>
        <p:spPr bwMode="auto">
          <a:xfrm>
            <a:off x="7434263" y="5651500"/>
            <a:ext cx="1192212"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fontAlgn="base" hangingPunct="0">
              <a:spcBef>
                <a:spcPct val="0"/>
              </a:spcBef>
              <a:spcAft>
                <a:spcPct val="0"/>
              </a:spcAft>
            </a:pPr>
            <a:r>
              <a:rPr lang="en-US" altLang="tr-TR" sz="1400" b="1">
                <a:solidFill>
                  <a:srgbClr val="000000"/>
                </a:solidFill>
              </a:rPr>
              <a:t>Food (units </a:t>
            </a:r>
          </a:p>
          <a:p>
            <a:pPr algn="r" eaLnBrk="0" fontAlgn="base" hangingPunct="0">
              <a:spcBef>
                <a:spcPct val="0"/>
              </a:spcBef>
              <a:spcAft>
                <a:spcPct val="0"/>
              </a:spcAft>
            </a:pPr>
            <a:r>
              <a:rPr lang="en-US" altLang="tr-TR" sz="1400" b="1">
                <a:solidFill>
                  <a:srgbClr val="000000"/>
                </a:solidFill>
              </a:rPr>
              <a:t>per month)</a:t>
            </a:r>
            <a:endParaRPr lang="en-US" altLang="tr-TR" sz="1500" b="1">
              <a:solidFill>
                <a:srgbClr val="000000"/>
              </a:solidFill>
            </a:endParaRPr>
          </a:p>
        </p:txBody>
      </p:sp>
      <p:sp>
        <p:nvSpPr>
          <p:cNvPr id="96270" name="Rectangle 14"/>
          <p:cNvSpPr>
            <a:spLocks noChangeArrowheads="1"/>
          </p:cNvSpPr>
          <p:nvPr/>
        </p:nvSpPr>
        <p:spPr bwMode="auto">
          <a:xfrm>
            <a:off x="1322388" y="1216025"/>
            <a:ext cx="919162"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fontAlgn="base" hangingPunct="0">
              <a:spcBef>
                <a:spcPct val="0"/>
              </a:spcBef>
              <a:spcAft>
                <a:spcPct val="0"/>
              </a:spcAft>
            </a:pPr>
            <a:r>
              <a:rPr lang="en-US" altLang="tr-TR" sz="1400">
                <a:solidFill>
                  <a:srgbClr val="000000"/>
                </a:solidFill>
              </a:rPr>
              <a:t>Clothing</a:t>
            </a:r>
          </a:p>
          <a:p>
            <a:pPr algn="r" eaLnBrk="0" fontAlgn="base" hangingPunct="0">
              <a:spcBef>
                <a:spcPct val="0"/>
              </a:spcBef>
              <a:spcAft>
                <a:spcPct val="0"/>
              </a:spcAft>
            </a:pPr>
            <a:r>
              <a:rPr lang="en-US" altLang="tr-TR" sz="1400">
                <a:solidFill>
                  <a:srgbClr val="000000"/>
                </a:solidFill>
              </a:rPr>
              <a:t>(units per</a:t>
            </a:r>
          </a:p>
          <a:p>
            <a:pPr algn="r" eaLnBrk="0" fontAlgn="base" hangingPunct="0">
              <a:spcBef>
                <a:spcPct val="0"/>
              </a:spcBef>
              <a:spcAft>
                <a:spcPct val="0"/>
              </a:spcAft>
            </a:pPr>
            <a:r>
              <a:rPr lang="en-US" altLang="tr-TR" sz="1400">
                <a:solidFill>
                  <a:srgbClr val="000000"/>
                </a:solidFill>
              </a:rPr>
              <a:t>month)</a:t>
            </a:r>
            <a:endParaRPr lang="en-US" altLang="tr-TR" b="1">
              <a:solidFill>
                <a:srgbClr val="000000"/>
              </a:solidFill>
            </a:endParaRPr>
          </a:p>
        </p:txBody>
      </p:sp>
      <p:sp>
        <p:nvSpPr>
          <p:cNvPr id="96281" name="Line 25"/>
          <p:cNvSpPr>
            <a:spLocks noChangeShapeType="1"/>
          </p:cNvSpPr>
          <p:nvPr/>
        </p:nvSpPr>
        <p:spPr bwMode="auto">
          <a:xfrm>
            <a:off x="2224088" y="6002338"/>
            <a:ext cx="50784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grpSp>
        <p:nvGrpSpPr>
          <p:cNvPr id="96297" name="Group 41"/>
          <p:cNvGrpSpPr>
            <a:grpSpLocks/>
          </p:cNvGrpSpPr>
          <p:nvPr/>
        </p:nvGrpSpPr>
        <p:grpSpPr bwMode="auto">
          <a:xfrm>
            <a:off x="1822450" y="2744788"/>
            <a:ext cx="6837363" cy="3575050"/>
            <a:chOff x="1148" y="1729"/>
            <a:chExt cx="4307" cy="2252"/>
          </a:xfrm>
        </p:grpSpPr>
        <p:sp>
          <p:nvSpPr>
            <p:cNvPr id="96259" name="Freeform 3"/>
            <p:cNvSpPr>
              <a:spLocks/>
            </p:cNvSpPr>
            <p:nvPr/>
          </p:nvSpPr>
          <p:spPr bwMode="auto">
            <a:xfrm>
              <a:off x="1535" y="1729"/>
              <a:ext cx="195" cy="673"/>
            </a:xfrm>
            <a:custGeom>
              <a:avLst/>
              <a:gdLst>
                <a:gd name="T0" fmla="*/ 0 w 195"/>
                <a:gd name="T1" fmla="*/ 0 h 673"/>
                <a:gd name="T2" fmla="*/ 3 w 195"/>
                <a:gd name="T3" fmla="*/ 77 h 673"/>
                <a:gd name="T4" fmla="*/ 9 w 195"/>
                <a:gd name="T5" fmla="*/ 153 h 673"/>
                <a:gd name="T6" fmla="*/ 20 w 195"/>
                <a:gd name="T7" fmla="*/ 230 h 673"/>
                <a:gd name="T8" fmla="*/ 28 w 195"/>
                <a:gd name="T9" fmla="*/ 272 h 673"/>
                <a:gd name="T10" fmla="*/ 39 w 195"/>
                <a:gd name="T11" fmla="*/ 315 h 673"/>
                <a:gd name="T12" fmla="*/ 70 w 195"/>
                <a:gd name="T13" fmla="*/ 399 h 673"/>
                <a:gd name="T14" fmla="*/ 105 w 195"/>
                <a:gd name="T15" fmla="*/ 488 h 673"/>
                <a:gd name="T16" fmla="*/ 150 w 195"/>
                <a:gd name="T17" fmla="*/ 580 h 673"/>
                <a:gd name="T18" fmla="*/ 194 w 195"/>
                <a:gd name="T19" fmla="*/ 672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673">
                  <a:moveTo>
                    <a:pt x="0" y="0"/>
                  </a:moveTo>
                  <a:lnTo>
                    <a:pt x="3" y="77"/>
                  </a:lnTo>
                  <a:lnTo>
                    <a:pt x="9" y="153"/>
                  </a:lnTo>
                  <a:lnTo>
                    <a:pt x="20" y="230"/>
                  </a:lnTo>
                  <a:lnTo>
                    <a:pt x="28" y="272"/>
                  </a:lnTo>
                  <a:lnTo>
                    <a:pt x="39" y="315"/>
                  </a:lnTo>
                  <a:lnTo>
                    <a:pt x="70" y="399"/>
                  </a:lnTo>
                  <a:lnTo>
                    <a:pt x="105" y="488"/>
                  </a:lnTo>
                  <a:lnTo>
                    <a:pt x="150" y="580"/>
                  </a:lnTo>
                  <a:lnTo>
                    <a:pt x="194" y="672"/>
                  </a:lnTo>
                </a:path>
              </a:pathLst>
            </a:custGeom>
            <a:noFill/>
            <a:ln w="50800" cap="rnd"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000000"/>
                </a:solidFill>
              </a:endParaRPr>
            </a:p>
          </p:txBody>
        </p:sp>
        <p:sp>
          <p:nvSpPr>
            <p:cNvPr id="96261" name="Freeform 5"/>
            <p:cNvSpPr>
              <a:spLocks/>
            </p:cNvSpPr>
            <p:nvPr/>
          </p:nvSpPr>
          <p:spPr bwMode="auto">
            <a:xfrm>
              <a:off x="2302" y="1922"/>
              <a:ext cx="917" cy="742"/>
            </a:xfrm>
            <a:custGeom>
              <a:avLst/>
              <a:gdLst>
                <a:gd name="T0" fmla="*/ 0 w 917"/>
                <a:gd name="T1" fmla="*/ 0 h 742"/>
                <a:gd name="T2" fmla="*/ 15 w 917"/>
                <a:gd name="T3" fmla="*/ 29 h 742"/>
                <a:gd name="T4" fmla="*/ 41 w 917"/>
                <a:gd name="T5" fmla="*/ 68 h 742"/>
                <a:gd name="T6" fmla="*/ 66 w 917"/>
                <a:gd name="T7" fmla="*/ 115 h 742"/>
                <a:gd name="T8" fmla="*/ 97 w 917"/>
                <a:gd name="T9" fmla="*/ 166 h 742"/>
                <a:gd name="T10" fmla="*/ 159 w 917"/>
                <a:gd name="T11" fmla="*/ 268 h 742"/>
                <a:gd name="T12" fmla="*/ 195 w 917"/>
                <a:gd name="T13" fmla="*/ 315 h 742"/>
                <a:gd name="T14" fmla="*/ 226 w 917"/>
                <a:gd name="T15" fmla="*/ 358 h 742"/>
                <a:gd name="T16" fmla="*/ 283 w 917"/>
                <a:gd name="T17" fmla="*/ 421 h 742"/>
                <a:gd name="T18" fmla="*/ 344 w 917"/>
                <a:gd name="T19" fmla="*/ 477 h 742"/>
                <a:gd name="T20" fmla="*/ 411 w 917"/>
                <a:gd name="T21" fmla="*/ 528 h 742"/>
                <a:gd name="T22" fmla="*/ 489 w 917"/>
                <a:gd name="T23" fmla="*/ 575 h 742"/>
                <a:gd name="T24" fmla="*/ 540 w 917"/>
                <a:gd name="T25" fmla="*/ 600 h 742"/>
                <a:gd name="T26" fmla="*/ 592 w 917"/>
                <a:gd name="T27" fmla="*/ 622 h 742"/>
                <a:gd name="T28" fmla="*/ 715 w 917"/>
                <a:gd name="T29" fmla="*/ 669 h 742"/>
                <a:gd name="T30" fmla="*/ 772 w 917"/>
                <a:gd name="T31" fmla="*/ 690 h 742"/>
                <a:gd name="T32" fmla="*/ 828 w 917"/>
                <a:gd name="T33" fmla="*/ 711 h 742"/>
                <a:gd name="T34" fmla="*/ 880 w 917"/>
                <a:gd name="T35" fmla="*/ 728 h 742"/>
                <a:gd name="T36" fmla="*/ 916 w 917"/>
                <a:gd name="T37" fmla="*/ 741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7" h="742">
                  <a:moveTo>
                    <a:pt x="0" y="0"/>
                  </a:moveTo>
                  <a:lnTo>
                    <a:pt x="15" y="29"/>
                  </a:lnTo>
                  <a:lnTo>
                    <a:pt x="41" y="68"/>
                  </a:lnTo>
                  <a:lnTo>
                    <a:pt x="66" y="115"/>
                  </a:lnTo>
                  <a:lnTo>
                    <a:pt x="97" y="166"/>
                  </a:lnTo>
                  <a:lnTo>
                    <a:pt x="159" y="268"/>
                  </a:lnTo>
                  <a:lnTo>
                    <a:pt x="195" y="315"/>
                  </a:lnTo>
                  <a:lnTo>
                    <a:pt x="226" y="358"/>
                  </a:lnTo>
                  <a:lnTo>
                    <a:pt x="283" y="421"/>
                  </a:lnTo>
                  <a:lnTo>
                    <a:pt x="344" y="477"/>
                  </a:lnTo>
                  <a:lnTo>
                    <a:pt x="411" y="528"/>
                  </a:lnTo>
                  <a:lnTo>
                    <a:pt x="489" y="575"/>
                  </a:lnTo>
                  <a:lnTo>
                    <a:pt x="540" y="600"/>
                  </a:lnTo>
                  <a:lnTo>
                    <a:pt x="592" y="622"/>
                  </a:lnTo>
                  <a:lnTo>
                    <a:pt x="715" y="669"/>
                  </a:lnTo>
                  <a:lnTo>
                    <a:pt x="772" y="690"/>
                  </a:lnTo>
                  <a:lnTo>
                    <a:pt x="828" y="711"/>
                  </a:lnTo>
                  <a:lnTo>
                    <a:pt x="880" y="728"/>
                  </a:lnTo>
                  <a:lnTo>
                    <a:pt x="916" y="741"/>
                  </a:lnTo>
                </a:path>
              </a:pathLst>
            </a:custGeom>
            <a:noFill/>
            <a:ln w="50800" cap="rnd"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000000"/>
                </a:solidFill>
              </a:endParaRPr>
            </a:p>
          </p:txBody>
        </p:sp>
        <p:sp>
          <p:nvSpPr>
            <p:cNvPr id="96263" name="Freeform 7"/>
            <p:cNvSpPr>
              <a:spLocks/>
            </p:cNvSpPr>
            <p:nvPr/>
          </p:nvSpPr>
          <p:spPr bwMode="auto">
            <a:xfrm>
              <a:off x="1967" y="2256"/>
              <a:ext cx="483" cy="914"/>
            </a:xfrm>
            <a:custGeom>
              <a:avLst/>
              <a:gdLst>
                <a:gd name="T0" fmla="*/ 0 w 483"/>
                <a:gd name="T1" fmla="*/ 0 h 914"/>
                <a:gd name="T2" fmla="*/ 8 w 483"/>
                <a:gd name="T3" fmla="*/ 102 h 914"/>
                <a:gd name="T4" fmla="*/ 20 w 483"/>
                <a:gd name="T5" fmla="*/ 208 h 914"/>
                <a:gd name="T6" fmla="*/ 31 w 483"/>
                <a:gd name="T7" fmla="*/ 259 h 914"/>
                <a:gd name="T8" fmla="*/ 51 w 483"/>
                <a:gd name="T9" fmla="*/ 315 h 914"/>
                <a:gd name="T10" fmla="*/ 71 w 483"/>
                <a:gd name="T11" fmla="*/ 370 h 914"/>
                <a:gd name="T12" fmla="*/ 98 w 483"/>
                <a:gd name="T13" fmla="*/ 426 h 914"/>
                <a:gd name="T14" fmla="*/ 129 w 483"/>
                <a:gd name="T15" fmla="*/ 482 h 914"/>
                <a:gd name="T16" fmla="*/ 169 w 483"/>
                <a:gd name="T17" fmla="*/ 543 h 914"/>
                <a:gd name="T18" fmla="*/ 216 w 483"/>
                <a:gd name="T19" fmla="*/ 604 h 914"/>
                <a:gd name="T20" fmla="*/ 263 w 483"/>
                <a:gd name="T21" fmla="*/ 665 h 914"/>
                <a:gd name="T22" fmla="*/ 368 w 483"/>
                <a:gd name="T23" fmla="*/ 786 h 914"/>
                <a:gd name="T24" fmla="*/ 482 w 483"/>
                <a:gd name="T25" fmla="*/ 913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3" h="914">
                  <a:moveTo>
                    <a:pt x="0" y="0"/>
                  </a:moveTo>
                  <a:lnTo>
                    <a:pt x="8" y="102"/>
                  </a:lnTo>
                  <a:lnTo>
                    <a:pt x="20" y="208"/>
                  </a:lnTo>
                  <a:lnTo>
                    <a:pt x="31" y="259"/>
                  </a:lnTo>
                  <a:lnTo>
                    <a:pt x="51" y="315"/>
                  </a:lnTo>
                  <a:lnTo>
                    <a:pt x="71" y="370"/>
                  </a:lnTo>
                  <a:lnTo>
                    <a:pt x="98" y="426"/>
                  </a:lnTo>
                  <a:lnTo>
                    <a:pt x="129" y="482"/>
                  </a:lnTo>
                  <a:lnTo>
                    <a:pt x="169" y="543"/>
                  </a:lnTo>
                  <a:lnTo>
                    <a:pt x="216" y="604"/>
                  </a:lnTo>
                  <a:lnTo>
                    <a:pt x="263" y="665"/>
                  </a:lnTo>
                  <a:lnTo>
                    <a:pt x="368" y="786"/>
                  </a:lnTo>
                  <a:lnTo>
                    <a:pt x="482" y="913"/>
                  </a:lnTo>
                </a:path>
              </a:pathLst>
            </a:custGeom>
            <a:noFill/>
            <a:ln w="50800" cap="rnd"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000000"/>
                </a:solidFill>
              </a:endParaRPr>
            </a:p>
          </p:txBody>
        </p:sp>
        <p:sp>
          <p:nvSpPr>
            <p:cNvPr id="96271" name="Rectangle 15"/>
            <p:cNvSpPr>
              <a:spLocks noChangeArrowheads="1"/>
            </p:cNvSpPr>
            <p:nvPr/>
          </p:nvSpPr>
          <p:spPr bwMode="auto">
            <a:xfrm>
              <a:off x="1148" y="2588"/>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2000" b="1">
                  <a:solidFill>
                    <a:srgbClr val="000000"/>
                  </a:solidFill>
                </a:rPr>
                <a:t>4</a:t>
              </a:r>
            </a:p>
          </p:txBody>
        </p:sp>
        <p:sp>
          <p:nvSpPr>
            <p:cNvPr id="96272" name="Rectangle 16"/>
            <p:cNvSpPr>
              <a:spLocks noChangeArrowheads="1"/>
            </p:cNvSpPr>
            <p:nvPr/>
          </p:nvSpPr>
          <p:spPr bwMode="auto">
            <a:xfrm>
              <a:off x="1148" y="2276"/>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2000" b="1">
                  <a:solidFill>
                    <a:srgbClr val="000000"/>
                  </a:solidFill>
                </a:rPr>
                <a:t>5</a:t>
              </a:r>
            </a:p>
          </p:txBody>
        </p:sp>
        <p:sp>
          <p:nvSpPr>
            <p:cNvPr id="96273" name="Rectangle 17"/>
            <p:cNvSpPr>
              <a:spLocks noChangeArrowheads="1"/>
            </p:cNvSpPr>
            <p:nvPr/>
          </p:nvSpPr>
          <p:spPr bwMode="auto">
            <a:xfrm>
              <a:off x="1148" y="1964"/>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2000" b="1">
                  <a:solidFill>
                    <a:srgbClr val="000000"/>
                  </a:solidFill>
                </a:rPr>
                <a:t>6</a:t>
              </a:r>
            </a:p>
          </p:txBody>
        </p:sp>
        <p:sp>
          <p:nvSpPr>
            <p:cNvPr id="96274" name="Line 18"/>
            <p:cNvSpPr>
              <a:spLocks noChangeShapeType="1"/>
            </p:cNvSpPr>
            <p:nvPr/>
          </p:nvSpPr>
          <p:spPr bwMode="auto">
            <a:xfrm>
              <a:off x="1401" y="2112"/>
              <a:ext cx="223"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75" name="Line 19"/>
            <p:cNvSpPr>
              <a:spLocks noChangeShapeType="1"/>
            </p:cNvSpPr>
            <p:nvPr/>
          </p:nvSpPr>
          <p:spPr bwMode="auto">
            <a:xfrm>
              <a:off x="1584" y="2121"/>
              <a:ext cx="0" cy="1663"/>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76" name="Oval 20"/>
            <p:cNvSpPr>
              <a:spLocks noChangeArrowheads="1"/>
            </p:cNvSpPr>
            <p:nvPr/>
          </p:nvSpPr>
          <p:spPr bwMode="auto">
            <a:xfrm>
              <a:off x="1536" y="2064"/>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77" name="Line 21"/>
            <p:cNvSpPr>
              <a:spLocks noChangeShapeType="1"/>
            </p:cNvSpPr>
            <p:nvPr/>
          </p:nvSpPr>
          <p:spPr bwMode="auto">
            <a:xfrm>
              <a:off x="1401" y="2400"/>
              <a:ext cx="1183"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78" name="Line 22"/>
            <p:cNvSpPr>
              <a:spLocks noChangeShapeType="1"/>
            </p:cNvSpPr>
            <p:nvPr/>
          </p:nvSpPr>
          <p:spPr bwMode="auto">
            <a:xfrm>
              <a:off x="1401" y="2688"/>
              <a:ext cx="65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79" name="Line 23"/>
            <p:cNvSpPr>
              <a:spLocks noChangeShapeType="1"/>
            </p:cNvSpPr>
            <p:nvPr/>
          </p:nvSpPr>
          <p:spPr bwMode="auto">
            <a:xfrm>
              <a:off x="2064" y="2697"/>
              <a:ext cx="0" cy="108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80" name="Oval 24"/>
            <p:cNvSpPr>
              <a:spLocks noChangeArrowheads="1"/>
            </p:cNvSpPr>
            <p:nvPr/>
          </p:nvSpPr>
          <p:spPr bwMode="auto">
            <a:xfrm>
              <a:off x="2016" y="2640"/>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82" name="Oval 26"/>
            <p:cNvSpPr>
              <a:spLocks noChangeArrowheads="1"/>
            </p:cNvSpPr>
            <p:nvPr/>
          </p:nvSpPr>
          <p:spPr bwMode="auto">
            <a:xfrm>
              <a:off x="2592" y="2352"/>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83" name="Line 27"/>
            <p:cNvSpPr>
              <a:spLocks noChangeShapeType="1"/>
            </p:cNvSpPr>
            <p:nvPr/>
          </p:nvSpPr>
          <p:spPr bwMode="auto">
            <a:xfrm>
              <a:off x="2640" y="2457"/>
              <a:ext cx="0" cy="1279"/>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84" name="Rectangle 28"/>
            <p:cNvSpPr>
              <a:spLocks noChangeArrowheads="1"/>
            </p:cNvSpPr>
            <p:nvPr/>
          </p:nvSpPr>
          <p:spPr bwMode="auto">
            <a:xfrm>
              <a:off x="2349" y="3117"/>
              <a:ext cx="2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1600" b="1" i="1">
                  <a:solidFill>
                    <a:srgbClr val="000000"/>
                  </a:solidFill>
                </a:rPr>
                <a:t>U</a:t>
              </a:r>
              <a:r>
                <a:rPr lang="en-US" altLang="tr-TR" sz="1600" b="1" i="1" baseline="-25000">
                  <a:solidFill>
                    <a:srgbClr val="000000"/>
                  </a:solidFill>
                </a:rPr>
                <a:t>2</a:t>
              </a:r>
            </a:p>
          </p:txBody>
        </p:sp>
        <p:sp>
          <p:nvSpPr>
            <p:cNvPr id="96285" name="Rectangle 29"/>
            <p:cNvSpPr>
              <a:spLocks noChangeArrowheads="1"/>
            </p:cNvSpPr>
            <p:nvPr/>
          </p:nvSpPr>
          <p:spPr bwMode="auto">
            <a:xfrm>
              <a:off x="3261" y="2589"/>
              <a:ext cx="25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1600" b="1" i="1">
                  <a:solidFill>
                    <a:srgbClr val="000000"/>
                  </a:solidFill>
                </a:rPr>
                <a:t>U</a:t>
              </a:r>
              <a:r>
                <a:rPr lang="en-US" altLang="tr-TR" sz="1600" b="1" i="1" baseline="-25000">
                  <a:solidFill>
                    <a:srgbClr val="000000"/>
                  </a:solidFill>
                </a:rPr>
                <a:t>3</a:t>
              </a:r>
            </a:p>
          </p:txBody>
        </p:sp>
        <p:sp>
          <p:nvSpPr>
            <p:cNvPr id="96286" name="Rectangle 30"/>
            <p:cNvSpPr>
              <a:spLocks noChangeArrowheads="1"/>
            </p:cNvSpPr>
            <p:nvPr/>
          </p:nvSpPr>
          <p:spPr bwMode="auto">
            <a:xfrm>
              <a:off x="1581" y="1965"/>
              <a:ext cx="2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1600" b="1" i="1">
                  <a:solidFill>
                    <a:srgbClr val="000000"/>
                  </a:solidFill>
                </a:rPr>
                <a:t>A</a:t>
              </a:r>
            </a:p>
          </p:txBody>
        </p:sp>
        <p:sp>
          <p:nvSpPr>
            <p:cNvPr id="96287" name="Rectangle 31"/>
            <p:cNvSpPr>
              <a:spLocks noChangeArrowheads="1"/>
            </p:cNvSpPr>
            <p:nvPr/>
          </p:nvSpPr>
          <p:spPr bwMode="auto">
            <a:xfrm>
              <a:off x="2061" y="2397"/>
              <a:ext cx="2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1600" b="1" i="1">
                  <a:solidFill>
                    <a:srgbClr val="000000"/>
                  </a:solidFill>
                </a:rPr>
                <a:t>B</a:t>
              </a:r>
            </a:p>
          </p:txBody>
        </p:sp>
        <p:sp>
          <p:nvSpPr>
            <p:cNvPr id="96288" name="Rectangle 32"/>
            <p:cNvSpPr>
              <a:spLocks noChangeArrowheads="1"/>
            </p:cNvSpPr>
            <p:nvPr/>
          </p:nvSpPr>
          <p:spPr bwMode="auto">
            <a:xfrm>
              <a:off x="2733" y="2253"/>
              <a:ext cx="2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1600" b="1" i="1">
                  <a:solidFill>
                    <a:srgbClr val="000000"/>
                  </a:solidFill>
                </a:rPr>
                <a:t>D</a:t>
              </a:r>
            </a:p>
          </p:txBody>
        </p:sp>
        <p:sp>
          <p:nvSpPr>
            <p:cNvPr id="96289" name="Rectangle 33"/>
            <p:cNvSpPr>
              <a:spLocks noChangeArrowheads="1"/>
            </p:cNvSpPr>
            <p:nvPr/>
          </p:nvSpPr>
          <p:spPr bwMode="auto">
            <a:xfrm>
              <a:off x="1677" y="2220"/>
              <a:ext cx="235"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1400" b="1" i="1">
                  <a:solidFill>
                    <a:srgbClr val="000000"/>
                  </a:solidFill>
                </a:rPr>
                <a:t>U</a:t>
              </a:r>
              <a:r>
                <a:rPr lang="en-US" altLang="tr-TR" sz="1400" b="1" i="1" baseline="-25000">
                  <a:solidFill>
                    <a:srgbClr val="000000"/>
                  </a:solidFill>
                </a:rPr>
                <a:t>1</a:t>
              </a:r>
            </a:p>
          </p:txBody>
        </p:sp>
        <p:sp>
          <p:nvSpPr>
            <p:cNvPr id="96290" name="Rectangle 34"/>
            <p:cNvSpPr>
              <a:spLocks noChangeArrowheads="1"/>
            </p:cNvSpPr>
            <p:nvPr/>
          </p:nvSpPr>
          <p:spPr bwMode="auto">
            <a:xfrm>
              <a:off x="1484" y="3733"/>
              <a:ext cx="20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2000" b="1">
                  <a:solidFill>
                    <a:srgbClr val="000000"/>
                  </a:solidFill>
                </a:rPr>
                <a:t>4</a:t>
              </a:r>
            </a:p>
          </p:txBody>
        </p:sp>
        <p:sp>
          <p:nvSpPr>
            <p:cNvPr id="96291" name="Rectangle 35"/>
            <p:cNvSpPr>
              <a:spLocks noChangeArrowheads="1"/>
            </p:cNvSpPr>
            <p:nvPr/>
          </p:nvSpPr>
          <p:spPr bwMode="auto">
            <a:xfrm>
              <a:off x="1964" y="3733"/>
              <a:ext cx="29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2000" b="1">
                  <a:solidFill>
                    <a:srgbClr val="000000"/>
                  </a:solidFill>
                </a:rPr>
                <a:t>12</a:t>
              </a:r>
            </a:p>
          </p:txBody>
        </p:sp>
        <p:sp>
          <p:nvSpPr>
            <p:cNvPr id="96292" name="Rectangle 36"/>
            <p:cNvSpPr>
              <a:spLocks noChangeArrowheads="1"/>
            </p:cNvSpPr>
            <p:nvPr/>
          </p:nvSpPr>
          <p:spPr bwMode="auto">
            <a:xfrm>
              <a:off x="2444" y="3733"/>
              <a:ext cx="29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2000" b="1">
                  <a:solidFill>
                    <a:srgbClr val="000000"/>
                  </a:solidFill>
                </a:rPr>
                <a:t>20</a:t>
              </a:r>
            </a:p>
          </p:txBody>
        </p:sp>
        <p:sp>
          <p:nvSpPr>
            <p:cNvPr id="96293" name="Rectangle 37"/>
            <p:cNvSpPr>
              <a:spLocks noChangeArrowheads="1"/>
            </p:cNvSpPr>
            <p:nvPr/>
          </p:nvSpPr>
          <p:spPr bwMode="auto">
            <a:xfrm>
              <a:off x="4013" y="2320"/>
              <a:ext cx="1442" cy="756"/>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ltLang="tr-TR" b="1">
                  <a:solidFill>
                    <a:srgbClr val="000000"/>
                  </a:solidFill>
                </a:rPr>
                <a:t>Three separate</a:t>
              </a:r>
            </a:p>
            <a:p>
              <a:pPr algn="ctr" eaLnBrk="0" fontAlgn="base" hangingPunct="0">
                <a:spcBef>
                  <a:spcPct val="0"/>
                </a:spcBef>
                <a:spcAft>
                  <a:spcPct val="0"/>
                </a:spcAft>
              </a:pPr>
              <a:r>
                <a:rPr lang="en-US" altLang="tr-TR" b="1">
                  <a:solidFill>
                    <a:srgbClr val="000000"/>
                  </a:solidFill>
                </a:rPr>
                <a:t>indifference curves</a:t>
              </a:r>
            </a:p>
            <a:p>
              <a:pPr algn="ctr" eaLnBrk="0" fontAlgn="base" hangingPunct="0">
                <a:spcBef>
                  <a:spcPct val="0"/>
                </a:spcBef>
                <a:spcAft>
                  <a:spcPct val="0"/>
                </a:spcAft>
              </a:pPr>
              <a:r>
                <a:rPr lang="en-US" altLang="tr-TR" b="1">
                  <a:solidFill>
                    <a:srgbClr val="000000"/>
                  </a:solidFill>
                </a:rPr>
                <a:t>are tangent to</a:t>
              </a:r>
            </a:p>
            <a:p>
              <a:pPr algn="ctr" eaLnBrk="0" fontAlgn="base" hangingPunct="0">
                <a:spcBef>
                  <a:spcPct val="0"/>
                </a:spcBef>
                <a:spcAft>
                  <a:spcPct val="0"/>
                </a:spcAft>
              </a:pPr>
              <a:r>
                <a:rPr lang="en-US" altLang="tr-TR" b="1">
                  <a:solidFill>
                    <a:srgbClr val="000000"/>
                  </a:solidFill>
                </a:rPr>
                <a:t>each budget line.</a:t>
              </a:r>
            </a:p>
          </p:txBody>
        </p:sp>
      </p:grpSp>
      <p:grpSp>
        <p:nvGrpSpPr>
          <p:cNvPr id="96299" name="Group 43"/>
          <p:cNvGrpSpPr>
            <a:grpSpLocks/>
          </p:cNvGrpSpPr>
          <p:nvPr/>
        </p:nvGrpSpPr>
        <p:grpSpPr bwMode="auto">
          <a:xfrm>
            <a:off x="1736725" y="1549400"/>
            <a:ext cx="5248275" cy="4445000"/>
            <a:chOff x="1094" y="976"/>
            <a:chExt cx="3306" cy="2800"/>
          </a:xfrm>
        </p:grpSpPr>
        <p:grpSp>
          <p:nvGrpSpPr>
            <p:cNvPr id="96295" name="Group 39"/>
            <p:cNvGrpSpPr>
              <a:grpSpLocks/>
            </p:cNvGrpSpPr>
            <p:nvPr/>
          </p:nvGrpSpPr>
          <p:grpSpPr bwMode="auto">
            <a:xfrm>
              <a:off x="1409" y="976"/>
              <a:ext cx="2991" cy="2800"/>
              <a:chOff x="1409" y="976"/>
              <a:chExt cx="2991" cy="2800"/>
            </a:xfrm>
          </p:grpSpPr>
          <p:sp>
            <p:nvSpPr>
              <p:cNvPr id="96258" name="Line 2"/>
              <p:cNvSpPr>
                <a:spLocks noChangeShapeType="1"/>
              </p:cNvSpPr>
              <p:nvPr/>
            </p:nvSpPr>
            <p:spPr bwMode="auto">
              <a:xfrm>
                <a:off x="1410" y="1358"/>
                <a:ext cx="590" cy="2418"/>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60" name="Line 4"/>
              <p:cNvSpPr>
                <a:spLocks noChangeShapeType="1"/>
              </p:cNvSpPr>
              <p:nvPr/>
            </p:nvSpPr>
            <p:spPr bwMode="auto">
              <a:xfrm>
                <a:off x="1409" y="1409"/>
                <a:ext cx="2991" cy="2367"/>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62" name="Line 6"/>
              <p:cNvSpPr>
                <a:spLocks noChangeShapeType="1"/>
              </p:cNvSpPr>
              <p:nvPr/>
            </p:nvSpPr>
            <p:spPr bwMode="auto">
              <a:xfrm>
                <a:off x="1409" y="1409"/>
                <a:ext cx="1215" cy="2367"/>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96294" name="Rectangle 38"/>
              <p:cNvSpPr>
                <a:spLocks noChangeArrowheads="1"/>
              </p:cNvSpPr>
              <p:nvPr/>
            </p:nvSpPr>
            <p:spPr bwMode="auto">
              <a:xfrm>
                <a:off x="2350" y="976"/>
                <a:ext cx="1278" cy="756"/>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b="1">
                    <a:solidFill>
                      <a:srgbClr val="000000"/>
                    </a:solidFill>
                  </a:rPr>
                  <a:t>Assume: </a:t>
                </a:r>
              </a:p>
              <a:p>
                <a:pPr eaLnBrk="0" fontAlgn="base" hangingPunct="0">
                  <a:spcBef>
                    <a:spcPct val="0"/>
                  </a:spcBef>
                  <a:spcAft>
                    <a:spcPct val="0"/>
                  </a:spcAft>
                  <a:buFontTx/>
                  <a:buChar char="•"/>
                </a:pPr>
                <a:r>
                  <a:rPr lang="en-US" altLang="tr-TR" b="1" i="1">
                    <a:solidFill>
                      <a:srgbClr val="000000"/>
                    </a:solidFill>
                  </a:rPr>
                  <a:t>I = </a:t>
                </a:r>
                <a:r>
                  <a:rPr lang="en-US" altLang="tr-TR" b="1">
                    <a:solidFill>
                      <a:srgbClr val="000000"/>
                    </a:solidFill>
                  </a:rPr>
                  <a:t>$20</a:t>
                </a:r>
              </a:p>
              <a:p>
                <a:pPr eaLnBrk="0" fontAlgn="base" hangingPunct="0">
                  <a:spcBef>
                    <a:spcPct val="0"/>
                  </a:spcBef>
                  <a:spcAft>
                    <a:spcPct val="0"/>
                  </a:spcAft>
                  <a:buFontTx/>
                  <a:buChar char="•"/>
                </a:pPr>
                <a:r>
                  <a:rPr lang="en-US" altLang="tr-TR" b="1" i="1">
                    <a:solidFill>
                      <a:srgbClr val="000000"/>
                    </a:solidFill>
                  </a:rPr>
                  <a:t>P</a:t>
                </a:r>
                <a:r>
                  <a:rPr lang="en-US" altLang="tr-TR" b="1" i="1" baseline="-25000">
                    <a:solidFill>
                      <a:srgbClr val="000000"/>
                    </a:solidFill>
                  </a:rPr>
                  <a:t>C </a:t>
                </a:r>
                <a:r>
                  <a:rPr lang="en-US" altLang="tr-TR" b="1" i="1">
                    <a:solidFill>
                      <a:srgbClr val="000000"/>
                    </a:solidFill>
                  </a:rPr>
                  <a:t> = $2</a:t>
                </a:r>
              </a:p>
              <a:p>
                <a:pPr eaLnBrk="0" fontAlgn="base" hangingPunct="0">
                  <a:spcBef>
                    <a:spcPct val="0"/>
                  </a:spcBef>
                  <a:spcAft>
                    <a:spcPct val="0"/>
                  </a:spcAft>
                  <a:buFontTx/>
                  <a:buChar char="•"/>
                </a:pPr>
                <a:r>
                  <a:rPr lang="en-US" altLang="tr-TR" b="1" i="1">
                    <a:solidFill>
                      <a:srgbClr val="000000"/>
                    </a:solidFill>
                  </a:rPr>
                  <a:t>P</a:t>
                </a:r>
                <a:r>
                  <a:rPr lang="en-US" altLang="tr-TR" b="1" i="1" baseline="-25000">
                    <a:solidFill>
                      <a:srgbClr val="000000"/>
                    </a:solidFill>
                  </a:rPr>
                  <a:t>F </a:t>
                </a:r>
                <a:r>
                  <a:rPr lang="en-US" altLang="tr-TR" b="1" i="1">
                    <a:solidFill>
                      <a:srgbClr val="000000"/>
                    </a:solidFill>
                  </a:rPr>
                  <a:t> = </a:t>
                </a:r>
                <a:r>
                  <a:rPr lang="en-US" altLang="tr-TR" b="1">
                    <a:solidFill>
                      <a:srgbClr val="000000"/>
                    </a:solidFill>
                  </a:rPr>
                  <a:t>$2, $1, $.50</a:t>
                </a:r>
              </a:p>
            </p:txBody>
          </p:sp>
        </p:grpSp>
        <p:sp>
          <p:nvSpPr>
            <p:cNvPr id="96298" name="Text Box 42"/>
            <p:cNvSpPr txBox="1">
              <a:spLocks noChangeArrowheads="1"/>
            </p:cNvSpPr>
            <p:nvPr/>
          </p:nvSpPr>
          <p:spPr bwMode="auto">
            <a:xfrm>
              <a:off x="1094" y="1327"/>
              <a:ext cx="2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tr-TR" sz="2000" b="1">
                  <a:solidFill>
                    <a:srgbClr val="000000"/>
                  </a:solidFill>
                </a:rPr>
                <a:t>10</a:t>
              </a:r>
              <a:endParaRPr lang="en-US" altLang="tr-TR" sz="2000">
                <a:solidFill>
                  <a:srgbClr val="000000"/>
                </a:solidFill>
              </a:endParaRPr>
            </a:p>
          </p:txBody>
        </p:sp>
      </p:grpSp>
    </p:spTree>
    <p:extLst>
      <p:ext uri="{BB962C8B-B14F-4D97-AF65-F5344CB8AC3E}">
        <p14:creationId xmlns:p14="http://schemas.microsoft.com/office/powerpoint/2010/main" val="1841980414"/>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6299"/>
                                        </p:tgtEl>
                                        <p:attrNameLst>
                                          <p:attrName>style.visibility</p:attrName>
                                        </p:attrNameLst>
                                      </p:cBhvr>
                                      <p:to>
                                        <p:strVal val="visible"/>
                                      </p:to>
                                    </p:set>
                                    <p:animEffect transition="in" filter="wipe(left)">
                                      <p:cBhvr>
                                        <p:cTn id="7" dur="500"/>
                                        <p:tgtEl>
                                          <p:spTgt spid="96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6297"/>
                                        </p:tgtEl>
                                        <p:attrNameLst>
                                          <p:attrName>style.visibility</p:attrName>
                                        </p:attrNameLst>
                                      </p:cBhvr>
                                      <p:to>
                                        <p:strVal val="visible"/>
                                      </p:to>
                                    </p:set>
                                    <p:animEffect transition="in" filter="wipe(left)">
                                      <p:cBhvr>
                                        <p:cTn id="12" dur="500"/>
                                        <p:tgtEl>
                                          <p:spTgt spid="96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457200"/>
          </a:xfrm>
        </p:spPr>
        <p:txBody>
          <a:bodyPr>
            <a:normAutofit fontScale="90000"/>
          </a:bodyPr>
          <a:lstStyle/>
          <a:p>
            <a:r>
              <a:rPr lang="en-US" sz="2800" b="1" dirty="0"/>
              <a:t>The Effects of Changes in Income</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30</a:t>
            </a:fld>
            <a:endParaRPr lang="en-US"/>
          </a:p>
        </p:txBody>
      </p:sp>
      <p:sp>
        <p:nvSpPr>
          <p:cNvPr id="6" name="Rectangle 5"/>
          <p:cNvSpPr>
            <a:spLocks noGrp="1" noChangeArrowheads="1"/>
          </p:cNvSpPr>
          <p:nvPr/>
        </p:nvSpPr>
        <p:spPr bwMode="auto">
          <a:xfrm>
            <a:off x="152400" y="838200"/>
            <a:ext cx="8763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sz="2400" b="1" i="1" dirty="0">
                <a:solidFill>
                  <a:srgbClr val="000000"/>
                </a:solidFill>
              </a:rPr>
              <a:t>Normal good</a:t>
            </a:r>
            <a:r>
              <a:rPr lang="en-US" sz="2400" b="1" i="1" dirty="0">
                <a:solidFill>
                  <a:schemeClr val="tx1"/>
                </a:solidFill>
              </a:rPr>
              <a:t>:</a:t>
            </a:r>
            <a:r>
              <a:rPr lang="en-US" sz="2400" dirty="0">
                <a:solidFill>
                  <a:schemeClr val="tx1"/>
                </a:solidFill>
              </a:rPr>
              <a:t> one whose quantity demanded rises as income rises. If the income consumption curve shows that the consumer purchases more of good X as her income rises, good X is a normal good. </a:t>
            </a:r>
            <a:r>
              <a:rPr lang="tr-TR" sz="2400" dirty="0">
                <a:solidFill>
                  <a:schemeClr val="tx1"/>
                </a:solidFill>
              </a:rPr>
              <a:t> </a:t>
            </a:r>
            <a:r>
              <a:rPr lang="en-US" sz="2400" dirty="0">
                <a:solidFill>
                  <a:schemeClr val="tx1"/>
                </a:solidFill>
              </a:rPr>
              <a:t>Equivalently, if the slope of the Engel curve is    positive, the good is a normal good.</a:t>
            </a:r>
          </a:p>
          <a:p>
            <a:endParaRPr lang="en-US" sz="2400" dirty="0">
              <a:solidFill>
                <a:schemeClr val="tx1"/>
              </a:solidFill>
            </a:endParaRPr>
          </a:p>
          <a:p>
            <a:r>
              <a:rPr lang="en-US" sz="2400" b="1" i="1" dirty="0">
                <a:solidFill>
                  <a:schemeClr val="tx1"/>
                </a:solidFill>
              </a:rPr>
              <a:t>Inferior good:</a:t>
            </a:r>
            <a:r>
              <a:rPr lang="en-US" sz="2400" dirty="0">
                <a:solidFill>
                  <a:schemeClr val="tx1"/>
                </a:solidFill>
              </a:rPr>
              <a:t> one whose quantity demanded falls as income rises. If the income consumption curve shows that the consumer purchases less of good X as her income rises, good X is a inferior good. </a:t>
            </a:r>
            <a:r>
              <a:rPr lang="tr-TR" sz="2400" dirty="0">
                <a:solidFill>
                  <a:schemeClr val="tx1"/>
                </a:solidFill>
              </a:rPr>
              <a:t> </a:t>
            </a:r>
            <a:r>
              <a:rPr lang="en-US" sz="2400" dirty="0">
                <a:solidFill>
                  <a:schemeClr val="tx1"/>
                </a:solidFill>
              </a:rPr>
              <a:t>Equivalently, if the slope of the Engel curve is    negative, the good is a </a:t>
            </a:r>
            <a:r>
              <a:rPr lang="tr-TR" sz="2400">
                <a:solidFill>
                  <a:schemeClr val="tx1"/>
                </a:solidFill>
              </a:rPr>
              <a:t>inferior</a:t>
            </a:r>
            <a:r>
              <a:rPr lang="en-US" sz="2400">
                <a:solidFill>
                  <a:schemeClr val="tx1"/>
                </a:solidFill>
              </a:rPr>
              <a:t> </a:t>
            </a:r>
            <a:r>
              <a:rPr lang="en-US" sz="2400" dirty="0">
                <a:solidFill>
                  <a:schemeClr val="tx1"/>
                </a:solidFill>
              </a:rPr>
              <a:t>good.</a:t>
            </a:r>
            <a:endParaRPr lang="tr-TR" sz="2400" dirty="0">
              <a:solidFill>
                <a:schemeClr val="tx1"/>
              </a:solidFill>
            </a:endParaRPr>
          </a:p>
          <a:p>
            <a:r>
              <a:rPr lang="en-US" sz="2400" dirty="0">
                <a:solidFill>
                  <a:schemeClr val="tx1"/>
                </a:solidFill>
              </a:rPr>
              <a:t>Note: A good can be normal over some ranges of income, and inferior over others.</a:t>
            </a:r>
          </a:p>
        </p:txBody>
      </p:sp>
    </p:spTree>
    <p:extLst>
      <p:ext uri="{BB962C8B-B14F-4D97-AF65-F5344CB8AC3E}">
        <p14:creationId xmlns:p14="http://schemas.microsoft.com/office/powerpoint/2010/main" val="1779242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The Engel Curve for Normal and Inferior Goods </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31</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49" y="1695450"/>
            <a:ext cx="7225393"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122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ayt Numarası Yer Tutucusu 3"/>
          <p:cNvSpPr>
            <a:spLocks noGrp="1"/>
          </p:cNvSpPr>
          <p:nvPr>
            <p:ph type="sldNum" sz="quarter" idx="12"/>
          </p:nvPr>
        </p:nvSpPr>
        <p:spPr/>
        <p:txBody>
          <a:bodyPr/>
          <a:lstStyle/>
          <a:p>
            <a:fld id="{5BD2807C-1B0A-427D-993B-4AE31D5C0C7B}" type="slidenum">
              <a:rPr lang="en-US" altLang="tr-TR"/>
              <a:pPr/>
              <a:t>32</a:t>
            </a:fld>
            <a:endParaRPr lang="en-US" altLang="tr-TR"/>
          </a:p>
        </p:txBody>
      </p:sp>
      <p:sp>
        <p:nvSpPr>
          <p:cNvPr id="191490" name="Line 2"/>
          <p:cNvSpPr>
            <a:spLocks noChangeShapeType="1"/>
          </p:cNvSpPr>
          <p:nvPr/>
        </p:nvSpPr>
        <p:spPr bwMode="auto">
          <a:xfrm>
            <a:off x="1143000" y="3048000"/>
            <a:ext cx="4648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1491" name="Line 3"/>
          <p:cNvSpPr>
            <a:spLocks noChangeShapeType="1"/>
          </p:cNvSpPr>
          <p:nvPr/>
        </p:nvSpPr>
        <p:spPr bwMode="auto">
          <a:xfrm flipV="1">
            <a:off x="1143000" y="228600"/>
            <a:ext cx="0" cy="2819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1492" name="Line 4"/>
          <p:cNvSpPr>
            <a:spLocks noChangeShapeType="1"/>
          </p:cNvSpPr>
          <p:nvPr/>
        </p:nvSpPr>
        <p:spPr bwMode="auto">
          <a:xfrm flipV="1">
            <a:off x="1143000" y="3429000"/>
            <a:ext cx="0" cy="289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1493" name="Line 5"/>
          <p:cNvSpPr>
            <a:spLocks noChangeShapeType="1"/>
          </p:cNvSpPr>
          <p:nvPr/>
        </p:nvSpPr>
        <p:spPr bwMode="auto">
          <a:xfrm>
            <a:off x="1143000" y="6324600"/>
            <a:ext cx="441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1494" name="Line 6"/>
          <p:cNvSpPr>
            <a:spLocks noChangeShapeType="1"/>
          </p:cNvSpPr>
          <p:nvPr/>
        </p:nvSpPr>
        <p:spPr bwMode="auto">
          <a:xfrm>
            <a:off x="1143000" y="1905000"/>
            <a:ext cx="1828800" cy="1143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1499" name="Arc 11"/>
          <p:cNvSpPr>
            <a:spLocks/>
          </p:cNvSpPr>
          <p:nvPr/>
        </p:nvSpPr>
        <p:spPr bwMode="auto">
          <a:xfrm>
            <a:off x="2057400" y="1905000"/>
            <a:ext cx="850900" cy="914400"/>
          </a:xfrm>
          <a:custGeom>
            <a:avLst/>
            <a:gdLst>
              <a:gd name="G0" fmla="+- 19446 0 0"/>
              <a:gd name="G1" fmla="+- 0 0 0"/>
              <a:gd name="G2" fmla="+- 21600 0 0"/>
              <a:gd name="T0" fmla="*/ 20094 w 20094"/>
              <a:gd name="T1" fmla="*/ 21590 h 21600"/>
              <a:gd name="T2" fmla="*/ 0 w 20094"/>
              <a:gd name="T3" fmla="*/ 9402 h 21600"/>
              <a:gd name="T4" fmla="*/ 19446 w 20094"/>
              <a:gd name="T5" fmla="*/ 0 h 21600"/>
            </a:gdLst>
            <a:ahLst/>
            <a:cxnLst>
              <a:cxn ang="0">
                <a:pos x="T0" y="T1"/>
              </a:cxn>
              <a:cxn ang="0">
                <a:pos x="T2" y="T3"/>
              </a:cxn>
              <a:cxn ang="0">
                <a:pos x="T4" y="T5"/>
              </a:cxn>
            </a:cxnLst>
            <a:rect l="0" t="0" r="r" b="b"/>
            <a:pathLst>
              <a:path w="20094" h="21600" fill="none" extrusionOk="0">
                <a:moveTo>
                  <a:pt x="20094" y="21590"/>
                </a:moveTo>
                <a:cubicBezTo>
                  <a:pt x="19878" y="21596"/>
                  <a:pt x="19662" y="21599"/>
                  <a:pt x="19446" y="21600"/>
                </a:cubicBezTo>
                <a:cubicBezTo>
                  <a:pt x="11160" y="21600"/>
                  <a:pt x="3606" y="16861"/>
                  <a:pt x="-1" y="9402"/>
                </a:cubicBezTo>
              </a:path>
              <a:path w="20094" h="21600" stroke="0" extrusionOk="0">
                <a:moveTo>
                  <a:pt x="20094" y="21590"/>
                </a:moveTo>
                <a:cubicBezTo>
                  <a:pt x="19878" y="21596"/>
                  <a:pt x="19662" y="21599"/>
                  <a:pt x="19446" y="21600"/>
                </a:cubicBezTo>
                <a:cubicBezTo>
                  <a:pt x="11160" y="21600"/>
                  <a:pt x="3606" y="16861"/>
                  <a:pt x="-1" y="9402"/>
                </a:cubicBezTo>
                <a:lnTo>
                  <a:pt x="19446"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1500" name="Text Box 12"/>
          <p:cNvSpPr txBox="1">
            <a:spLocks noChangeArrowheads="1"/>
          </p:cNvSpPr>
          <p:nvPr/>
        </p:nvSpPr>
        <p:spPr bwMode="auto">
          <a:xfrm>
            <a:off x="5927725" y="2933700"/>
            <a:ext cx="104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X (units)</a:t>
            </a:r>
          </a:p>
        </p:txBody>
      </p:sp>
      <p:sp>
        <p:nvSpPr>
          <p:cNvPr id="191501" name="Text Box 13"/>
          <p:cNvSpPr txBox="1">
            <a:spLocks noChangeArrowheads="1"/>
          </p:cNvSpPr>
          <p:nvPr/>
        </p:nvSpPr>
        <p:spPr bwMode="auto">
          <a:xfrm>
            <a:off x="0" y="301625"/>
            <a:ext cx="104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Y (units)</a:t>
            </a:r>
          </a:p>
        </p:txBody>
      </p:sp>
      <p:sp>
        <p:nvSpPr>
          <p:cNvPr id="191502" name="Text Box 14"/>
          <p:cNvSpPr txBox="1">
            <a:spLocks noChangeArrowheads="1"/>
          </p:cNvSpPr>
          <p:nvPr/>
        </p:nvSpPr>
        <p:spPr bwMode="auto">
          <a:xfrm>
            <a:off x="822325" y="2784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191503" name="Line 15"/>
          <p:cNvSpPr>
            <a:spLocks noChangeShapeType="1"/>
          </p:cNvSpPr>
          <p:nvPr/>
        </p:nvSpPr>
        <p:spPr bwMode="auto">
          <a:xfrm>
            <a:off x="2514600" y="2743200"/>
            <a:ext cx="0" cy="3581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1507" name="Text Box 19"/>
          <p:cNvSpPr txBox="1">
            <a:spLocks noChangeArrowheads="1"/>
          </p:cNvSpPr>
          <p:nvPr/>
        </p:nvSpPr>
        <p:spPr bwMode="auto">
          <a:xfrm>
            <a:off x="457200" y="3425825"/>
            <a:ext cx="596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I (€)</a:t>
            </a:r>
          </a:p>
        </p:txBody>
      </p:sp>
      <p:sp>
        <p:nvSpPr>
          <p:cNvPr id="191508" name="Text Box 20"/>
          <p:cNvSpPr txBox="1">
            <a:spLocks noChangeArrowheads="1"/>
          </p:cNvSpPr>
          <p:nvPr/>
        </p:nvSpPr>
        <p:spPr bwMode="auto">
          <a:xfrm>
            <a:off x="5622925" y="6210300"/>
            <a:ext cx="104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X (units)</a:t>
            </a:r>
          </a:p>
        </p:txBody>
      </p:sp>
      <p:sp>
        <p:nvSpPr>
          <p:cNvPr id="191510" name="Text Box 22"/>
          <p:cNvSpPr txBox="1">
            <a:spLocks noChangeArrowheads="1"/>
          </p:cNvSpPr>
          <p:nvPr/>
        </p:nvSpPr>
        <p:spPr bwMode="auto">
          <a:xfrm>
            <a:off x="1752600" y="190500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solidFill>
                  <a:srgbClr val="FF0000"/>
                </a:solidFill>
                <a:latin typeface="Times New Roman" pitchFamily="18" charset="0"/>
              </a:rPr>
              <a:t>U</a:t>
            </a:r>
            <a:r>
              <a:rPr lang="en-GB" altLang="tr-TR" baseline="-25000">
                <a:solidFill>
                  <a:srgbClr val="FF0000"/>
                </a:solidFill>
                <a:latin typeface="Times New Roman" pitchFamily="18" charset="0"/>
              </a:rPr>
              <a:t>1</a:t>
            </a:r>
            <a:endParaRPr lang="en-GB" altLang="tr-TR">
              <a:solidFill>
                <a:srgbClr val="FF0000"/>
              </a:solidFill>
              <a:latin typeface="Times New Roman" pitchFamily="18" charset="0"/>
            </a:endParaRPr>
          </a:p>
        </p:txBody>
      </p:sp>
      <p:sp>
        <p:nvSpPr>
          <p:cNvPr id="191515" name="Text Box 27"/>
          <p:cNvSpPr txBox="1">
            <a:spLocks noChangeArrowheads="1"/>
          </p:cNvSpPr>
          <p:nvPr/>
        </p:nvSpPr>
        <p:spPr bwMode="auto">
          <a:xfrm>
            <a:off x="1143000" y="1700213"/>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solidFill>
                  <a:srgbClr val="FF0000"/>
                </a:solidFill>
                <a:latin typeface="Times New Roman" pitchFamily="18" charset="0"/>
              </a:rPr>
              <a:t>I=200</a:t>
            </a:r>
          </a:p>
        </p:txBody>
      </p:sp>
      <p:sp>
        <p:nvSpPr>
          <p:cNvPr id="191516" name="Line 28"/>
          <p:cNvSpPr>
            <a:spLocks noChangeShapeType="1"/>
          </p:cNvSpPr>
          <p:nvPr/>
        </p:nvSpPr>
        <p:spPr bwMode="auto">
          <a:xfrm flipH="1">
            <a:off x="1143000" y="5410200"/>
            <a:ext cx="1371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1520" name="Text Box 32"/>
          <p:cNvSpPr txBox="1">
            <a:spLocks noChangeArrowheads="1"/>
          </p:cNvSpPr>
          <p:nvPr/>
        </p:nvSpPr>
        <p:spPr bwMode="auto">
          <a:xfrm>
            <a:off x="533400" y="525462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solidFill>
                  <a:srgbClr val="FF0000"/>
                </a:solidFill>
                <a:latin typeface="Times New Roman" pitchFamily="18" charset="0"/>
              </a:rPr>
              <a:t>200</a:t>
            </a:r>
          </a:p>
        </p:txBody>
      </p:sp>
      <p:sp>
        <p:nvSpPr>
          <p:cNvPr id="191524" name="Text Box 36"/>
          <p:cNvSpPr txBox="1">
            <a:spLocks noChangeArrowheads="1"/>
          </p:cNvSpPr>
          <p:nvPr/>
        </p:nvSpPr>
        <p:spPr bwMode="auto">
          <a:xfrm>
            <a:off x="2819400" y="4572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Backward Bending Engel Curve</a:t>
            </a:r>
          </a:p>
        </p:txBody>
      </p:sp>
      <p:sp>
        <p:nvSpPr>
          <p:cNvPr id="191528" name="Text Box 40"/>
          <p:cNvSpPr txBox="1">
            <a:spLocks noChangeArrowheads="1"/>
          </p:cNvSpPr>
          <p:nvPr/>
        </p:nvSpPr>
        <p:spPr bwMode="auto">
          <a:xfrm>
            <a:off x="2362200" y="23622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FF0000"/>
                </a:solidFill>
                <a:latin typeface="Times New Roman" pitchFamily="18" charset="0"/>
              </a:rPr>
              <a:t>•</a:t>
            </a:r>
          </a:p>
        </p:txBody>
      </p:sp>
      <p:sp>
        <p:nvSpPr>
          <p:cNvPr id="191530" name="Text Box 42"/>
          <p:cNvSpPr txBox="1">
            <a:spLocks noChangeArrowheads="1"/>
          </p:cNvSpPr>
          <p:nvPr/>
        </p:nvSpPr>
        <p:spPr bwMode="auto">
          <a:xfrm>
            <a:off x="2286000" y="49530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FF0000"/>
                </a:solidFill>
                <a:latin typeface="Times New Roman" pitchFamily="18" charset="0"/>
              </a:rPr>
              <a:t>•</a:t>
            </a:r>
          </a:p>
        </p:txBody>
      </p:sp>
      <p:sp>
        <p:nvSpPr>
          <p:cNvPr id="191532" name="Text Box 44"/>
          <p:cNvSpPr txBox="1">
            <a:spLocks noChangeArrowheads="1"/>
          </p:cNvSpPr>
          <p:nvPr/>
        </p:nvSpPr>
        <p:spPr bwMode="auto">
          <a:xfrm>
            <a:off x="2286000" y="30480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solidFill>
                  <a:srgbClr val="FF0000"/>
                </a:solidFill>
                <a:latin typeface="Times New Roman" pitchFamily="18" charset="0"/>
              </a:rPr>
              <a:t>13</a:t>
            </a:r>
          </a:p>
        </p:txBody>
      </p:sp>
      <p:sp>
        <p:nvSpPr>
          <p:cNvPr id="191533" name="Text Box 45"/>
          <p:cNvSpPr txBox="1">
            <a:spLocks noChangeArrowheads="1"/>
          </p:cNvSpPr>
          <p:nvPr/>
        </p:nvSpPr>
        <p:spPr bwMode="auto">
          <a:xfrm>
            <a:off x="2286000" y="63246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solidFill>
                  <a:srgbClr val="FF0000"/>
                </a:solidFill>
                <a:latin typeface="Times New Roman" pitchFamily="18" charset="0"/>
              </a:rPr>
              <a:t>13</a:t>
            </a:r>
          </a:p>
        </p:txBody>
      </p:sp>
    </p:spTree>
    <p:extLst>
      <p:ext uri="{BB962C8B-B14F-4D97-AF65-F5344CB8AC3E}">
        <p14:creationId xmlns:p14="http://schemas.microsoft.com/office/powerpoint/2010/main" val="515154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ayt Numarası Yer Tutucusu 3"/>
          <p:cNvSpPr>
            <a:spLocks noGrp="1"/>
          </p:cNvSpPr>
          <p:nvPr>
            <p:ph type="sldNum" sz="quarter" idx="12"/>
          </p:nvPr>
        </p:nvSpPr>
        <p:spPr/>
        <p:txBody>
          <a:bodyPr/>
          <a:lstStyle/>
          <a:p>
            <a:fld id="{1BC73FB2-C4A3-4111-A6C7-24B61404045C}" type="slidenum">
              <a:rPr lang="en-US" altLang="tr-TR"/>
              <a:pPr/>
              <a:t>33</a:t>
            </a:fld>
            <a:endParaRPr lang="en-US" altLang="tr-TR"/>
          </a:p>
        </p:txBody>
      </p:sp>
      <p:sp>
        <p:nvSpPr>
          <p:cNvPr id="197634" name="Line 2"/>
          <p:cNvSpPr>
            <a:spLocks noChangeShapeType="1"/>
          </p:cNvSpPr>
          <p:nvPr/>
        </p:nvSpPr>
        <p:spPr bwMode="auto">
          <a:xfrm>
            <a:off x="1143000" y="3048000"/>
            <a:ext cx="4648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35" name="Line 3"/>
          <p:cNvSpPr>
            <a:spLocks noChangeShapeType="1"/>
          </p:cNvSpPr>
          <p:nvPr/>
        </p:nvSpPr>
        <p:spPr bwMode="auto">
          <a:xfrm flipV="1">
            <a:off x="1143000" y="228600"/>
            <a:ext cx="0" cy="2819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36" name="Line 4"/>
          <p:cNvSpPr>
            <a:spLocks noChangeShapeType="1"/>
          </p:cNvSpPr>
          <p:nvPr/>
        </p:nvSpPr>
        <p:spPr bwMode="auto">
          <a:xfrm flipV="1">
            <a:off x="1143000" y="3429000"/>
            <a:ext cx="0" cy="289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37" name="Line 5"/>
          <p:cNvSpPr>
            <a:spLocks noChangeShapeType="1"/>
          </p:cNvSpPr>
          <p:nvPr/>
        </p:nvSpPr>
        <p:spPr bwMode="auto">
          <a:xfrm>
            <a:off x="1143000" y="6324600"/>
            <a:ext cx="441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38" name="Line 6"/>
          <p:cNvSpPr>
            <a:spLocks noChangeShapeType="1"/>
          </p:cNvSpPr>
          <p:nvPr/>
        </p:nvSpPr>
        <p:spPr bwMode="auto">
          <a:xfrm>
            <a:off x="1143000" y="1905000"/>
            <a:ext cx="18288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39" name="Line 7"/>
          <p:cNvSpPr>
            <a:spLocks noChangeShapeType="1"/>
          </p:cNvSpPr>
          <p:nvPr/>
        </p:nvSpPr>
        <p:spPr bwMode="auto">
          <a:xfrm>
            <a:off x="1143000" y="1219200"/>
            <a:ext cx="2895600" cy="1828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40" name="Arc 8"/>
          <p:cNvSpPr>
            <a:spLocks/>
          </p:cNvSpPr>
          <p:nvPr/>
        </p:nvSpPr>
        <p:spPr bwMode="auto">
          <a:xfrm>
            <a:off x="2819400" y="1676400"/>
            <a:ext cx="766763" cy="914400"/>
          </a:xfrm>
          <a:custGeom>
            <a:avLst/>
            <a:gdLst>
              <a:gd name="G0" fmla="+- 18105 0 0"/>
              <a:gd name="G1" fmla="+- 0 0 0"/>
              <a:gd name="G2" fmla="+- 21600 0 0"/>
              <a:gd name="T0" fmla="*/ 17417 w 18105"/>
              <a:gd name="T1" fmla="*/ 21589 h 21589"/>
              <a:gd name="T2" fmla="*/ 0 w 18105"/>
              <a:gd name="T3" fmla="*/ 11780 h 21589"/>
              <a:gd name="T4" fmla="*/ 18105 w 18105"/>
              <a:gd name="T5" fmla="*/ 0 h 21589"/>
            </a:gdLst>
            <a:ahLst/>
            <a:cxnLst>
              <a:cxn ang="0">
                <a:pos x="T0" y="T1"/>
              </a:cxn>
              <a:cxn ang="0">
                <a:pos x="T2" y="T3"/>
              </a:cxn>
              <a:cxn ang="0">
                <a:pos x="T4" y="T5"/>
              </a:cxn>
            </a:cxnLst>
            <a:rect l="0" t="0" r="r" b="b"/>
            <a:pathLst>
              <a:path w="18105" h="21589" fill="none" extrusionOk="0">
                <a:moveTo>
                  <a:pt x="17416" y="21589"/>
                </a:moveTo>
                <a:cubicBezTo>
                  <a:pt x="10356" y="21364"/>
                  <a:pt x="3852" y="17700"/>
                  <a:pt x="-1" y="11780"/>
                </a:cubicBezTo>
              </a:path>
              <a:path w="18105" h="21589" stroke="0" extrusionOk="0">
                <a:moveTo>
                  <a:pt x="17416" y="21589"/>
                </a:moveTo>
                <a:cubicBezTo>
                  <a:pt x="10356" y="21364"/>
                  <a:pt x="3852" y="17700"/>
                  <a:pt x="-1" y="11780"/>
                </a:cubicBezTo>
                <a:lnTo>
                  <a:pt x="18105"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41" name="Arc 9"/>
          <p:cNvSpPr>
            <a:spLocks/>
          </p:cNvSpPr>
          <p:nvPr/>
        </p:nvSpPr>
        <p:spPr bwMode="auto">
          <a:xfrm>
            <a:off x="2057400" y="1905000"/>
            <a:ext cx="850900" cy="914400"/>
          </a:xfrm>
          <a:custGeom>
            <a:avLst/>
            <a:gdLst>
              <a:gd name="G0" fmla="+- 19446 0 0"/>
              <a:gd name="G1" fmla="+- 0 0 0"/>
              <a:gd name="G2" fmla="+- 21600 0 0"/>
              <a:gd name="T0" fmla="*/ 20094 w 20094"/>
              <a:gd name="T1" fmla="*/ 21590 h 21600"/>
              <a:gd name="T2" fmla="*/ 0 w 20094"/>
              <a:gd name="T3" fmla="*/ 9402 h 21600"/>
              <a:gd name="T4" fmla="*/ 19446 w 20094"/>
              <a:gd name="T5" fmla="*/ 0 h 21600"/>
            </a:gdLst>
            <a:ahLst/>
            <a:cxnLst>
              <a:cxn ang="0">
                <a:pos x="T0" y="T1"/>
              </a:cxn>
              <a:cxn ang="0">
                <a:pos x="T2" y="T3"/>
              </a:cxn>
              <a:cxn ang="0">
                <a:pos x="T4" y="T5"/>
              </a:cxn>
            </a:cxnLst>
            <a:rect l="0" t="0" r="r" b="b"/>
            <a:pathLst>
              <a:path w="20094" h="21600" fill="none" extrusionOk="0">
                <a:moveTo>
                  <a:pt x="20094" y="21590"/>
                </a:moveTo>
                <a:cubicBezTo>
                  <a:pt x="19878" y="21596"/>
                  <a:pt x="19662" y="21599"/>
                  <a:pt x="19446" y="21600"/>
                </a:cubicBezTo>
                <a:cubicBezTo>
                  <a:pt x="11160" y="21600"/>
                  <a:pt x="3606" y="16861"/>
                  <a:pt x="-1" y="9402"/>
                </a:cubicBezTo>
              </a:path>
              <a:path w="20094" h="21600" stroke="0" extrusionOk="0">
                <a:moveTo>
                  <a:pt x="20094" y="21590"/>
                </a:moveTo>
                <a:cubicBezTo>
                  <a:pt x="19878" y="21596"/>
                  <a:pt x="19662" y="21599"/>
                  <a:pt x="19446" y="21600"/>
                </a:cubicBezTo>
                <a:cubicBezTo>
                  <a:pt x="11160" y="21600"/>
                  <a:pt x="3606" y="16861"/>
                  <a:pt x="-1" y="9402"/>
                </a:cubicBezTo>
                <a:lnTo>
                  <a:pt x="19446"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42" name="Text Box 10"/>
          <p:cNvSpPr txBox="1">
            <a:spLocks noChangeArrowheads="1"/>
          </p:cNvSpPr>
          <p:nvPr/>
        </p:nvSpPr>
        <p:spPr bwMode="auto">
          <a:xfrm>
            <a:off x="5927725" y="2933700"/>
            <a:ext cx="104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X (units)</a:t>
            </a:r>
          </a:p>
        </p:txBody>
      </p:sp>
      <p:sp>
        <p:nvSpPr>
          <p:cNvPr id="197643" name="Text Box 11"/>
          <p:cNvSpPr txBox="1">
            <a:spLocks noChangeArrowheads="1"/>
          </p:cNvSpPr>
          <p:nvPr/>
        </p:nvSpPr>
        <p:spPr bwMode="auto">
          <a:xfrm>
            <a:off x="0" y="301625"/>
            <a:ext cx="104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Y (units)</a:t>
            </a:r>
          </a:p>
        </p:txBody>
      </p:sp>
      <p:sp>
        <p:nvSpPr>
          <p:cNvPr id="197644" name="Text Box 12"/>
          <p:cNvSpPr txBox="1">
            <a:spLocks noChangeArrowheads="1"/>
          </p:cNvSpPr>
          <p:nvPr/>
        </p:nvSpPr>
        <p:spPr bwMode="auto">
          <a:xfrm>
            <a:off x="822325" y="2784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197645" name="Line 13"/>
          <p:cNvSpPr>
            <a:spLocks noChangeShapeType="1"/>
          </p:cNvSpPr>
          <p:nvPr/>
        </p:nvSpPr>
        <p:spPr bwMode="auto">
          <a:xfrm>
            <a:off x="2514600" y="2743200"/>
            <a:ext cx="0" cy="3581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46" name="Line 14"/>
          <p:cNvSpPr>
            <a:spLocks noChangeShapeType="1"/>
          </p:cNvSpPr>
          <p:nvPr/>
        </p:nvSpPr>
        <p:spPr bwMode="auto">
          <a:xfrm>
            <a:off x="3124200" y="2514600"/>
            <a:ext cx="0" cy="3810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47" name="Text Box 15"/>
          <p:cNvSpPr txBox="1">
            <a:spLocks noChangeArrowheads="1"/>
          </p:cNvSpPr>
          <p:nvPr/>
        </p:nvSpPr>
        <p:spPr bwMode="auto">
          <a:xfrm>
            <a:off x="457200" y="3425825"/>
            <a:ext cx="596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I (€)</a:t>
            </a:r>
          </a:p>
        </p:txBody>
      </p:sp>
      <p:sp>
        <p:nvSpPr>
          <p:cNvPr id="197648" name="Text Box 16"/>
          <p:cNvSpPr txBox="1">
            <a:spLocks noChangeArrowheads="1"/>
          </p:cNvSpPr>
          <p:nvPr/>
        </p:nvSpPr>
        <p:spPr bwMode="auto">
          <a:xfrm>
            <a:off x="5622925" y="6210300"/>
            <a:ext cx="104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X (units)</a:t>
            </a:r>
          </a:p>
        </p:txBody>
      </p:sp>
      <p:sp>
        <p:nvSpPr>
          <p:cNvPr id="197649" name="Text Box 17"/>
          <p:cNvSpPr txBox="1">
            <a:spLocks noChangeArrowheads="1"/>
          </p:cNvSpPr>
          <p:nvPr/>
        </p:nvSpPr>
        <p:spPr bwMode="auto">
          <a:xfrm>
            <a:off x="1752600" y="190500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U</a:t>
            </a:r>
            <a:r>
              <a:rPr lang="en-GB" altLang="tr-TR" baseline="-25000">
                <a:latin typeface="Times New Roman" pitchFamily="18" charset="0"/>
              </a:rPr>
              <a:t>1</a:t>
            </a:r>
            <a:endParaRPr lang="en-GB" altLang="tr-TR">
              <a:latin typeface="Times New Roman" pitchFamily="18" charset="0"/>
            </a:endParaRPr>
          </a:p>
        </p:txBody>
      </p:sp>
      <p:sp>
        <p:nvSpPr>
          <p:cNvPr id="197650" name="Text Box 18"/>
          <p:cNvSpPr txBox="1">
            <a:spLocks noChangeArrowheads="1"/>
          </p:cNvSpPr>
          <p:nvPr/>
        </p:nvSpPr>
        <p:spPr bwMode="auto">
          <a:xfrm>
            <a:off x="2667000" y="182880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solidFill>
                  <a:srgbClr val="FF0000"/>
                </a:solidFill>
                <a:latin typeface="Times New Roman" pitchFamily="18" charset="0"/>
              </a:rPr>
              <a:t>U</a:t>
            </a:r>
            <a:r>
              <a:rPr lang="en-GB" altLang="tr-TR" baseline="-25000">
                <a:solidFill>
                  <a:srgbClr val="FF0000"/>
                </a:solidFill>
                <a:latin typeface="Times New Roman" pitchFamily="18" charset="0"/>
              </a:rPr>
              <a:t>2</a:t>
            </a:r>
            <a:endParaRPr lang="en-GB" altLang="tr-TR">
              <a:solidFill>
                <a:srgbClr val="FF0000"/>
              </a:solidFill>
              <a:latin typeface="Times New Roman" pitchFamily="18" charset="0"/>
            </a:endParaRPr>
          </a:p>
        </p:txBody>
      </p:sp>
      <p:sp>
        <p:nvSpPr>
          <p:cNvPr id="197651" name="Text Box 19"/>
          <p:cNvSpPr txBox="1">
            <a:spLocks noChangeArrowheads="1"/>
          </p:cNvSpPr>
          <p:nvPr/>
        </p:nvSpPr>
        <p:spPr bwMode="auto">
          <a:xfrm>
            <a:off x="1143000" y="1014413"/>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solidFill>
                  <a:srgbClr val="FF0000"/>
                </a:solidFill>
                <a:latin typeface="Times New Roman" pitchFamily="18" charset="0"/>
              </a:rPr>
              <a:t>I=300</a:t>
            </a:r>
          </a:p>
        </p:txBody>
      </p:sp>
      <p:sp>
        <p:nvSpPr>
          <p:cNvPr id="197652" name="Text Box 20"/>
          <p:cNvSpPr txBox="1">
            <a:spLocks noChangeArrowheads="1"/>
          </p:cNvSpPr>
          <p:nvPr/>
        </p:nvSpPr>
        <p:spPr bwMode="auto">
          <a:xfrm>
            <a:off x="1143000" y="1700213"/>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I=200</a:t>
            </a:r>
          </a:p>
        </p:txBody>
      </p:sp>
      <p:sp>
        <p:nvSpPr>
          <p:cNvPr id="197653" name="Line 21"/>
          <p:cNvSpPr>
            <a:spLocks noChangeShapeType="1"/>
          </p:cNvSpPr>
          <p:nvPr/>
        </p:nvSpPr>
        <p:spPr bwMode="auto">
          <a:xfrm flipH="1">
            <a:off x="1143000" y="5410200"/>
            <a:ext cx="1371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54" name="Line 22"/>
          <p:cNvSpPr>
            <a:spLocks noChangeShapeType="1"/>
          </p:cNvSpPr>
          <p:nvPr/>
        </p:nvSpPr>
        <p:spPr bwMode="auto">
          <a:xfrm flipH="1">
            <a:off x="1143000" y="4800600"/>
            <a:ext cx="1981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7655" name="Text Box 23"/>
          <p:cNvSpPr txBox="1">
            <a:spLocks noChangeArrowheads="1"/>
          </p:cNvSpPr>
          <p:nvPr/>
        </p:nvSpPr>
        <p:spPr bwMode="auto">
          <a:xfrm>
            <a:off x="533400" y="525462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200</a:t>
            </a:r>
          </a:p>
        </p:txBody>
      </p:sp>
      <p:sp>
        <p:nvSpPr>
          <p:cNvPr id="197656" name="Text Box 24"/>
          <p:cNvSpPr txBox="1">
            <a:spLocks noChangeArrowheads="1"/>
          </p:cNvSpPr>
          <p:nvPr/>
        </p:nvSpPr>
        <p:spPr bwMode="auto">
          <a:xfrm>
            <a:off x="533400" y="464502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solidFill>
                  <a:srgbClr val="FF0000"/>
                </a:solidFill>
                <a:latin typeface="Times New Roman" pitchFamily="18" charset="0"/>
              </a:rPr>
              <a:t>300</a:t>
            </a:r>
          </a:p>
        </p:txBody>
      </p:sp>
      <p:sp>
        <p:nvSpPr>
          <p:cNvPr id="197657" name="Text Box 25"/>
          <p:cNvSpPr txBox="1">
            <a:spLocks noChangeArrowheads="1"/>
          </p:cNvSpPr>
          <p:nvPr/>
        </p:nvSpPr>
        <p:spPr bwMode="auto">
          <a:xfrm>
            <a:off x="2819400" y="4572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Backward Bending Engel Curve</a:t>
            </a:r>
          </a:p>
        </p:txBody>
      </p:sp>
      <p:sp>
        <p:nvSpPr>
          <p:cNvPr id="197658" name="Text Box 26"/>
          <p:cNvSpPr txBox="1">
            <a:spLocks noChangeArrowheads="1"/>
          </p:cNvSpPr>
          <p:nvPr/>
        </p:nvSpPr>
        <p:spPr bwMode="auto">
          <a:xfrm>
            <a:off x="2895600" y="20574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FF0000"/>
                </a:solidFill>
                <a:latin typeface="Times New Roman" pitchFamily="18" charset="0"/>
              </a:rPr>
              <a:t>•</a:t>
            </a:r>
          </a:p>
        </p:txBody>
      </p:sp>
      <p:sp>
        <p:nvSpPr>
          <p:cNvPr id="197659" name="Text Box 27"/>
          <p:cNvSpPr txBox="1">
            <a:spLocks noChangeArrowheads="1"/>
          </p:cNvSpPr>
          <p:nvPr/>
        </p:nvSpPr>
        <p:spPr bwMode="auto">
          <a:xfrm>
            <a:off x="2362200" y="23622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197660" name="Text Box 28"/>
          <p:cNvSpPr txBox="1">
            <a:spLocks noChangeArrowheads="1"/>
          </p:cNvSpPr>
          <p:nvPr/>
        </p:nvSpPr>
        <p:spPr bwMode="auto">
          <a:xfrm>
            <a:off x="2286000" y="49530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197661" name="Text Box 29"/>
          <p:cNvSpPr txBox="1">
            <a:spLocks noChangeArrowheads="1"/>
          </p:cNvSpPr>
          <p:nvPr/>
        </p:nvSpPr>
        <p:spPr bwMode="auto">
          <a:xfrm>
            <a:off x="2895600" y="4419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FF0000"/>
                </a:solidFill>
                <a:latin typeface="Times New Roman" pitchFamily="18" charset="0"/>
              </a:rPr>
              <a:t>•</a:t>
            </a:r>
          </a:p>
        </p:txBody>
      </p:sp>
      <p:sp>
        <p:nvSpPr>
          <p:cNvPr id="197662" name="Text Box 30"/>
          <p:cNvSpPr txBox="1">
            <a:spLocks noChangeArrowheads="1"/>
          </p:cNvSpPr>
          <p:nvPr/>
        </p:nvSpPr>
        <p:spPr bwMode="auto">
          <a:xfrm>
            <a:off x="2286000" y="30480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13       </a:t>
            </a:r>
            <a:r>
              <a:rPr lang="en-GB" altLang="tr-TR">
                <a:solidFill>
                  <a:srgbClr val="FF0000"/>
                </a:solidFill>
                <a:latin typeface="Times New Roman" pitchFamily="18" charset="0"/>
              </a:rPr>
              <a:t>18</a:t>
            </a:r>
            <a:r>
              <a:rPr lang="en-GB" altLang="tr-TR">
                <a:latin typeface="Times New Roman" pitchFamily="18" charset="0"/>
              </a:rPr>
              <a:t> </a:t>
            </a:r>
          </a:p>
        </p:txBody>
      </p:sp>
      <p:sp>
        <p:nvSpPr>
          <p:cNvPr id="197663" name="Text Box 31"/>
          <p:cNvSpPr txBox="1">
            <a:spLocks noChangeArrowheads="1"/>
          </p:cNvSpPr>
          <p:nvPr/>
        </p:nvSpPr>
        <p:spPr bwMode="auto">
          <a:xfrm>
            <a:off x="2286000" y="63246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13       </a:t>
            </a:r>
            <a:r>
              <a:rPr lang="en-GB" altLang="tr-TR">
                <a:solidFill>
                  <a:srgbClr val="FF0000"/>
                </a:solidFill>
                <a:latin typeface="Times New Roman" pitchFamily="18" charset="0"/>
              </a:rPr>
              <a:t>18</a:t>
            </a:r>
            <a:r>
              <a:rPr lang="en-GB" altLang="tr-TR">
                <a:latin typeface="Times New Roman" pitchFamily="18" charset="0"/>
              </a:rPr>
              <a:t> </a:t>
            </a:r>
          </a:p>
        </p:txBody>
      </p:sp>
    </p:spTree>
    <p:extLst>
      <p:ext uri="{BB962C8B-B14F-4D97-AF65-F5344CB8AC3E}">
        <p14:creationId xmlns:p14="http://schemas.microsoft.com/office/powerpoint/2010/main" val="559987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ayt Numarası Yer Tutucusu 3"/>
          <p:cNvSpPr>
            <a:spLocks noGrp="1"/>
          </p:cNvSpPr>
          <p:nvPr>
            <p:ph type="sldNum" sz="quarter" idx="12"/>
          </p:nvPr>
        </p:nvSpPr>
        <p:spPr/>
        <p:txBody>
          <a:bodyPr/>
          <a:lstStyle/>
          <a:p>
            <a:fld id="{469F3C05-071E-4BAF-A040-B0C021DB8CD5}" type="slidenum">
              <a:rPr lang="en-US" altLang="tr-TR"/>
              <a:pPr/>
              <a:t>34</a:t>
            </a:fld>
            <a:endParaRPr lang="en-US" altLang="tr-TR"/>
          </a:p>
        </p:txBody>
      </p:sp>
      <p:sp>
        <p:nvSpPr>
          <p:cNvPr id="195586" name="Line 2"/>
          <p:cNvSpPr>
            <a:spLocks noChangeShapeType="1"/>
          </p:cNvSpPr>
          <p:nvPr/>
        </p:nvSpPr>
        <p:spPr bwMode="auto">
          <a:xfrm>
            <a:off x="1143000" y="3048000"/>
            <a:ext cx="4648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587" name="Line 3"/>
          <p:cNvSpPr>
            <a:spLocks noChangeShapeType="1"/>
          </p:cNvSpPr>
          <p:nvPr/>
        </p:nvSpPr>
        <p:spPr bwMode="auto">
          <a:xfrm flipV="1">
            <a:off x="1143000" y="228600"/>
            <a:ext cx="0" cy="2819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588" name="Line 4"/>
          <p:cNvSpPr>
            <a:spLocks noChangeShapeType="1"/>
          </p:cNvSpPr>
          <p:nvPr/>
        </p:nvSpPr>
        <p:spPr bwMode="auto">
          <a:xfrm flipV="1">
            <a:off x="1143000" y="3429000"/>
            <a:ext cx="0" cy="289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589" name="Line 5"/>
          <p:cNvSpPr>
            <a:spLocks noChangeShapeType="1"/>
          </p:cNvSpPr>
          <p:nvPr/>
        </p:nvSpPr>
        <p:spPr bwMode="auto">
          <a:xfrm>
            <a:off x="1143000" y="6324600"/>
            <a:ext cx="441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590" name="Line 6"/>
          <p:cNvSpPr>
            <a:spLocks noChangeShapeType="1"/>
          </p:cNvSpPr>
          <p:nvPr/>
        </p:nvSpPr>
        <p:spPr bwMode="auto">
          <a:xfrm>
            <a:off x="1143000" y="1905000"/>
            <a:ext cx="18288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591" name="Line 7"/>
          <p:cNvSpPr>
            <a:spLocks noChangeShapeType="1"/>
          </p:cNvSpPr>
          <p:nvPr/>
        </p:nvSpPr>
        <p:spPr bwMode="auto">
          <a:xfrm>
            <a:off x="1143000" y="1219200"/>
            <a:ext cx="2895600" cy="1828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592" name="Line 8"/>
          <p:cNvSpPr>
            <a:spLocks noChangeShapeType="1"/>
          </p:cNvSpPr>
          <p:nvPr/>
        </p:nvSpPr>
        <p:spPr bwMode="auto">
          <a:xfrm>
            <a:off x="1066800" y="609600"/>
            <a:ext cx="4114800" cy="2438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593" name="Arc 9"/>
          <p:cNvSpPr>
            <a:spLocks/>
          </p:cNvSpPr>
          <p:nvPr/>
        </p:nvSpPr>
        <p:spPr bwMode="auto">
          <a:xfrm>
            <a:off x="2514600" y="914400"/>
            <a:ext cx="863600" cy="911225"/>
          </a:xfrm>
          <a:custGeom>
            <a:avLst/>
            <a:gdLst>
              <a:gd name="G0" fmla="+- 20403 0 0"/>
              <a:gd name="G1" fmla="+- 0 0 0"/>
              <a:gd name="G2" fmla="+- 21600 0 0"/>
              <a:gd name="T0" fmla="*/ 18411 w 20403"/>
              <a:gd name="T1" fmla="*/ 21508 h 21508"/>
              <a:gd name="T2" fmla="*/ 0 w 20403"/>
              <a:gd name="T3" fmla="*/ 7092 h 21508"/>
              <a:gd name="T4" fmla="*/ 20403 w 20403"/>
              <a:gd name="T5" fmla="*/ 0 h 21508"/>
            </a:gdLst>
            <a:ahLst/>
            <a:cxnLst>
              <a:cxn ang="0">
                <a:pos x="T0" y="T1"/>
              </a:cxn>
              <a:cxn ang="0">
                <a:pos x="T2" y="T3"/>
              </a:cxn>
              <a:cxn ang="0">
                <a:pos x="T4" y="T5"/>
              </a:cxn>
            </a:cxnLst>
            <a:rect l="0" t="0" r="r" b="b"/>
            <a:pathLst>
              <a:path w="20403" h="21508" fill="none" extrusionOk="0">
                <a:moveTo>
                  <a:pt x="18411" y="21507"/>
                </a:moveTo>
                <a:cubicBezTo>
                  <a:pt x="9978" y="20726"/>
                  <a:pt x="2780" y="15090"/>
                  <a:pt x="0" y="7091"/>
                </a:cubicBezTo>
              </a:path>
              <a:path w="20403" h="21508" stroke="0" extrusionOk="0">
                <a:moveTo>
                  <a:pt x="18411" y="21507"/>
                </a:moveTo>
                <a:cubicBezTo>
                  <a:pt x="9978" y="20726"/>
                  <a:pt x="2780" y="15090"/>
                  <a:pt x="0" y="7091"/>
                </a:cubicBezTo>
                <a:lnTo>
                  <a:pt x="20403"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594" name="Arc 10"/>
          <p:cNvSpPr>
            <a:spLocks/>
          </p:cNvSpPr>
          <p:nvPr/>
        </p:nvSpPr>
        <p:spPr bwMode="auto">
          <a:xfrm>
            <a:off x="2819400" y="1676400"/>
            <a:ext cx="766763" cy="914400"/>
          </a:xfrm>
          <a:custGeom>
            <a:avLst/>
            <a:gdLst>
              <a:gd name="G0" fmla="+- 18105 0 0"/>
              <a:gd name="G1" fmla="+- 0 0 0"/>
              <a:gd name="G2" fmla="+- 21600 0 0"/>
              <a:gd name="T0" fmla="*/ 17417 w 18105"/>
              <a:gd name="T1" fmla="*/ 21589 h 21589"/>
              <a:gd name="T2" fmla="*/ 0 w 18105"/>
              <a:gd name="T3" fmla="*/ 11780 h 21589"/>
              <a:gd name="T4" fmla="*/ 18105 w 18105"/>
              <a:gd name="T5" fmla="*/ 0 h 21589"/>
            </a:gdLst>
            <a:ahLst/>
            <a:cxnLst>
              <a:cxn ang="0">
                <a:pos x="T0" y="T1"/>
              </a:cxn>
              <a:cxn ang="0">
                <a:pos x="T2" y="T3"/>
              </a:cxn>
              <a:cxn ang="0">
                <a:pos x="T4" y="T5"/>
              </a:cxn>
            </a:cxnLst>
            <a:rect l="0" t="0" r="r" b="b"/>
            <a:pathLst>
              <a:path w="18105" h="21589" fill="none" extrusionOk="0">
                <a:moveTo>
                  <a:pt x="17416" y="21589"/>
                </a:moveTo>
                <a:cubicBezTo>
                  <a:pt x="10356" y="21364"/>
                  <a:pt x="3852" y="17700"/>
                  <a:pt x="-1" y="11780"/>
                </a:cubicBezTo>
              </a:path>
              <a:path w="18105" h="21589" stroke="0" extrusionOk="0">
                <a:moveTo>
                  <a:pt x="17416" y="21589"/>
                </a:moveTo>
                <a:cubicBezTo>
                  <a:pt x="10356" y="21364"/>
                  <a:pt x="3852" y="17700"/>
                  <a:pt x="-1" y="11780"/>
                </a:cubicBezTo>
                <a:lnTo>
                  <a:pt x="18105"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595" name="Arc 11"/>
          <p:cNvSpPr>
            <a:spLocks/>
          </p:cNvSpPr>
          <p:nvPr/>
        </p:nvSpPr>
        <p:spPr bwMode="auto">
          <a:xfrm>
            <a:off x="2057400" y="1905000"/>
            <a:ext cx="850900" cy="914400"/>
          </a:xfrm>
          <a:custGeom>
            <a:avLst/>
            <a:gdLst>
              <a:gd name="G0" fmla="+- 19446 0 0"/>
              <a:gd name="G1" fmla="+- 0 0 0"/>
              <a:gd name="G2" fmla="+- 21600 0 0"/>
              <a:gd name="T0" fmla="*/ 20094 w 20094"/>
              <a:gd name="T1" fmla="*/ 21590 h 21600"/>
              <a:gd name="T2" fmla="*/ 0 w 20094"/>
              <a:gd name="T3" fmla="*/ 9402 h 21600"/>
              <a:gd name="T4" fmla="*/ 19446 w 20094"/>
              <a:gd name="T5" fmla="*/ 0 h 21600"/>
            </a:gdLst>
            <a:ahLst/>
            <a:cxnLst>
              <a:cxn ang="0">
                <a:pos x="T0" y="T1"/>
              </a:cxn>
              <a:cxn ang="0">
                <a:pos x="T2" y="T3"/>
              </a:cxn>
              <a:cxn ang="0">
                <a:pos x="T4" y="T5"/>
              </a:cxn>
            </a:cxnLst>
            <a:rect l="0" t="0" r="r" b="b"/>
            <a:pathLst>
              <a:path w="20094" h="21600" fill="none" extrusionOk="0">
                <a:moveTo>
                  <a:pt x="20094" y="21590"/>
                </a:moveTo>
                <a:cubicBezTo>
                  <a:pt x="19878" y="21596"/>
                  <a:pt x="19662" y="21599"/>
                  <a:pt x="19446" y="21600"/>
                </a:cubicBezTo>
                <a:cubicBezTo>
                  <a:pt x="11160" y="21600"/>
                  <a:pt x="3606" y="16861"/>
                  <a:pt x="-1" y="9402"/>
                </a:cubicBezTo>
              </a:path>
              <a:path w="20094" h="21600" stroke="0" extrusionOk="0">
                <a:moveTo>
                  <a:pt x="20094" y="21590"/>
                </a:moveTo>
                <a:cubicBezTo>
                  <a:pt x="19878" y="21596"/>
                  <a:pt x="19662" y="21599"/>
                  <a:pt x="19446" y="21600"/>
                </a:cubicBezTo>
                <a:cubicBezTo>
                  <a:pt x="11160" y="21600"/>
                  <a:pt x="3606" y="16861"/>
                  <a:pt x="-1" y="9402"/>
                </a:cubicBezTo>
                <a:lnTo>
                  <a:pt x="19446"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596" name="Text Box 12"/>
          <p:cNvSpPr txBox="1">
            <a:spLocks noChangeArrowheads="1"/>
          </p:cNvSpPr>
          <p:nvPr/>
        </p:nvSpPr>
        <p:spPr bwMode="auto">
          <a:xfrm>
            <a:off x="5927725" y="2933700"/>
            <a:ext cx="104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X (units)</a:t>
            </a:r>
          </a:p>
        </p:txBody>
      </p:sp>
      <p:sp>
        <p:nvSpPr>
          <p:cNvPr id="195597" name="Text Box 13"/>
          <p:cNvSpPr txBox="1">
            <a:spLocks noChangeArrowheads="1"/>
          </p:cNvSpPr>
          <p:nvPr/>
        </p:nvSpPr>
        <p:spPr bwMode="auto">
          <a:xfrm>
            <a:off x="0" y="301625"/>
            <a:ext cx="104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Y (units)</a:t>
            </a:r>
          </a:p>
        </p:txBody>
      </p:sp>
      <p:sp>
        <p:nvSpPr>
          <p:cNvPr id="195598" name="Text Box 14"/>
          <p:cNvSpPr txBox="1">
            <a:spLocks noChangeArrowheads="1"/>
          </p:cNvSpPr>
          <p:nvPr/>
        </p:nvSpPr>
        <p:spPr bwMode="auto">
          <a:xfrm>
            <a:off x="822325" y="2784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195599" name="Line 15"/>
          <p:cNvSpPr>
            <a:spLocks noChangeShapeType="1"/>
          </p:cNvSpPr>
          <p:nvPr/>
        </p:nvSpPr>
        <p:spPr bwMode="auto">
          <a:xfrm>
            <a:off x="2514600" y="2743200"/>
            <a:ext cx="0" cy="3581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600" name="Line 16"/>
          <p:cNvSpPr>
            <a:spLocks noChangeShapeType="1"/>
          </p:cNvSpPr>
          <p:nvPr/>
        </p:nvSpPr>
        <p:spPr bwMode="auto">
          <a:xfrm>
            <a:off x="2895600" y="1676400"/>
            <a:ext cx="0" cy="4648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601" name="Line 17"/>
          <p:cNvSpPr>
            <a:spLocks noChangeShapeType="1"/>
          </p:cNvSpPr>
          <p:nvPr/>
        </p:nvSpPr>
        <p:spPr bwMode="auto">
          <a:xfrm>
            <a:off x="3124200" y="2514600"/>
            <a:ext cx="0" cy="3810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603" name="Text Box 19"/>
          <p:cNvSpPr txBox="1">
            <a:spLocks noChangeArrowheads="1"/>
          </p:cNvSpPr>
          <p:nvPr/>
        </p:nvSpPr>
        <p:spPr bwMode="auto">
          <a:xfrm>
            <a:off x="457200" y="3425825"/>
            <a:ext cx="596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I (€)</a:t>
            </a:r>
          </a:p>
        </p:txBody>
      </p:sp>
      <p:sp>
        <p:nvSpPr>
          <p:cNvPr id="195604" name="Text Box 20"/>
          <p:cNvSpPr txBox="1">
            <a:spLocks noChangeArrowheads="1"/>
          </p:cNvSpPr>
          <p:nvPr/>
        </p:nvSpPr>
        <p:spPr bwMode="auto">
          <a:xfrm>
            <a:off x="5622925" y="6210300"/>
            <a:ext cx="104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X (units)</a:t>
            </a:r>
          </a:p>
        </p:txBody>
      </p:sp>
      <p:sp>
        <p:nvSpPr>
          <p:cNvPr id="195606" name="Text Box 22"/>
          <p:cNvSpPr txBox="1">
            <a:spLocks noChangeArrowheads="1"/>
          </p:cNvSpPr>
          <p:nvPr/>
        </p:nvSpPr>
        <p:spPr bwMode="auto">
          <a:xfrm>
            <a:off x="1752600" y="190500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U</a:t>
            </a:r>
            <a:r>
              <a:rPr lang="en-GB" altLang="tr-TR" baseline="-25000">
                <a:latin typeface="Times New Roman" pitchFamily="18" charset="0"/>
              </a:rPr>
              <a:t>1</a:t>
            </a:r>
            <a:endParaRPr lang="en-GB" altLang="tr-TR">
              <a:latin typeface="Times New Roman" pitchFamily="18" charset="0"/>
            </a:endParaRPr>
          </a:p>
        </p:txBody>
      </p:sp>
      <p:sp>
        <p:nvSpPr>
          <p:cNvPr id="195607" name="Text Box 23"/>
          <p:cNvSpPr txBox="1">
            <a:spLocks noChangeArrowheads="1"/>
          </p:cNvSpPr>
          <p:nvPr/>
        </p:nvSpPr>
        <p:spPr bwMode="auto">
          <a:xfrm>
            <a:off x="2667000" y="182880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U</a:t>
            </a:r>
            <a:r>
              <a:rPr lang="en-GB" altLang="tr-TR" baseline="-25000">
                <a:latin typeface="Times New Roman" pitchFamily="18" charset="0"/>
              </a:rPr>
              <a:t>2</a:t>
            </a:r>
            <a:endParaRPr lang="en-GB" altLang="tr-TR">
              <a:latin typeface="Times New Roman" pitchFamily="18" charset="0"/>
            </a:endParaRPr>
          </a:p>
        </p:txBody>
      </p:sp>
      <p:sp>
        <p:nvSpPr>
          <p:cNvPr id="195608" name="Text Box 24"/>
          <p:cNvSpPr txBox="1">
            <a:spLocks noChangeArrowheads="1"/>
          </p:cNvSpPr>
          <p:nvPr/>
        </p:nvSpPr>
        <p:spPr bwMode="auto">
          <a:xfrm>
            <a:off x="2438400" y="99060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solidFill>
                  <a:srgbClr val="FF0000"/>
                </a:solidFill>
                <a:latin typeface="Times New Roman" pitchFamily="18" charset="0"/>
              </a:rPr>
              <a:t>U</a:t>
            </a:r>
            <a:r>
              <a:rPr lang="en-GB" altLang="tr-TR" baseline="-25000">
                <a:solidFill>
                  <a:srgbClr val="FF0000"/>
                </a:solidFill>
                <a:latin typeface="Times New Roman" pitchFamily="18" charset="0"/>
              </a:rPr>
              <a:t>3</a:t>
            </a:r>
            <a:endParaRPr lang="en-GB" altLang="tr-TR">
              <a:solidFill>
                <a:srgbClr val="FF0000"/>
              </a:solidFill>
              <a:latin typeface="Times New Roman" pitchFamily="18" charset="0"/>
            </a:endParaRPr>
          </a:p>
        </p:txBody>
      </p:sp>
      <p:sp>
        <p:nvSpPr>
          <p:cNvPr id="195609" name="Text Box 25"/>
          <p:cNvSpPr txBox="1">
            <a:spLocks noChangeArrowheads="1"/>
          </p:cNvSpPr>
          <p:nvPr/>
        </p:nvSpPr>
        <p:spPr bwMode="auto">
          <a:xfrm>
            <a:off x="1219200" y="481013"/>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solidFill>
                  <a:srgbClr val="FF0000"/>
                </a:solidFill>
                <a:latin typeface="Times New Roman" pitchFamily="18" charset="0"/>
              </a:rPr>
              <a:t>I=400</a:t>
            </a:r>
          </a:p>
        </p:txBody>
      </p:sp>
      <p:sp>
        <p:nvSpPr>
          <p:cNvPr id="195610" name="Text Box 26"/>
          <p:cNvSpPr txBox="1">
            <a:spLocks noChangeArrowheads="1"/>
          </p:cNvSpPr>
          <p:nvPr/>
        </p:nvSpPr>
        <p:spPr bwMode="auto">
          <a:xfrm>
            <a:off x="1143000" y="1014413"/>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I=300</a:t>
            </a:r>
          </a:p>
        </p:txBody>
      </p:sp>
      <p:sp>
        <p:nvSpPr>
          <p:cNvPr id="195611" name="Text Box 27"/>
          <p:cNvSpPr txBox="1">
            <a:spLocks noChangeArrowheads="1"/>
          </p:cNvSpPr>
          <p:nvPr/>
        </p:nvSpPr>
        <p:spPr bwMode="auto">
          <a:xfrm>
            <a:off x="1143000" y="1700213"/>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I=200</a:t>
            </a:r>
          </a:p>
        </p:txBody>
      </p:sp>
      <p:sp>
        <p:nvSpPr>
          <p:cNvPr id="195612" name="Line 28"/>
          <p:cNvSpPr>
            <a:spLocks noChangeShapeType="1"/>
          </p:cNvSpPr>
          <p:nvPr/>
        </p:nvSpPr>
        <p:spPr bwMode="auto">
          <a:xfrm flipH="1">
            <a:off x="1143000" y="5410200"/>
            <a:ext cx="1371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613" name="Line 29"/>
          <p:cNvSpPr>
            <a:spLocks noChangeShapeType="1"/>
          </p:cNvSpPr>
          <p:nvPr/>
        </p:nvSpPr>
        <p:spPr bwMode="auto">
          <a:xfrm flipH="1">
            <a:off x="1143000" y="4800600"/>
            <a:ext cx="1981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614" name="Line 30"/>
          <p:cNvSpPr>
            <a:spLocks noChangeShapeType="1"/>
          </p:cNvSpPr>
          <p:nvPr/>
        </p:nvSpPr>
        <p:spPr bwMode="auto">
          <a:xfrm flipH="1">
            <a:off x="1143000" y="4267200"/>
            <a:ext cx="1752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5615" name="Text Box 31"/>
          <p:cNvSpPr txBox="1">
            <a:spLocks noChangeArrowheads="1"/>
          </p:cNvSpPr>
          <p:nvPr/>
        </p:nvSpPr>
        <p:spPr bwMode="auto">
          <a:xfrm>
            <a:off x="533400" y="525462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200</a:t>
            </a:r>
          </a:p>
        </p:txBody>
      </p:sp>
      <p:sp>
        <p:nvSpPr>
          <p:cNvPr id="195616" name="Text Box 32"/>
          <p:cNvSpPr txBox="1">
            <a:spLocks noChangeArrowheads="1"/>
          </p:cNvSpPr>
          <p:nvPr/>
        </p:nvSpPr>
        <p:spPr bwMode="auto">
          <a:xfrm>
            <a:off x="533400" y="464502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300</a:t>
            </a:r>
          </a:p>
        </p:txBody>
      </p:sp>
      <p:sp>
        <p:nvSpPr>
          <p:cNvPr id="195617" name="Text Box 33"/>
          <p:cNvSpPr txBox="1">
            <a:spLocks noChangeArrowheads="1"/>
          </p:cNvSpPr>
          <p:nvPr/>
        </p:nvSpPr>
        <p:spPr bwMode="auto">
          <a:xfrm>
            <a:off x="533400" y="4038600"/>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solidFill>
                  <a:srgbClr val="FF0000"/>
                </a:solidFill>
                <a:latin typeface="Times New Roman" pitchFamily="18" charset="0"/>
              </a:rPr>
              <a:t>400</a:t>
            </a:r>
          </a:p>
        </p:txBody>
      </p:sp>
      <p:sp>
        <p:nvSpPr>
          <p:cNvPr id="195619" name="Text Box 35"/>
          <p:cNvSpPr txBox="1">
            <a:spLocks noChangeArrowheads="1"/>
          </p:cNvSpPr>
          <p:nvPr/>
        </p:nvSpPr>
        <p:spPr bwMode="auto">
          <a:xfrm>
            <a:off x="2819400" y="4572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Backward Bending Engel Curve</a:t>
            </a:r>
          </a:p>
        </p:txBody>
      </p:sp>
      <p:sp>
        <p:nvSpPr>
          <p:cNvPr id="195620" name="Text Box 36"/>
          <p:cNvSpPr txBox="1">
            <a:spLocks noChangeArrowheads="1"/>
          </p:cNvSpPr>
          <p:nvPr/>
        </p:nvSpPr>
        <p:spPr bwMode="auto">
          <a:xfrm>
            <a:off x="2743200" y="12954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FF0000"/>
                </a:solidFill>
                <a:latin typeface="Times New Roman" pitchFamily="18" charset="0"/>
              </a:rPr>
              <a:t>•</a:t>
            </a:r>
          </a:p>
        </p:txBody>
      </p:sp>
      <p:sp>
        <p:nvSpPr>
          <p:cNvPr id="195621" name="Text Box 37"/>
          <p:cNvSpPr txBox="1">
            <a:spLocks noChangeArrowheads="1"/>
          </p:cNvSpPr>
          <p:nvPr/>
        </p:nvSpPr>
        <p:spPr bwMode="auto">
          <a:xfrm>
            <a:off x="2895600" y="20574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195622" name="Text Box 38"/>
          <p:cNvSpPr txBox="1">
            <a:spLocks noChangeArrowheads="1"/>
          </p:cNvSpPr>
          <p:nvPr/>
        </p:nvSpPr>
        <p:spPr bwMode="auto">
          <a:xfrm>
            <a:off x="2362200" y="23622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195623" name="Text Box 39"/>
          <p:cNvSpPr txBox="1">
            <a:spLocks noChangeArrowheads="1"/>
          </p:cNvSpPr>
          <p:nvPr/>
        </p:nvSpPr>
        <p:spPr bwMode="auto">
          <a:xfrm>
            <a:off x="2667000" y="38100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FF0000"/>
                </a:solidFill>
                <a:latin typeface="Times New Roman" pitchFamily="18" charset="0"/>
              </a:rPr>
              <a:t>•</a:t>
            </a:r>
          </a:p>
        </p:txBody>
      </p:sp>
      <p:sp>
        <p:nvSpPr>
          <p:cNvPr id="195624" name="Text Box 40"/>
          <p:cNvSpPr txBox="1">
            <a:spLocks noChangeArrowheads="1"/>
          </p:cNvSpPr>
          <p:nvPr/>
        </p:nvSpPr>
        <p:spPr bwMode="auto">
          <a:xfrm>
            <a:off x="2286000" y="49530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195625" name="Text Box 41"/>
          <p:cNvSpPr txBox="1">
            <a:spLocks noChangeArrowheads="1"/>
          </p:cNvSpPr>
          <p:nvPr/>
        </p:nvSpPr>
        <p:spPr bwMode="auto">
          <a:xfrm>
            <a:off x="2895600" y="4419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195626" name="Text Box 42"/>
          <p:cNvSpPr txBox="1">
            <a:spLocks noChangeArrowheads="1"/>
          </p:cNvSpPr>
          <p:nvPr/>
        </p:nvSpPr>
        <p:spPr bwMode="auto">
          <a:xfrm>
            <a:off x="2286000" y="3048000"/>
            <a:ext cx="1155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13   </a:t>
            </a:r>
            <a:r>
              <a:rPr lang="en-GB" altLang="tr-TR">
                <a:solidFill>
                  <a:srgbClr val="FF0000"/>
                </a:solidFill>
                <a:latin typeface="Times New Roman" pitchFamily="18" charset="0"/>
              </a:rPr>
              <a:t>16</a:t>
            </a:r>
            <a:r>
              <a:rPr lang="en-GB" altLang="tr-TR">
                <a:latin typeface="Times New Roman" pitchFamily="18" charset="0"/>
              </a:rPr>
              <a:t> </a:t>
            </a:r>
            <a:r>
              <a:rPr lang="en-GB" altLang="tr-TR">
                <a:solidFill>
                  <a:srgbClr val="000000"/>
                </a:solidFill>
                <a:latin typeface="Times New Roman" pitchFamily="18" charset="0"/>
              </a:rPr>
              <a:t>18</a:t>
            </a:r>
            <a:r>
              <a:rPr lang="en-GB" altLang="tr-TR">
                <a:latin typeface="Times New Roman" pitchFamily="18" charset="0"/>
              </a:rPr>
              <a:t> </a:t>
            </a:r>
          </a:p>
        </p:txBody>
      </p:sp>
      <p:sp>
        <p:nvSpPr>
          <p:cNvPr id="195627" name="Text Box 43"/>
          <p:cNvSpPr txBox="1">
            <a:spLocks noChangeArrowheads="1"/>
          </p:cNvSpPr>
          <p:nvPr/>
        </p:nvSpPr>
        <p:spPr bwMode="auto">
          <a:xfrm>
            <a:off x="2286000" y="6324600"/>
            <a:ext cx="1155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13   </a:t>
            </a:r>
            <a:r>
              <a:rPr lang="en-GB" altLang="tr-TR">
                <a:solidFill>
                  <a:srgbClr val="FF0000"/>
                </a:solidFill>
                <a:latin typeface="Times New Roman" pitchFamily="18" charset="0"/>
              </a:rPr>
              <a:t>16</a:t>
            </a:r>
            <a:r>
              <a:rPr lang="en-GB" altLang="tr-TR">
                <a:latin typeface="Times New Roman" pitchFamily="18" charset="0"/>
              </a:rPr>
              <a:t> </a:t>
            </a:r>
            <a:r>
              <a:rPr lang="en-GB" altLang="tr-TR">
                <a:solidFill>
                  <a:srgbClr val="000000"/>
                </a:solidFill>
                <a:latin typeface="Times New Roman" pitchFamily="18" charset="0"/>
              </a:rPr>
              <a:t>18</a:t>
            </a:r>
            <a:r>
              <a:rPr lang="en-GB" altLang="tr-TR">
                <a:latin typeface="Times New Roman" pitchFamily="18" charset="0"/>
              </a:rPr>
              <a:t> </a:t>
            </a:r>
          </a:p>
        </p:txBody>
      </p:sp>
    </p:spTree>
    <p:extLst>
      <p:ext uri="{BB962C8B-B14F-4D97-AF65-F5344CB8AC3E}">
        <p14:creationId xmlns:p14="http://schemas.microsoft.com/office/powerpoint/2010/main" val="233995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ayt Numarası Yer Tutucusu 3"/>
          <p:cNvSpPr>
            <a:spLocks noGrp="1"/>
          </p:cNvSpPr>
          <p:nvPr>
            <p:ph type="sldNum" sz="quarter" idx="12"/>
          </p:nvPr>
        </p:nvSpPr>
        <p:spPr/>
        <p:txBody>
          <a:bodyPr/>
          <a:lstStyle/>
          <a:p>
            <a:fld id="{0132F0E9-2CCF-41A4-B89C-B10B23983454}" type="slidenum">
              <a:rPr lang="en-US" altLang="tr-TR"/>
              <a:pPr/>
              <a:t>35</a:t>
            </a:fld>
            <a:endParaRPr lang="en-US" altLang="tr-TR"/>
          </a:p>
        </p:txBody>
      </p:sp>
      <p:sp>
        <p:nvSpPr>
          <p:cNvPr id="193538" name="Line 2"/>
          <p:cNvSpPr>
            <a:spLocks noChangeShapeType="1"/>
          </p:cNvSpPr>
          <p:nvPr/>
        </p:nvSpPr>
        <p:spPr bwMode="auto">
          <a:xfrm>
            <a:off x="1143000" y="3048000"/>
            <a:ext cx="4648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39" name="Line 3"/>
          <p:cNvSpPr>
            <a:spLocks noChangeShapeType="1"/>
          </p:cNvSpPr>
          <p:nvPr/>
        </p:nvSpPr>
        <p:spPr bwMode="auto">
          <a:xfrm flipV="1">
            <a:off x="1143000" y="228600"/>
            <a:ext cx="0" cy="2819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40" name="Line 4"/>
          <p:cNvSpPr>
            <a:spLocks noChangeShapeType="1"/>
          </p:cNvSpPr>
          <p:nvPr/>
        </p:nvSpPr>
        <p:spPr bwMode="auto">
          <a:xfrm flipV="1">
            <a:off x="1143000" y="3429000"/>
            <a:ext cx="0" cy="289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41" name="Line 5"/>
          <p:cNvSpPr>
            <a:spLocks noChangeShapeType="1"/>
          </p:cNvSpPr>
          <p:nvPr/>
        </p:nvSpPr>
        <p:spPr bwMode="auto">
          <a:xfrm>
            <a:off x="1143000" y="6324600"/>
            <a:ext cx="4419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42" name="Line 6"/>
          <p:cNvSpPr>
            <a:spLocks noChangeShapeType="1"/>
          </p:cNvSpPr>
          <p:nvPr/>
        </p:nvSpPr>
        <p:spPr bwMode="auto">
          <a:xfrm>
            <a:off x="1143000" y="1905000"/>
            <a:ext cx="18288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43" name="Line 7"/>
          <p:cNvSpPr>
            <a:spLocks noChangeShapeType="1"/>
          </p:cNvSpPr>
          <p:nvPr/>
        </p:nvSpPr>
        <p:spPr bwMode="auto">
          <a:xfrm>
            <a:off x="1143000" y="1219200"/>
            <a:ext cx="2895600" cy="1828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44" name="Line 8"/>
          <p:cNvSpPr>
            <a:spLocks noChangeShapeType="1"/>
          </p:cNvSpPr>
          <p:nvPr/>
        </p:nvSpPr>
        <p:spPr bwMode="auto">
          <a:xfrm>
            <a:off x="1066800" y="609600"/>
            <a:ext cx="4114800" cy="2438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45" name="Arc 9"/>
          <p:cNvSpPr>
            <a:spLocks/>
          </p:cNvSpPr>
          <p:nvPr/>
        </p:nvSpPr>
        <p:spPr bwMode="auto">
          <a:xfrm>
            <a:off x="2514600" y="914400"/>
            <a:ext cx="863600" cy="911225"/>
          </a:xfrm>
          <a:custGeom>
            <a:avLst/>
            <a:gdLst>
              <a:gd name="G0" fmla="+- 20403 0 0"/>
              <a:gd name="G1" fmla="+- 0 0 0"/>
              <a:gd name="G2" fmla="+- 21600 0 0"/>
              <a:gd name="T0" fmla="*/ 18411 w 20403"/>
              <a:gd name="T1" fmla="*/ 21508 h 21508"/>
              <a:gd name="T2" fmla="*/ 0 w 20403"/>
              <a:gd name="T3" fmla="*/ 7092 h 21508"/>
              <a:gd name="T4" fmla="*/ 20403 w 20403"/>
              <a:gd name="T5" fmla="*/ 0 h 21508"/>
            </a:gdLst>
            <a:ahLst/>
            <a:cxnLst>
              <a:cxn ang="0">
                <a:pos x="T0" y="T1"/>
              </a:cxn>
              <a:cxn ang="0">
                <a:pos x="T2" y="T3"/>
              </a:cxn>
              <a:cxn ang="0">
                <a:pos x="T4" y="T5"/>
              </a:cxn>
            </a:cxnLst>
            <a:rect l="0" t="0" r="r" b="b"/>
            <a:pathLst>
              <a:path w="20403" h="21508" fill="none" extrusionOk="0">
                <a:moveTo>
                  <a:pt x="18411" y="21507"/>
                </a:moveTo>
                <a:cubicBezTo>
                  <a:pt x="9978" y="20726"/>
                  <a:pt x="2780" y="15090"/>
                  <a:pt x="0" y="7091"/>
                </a:cubicBezTo>
              </a:path>
              <a:path w="20403" h="21508" stroke="0" extrusionOk="0">
                <a:moveTo>
                  <a:pt x="18411" y="21507"/>
                </a:moveTo>
                <a:cubicBezTo>
                  <a:pt x="9978" y="20726"/>
                  <a:pt x="2780" y="15090"/>
                  <a:pt x="0" y="7091"/>
                </a:cubicBezTo>
                <a:lnTo>
                  <a:pt x="2040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46" name="Arc 10"/>
          <p:cNvSpPr>
            <a:spLocks/>
          </p:cNvSpPr>
          <p:nvPr/>
        </p:nvSpPr>
        <p:spPr bwMode="auto">
          <a:xfrm>
            <a:off x="2819400" y="1676400"/>
            <a:ext cx="766763" cy="914400"/>
          </a:xfrm>
          <a:custGeom>
            <a:avLst/>
            <a:gdLst>
              <a:gd name="G0" fmla="+- 18105 0 0"/>
              <a:gd name="G1" fmla="+- 0 0 0"/>
              <a:gd name="G2" fmla="+- 21600 0 0"/>
              <a:gd name="T0" fmla="*/ 17417 w 18105"/>
              <a:gd name="T1" fmla="*/ 21589 h 21589"/>
              <a:gd name="T2" fmla="*/ 0 w 18105"/>
              <a:gd name="T3" fmla="*/ 11780 h 21589"/>
              <a:gd name="T4" fmla="*/ 18105 w 18105"/>
              <a:gd name="T5" fmla="*/ 0 h 21589"/>
            </a:gdLst>
            <a:ahLst/>
            <a:cxnLst>
              <a:cxn ang="0">
                <a:pos x="T0" y="T1"/>
              </a:cxn>
              <a:cxn ang="0">
                <a:pos x="T2" y="T3"/>
              </a:cxn>
              <a:cxn ang="0">
                <a:pos x="T4" y="T5"/>
              </a:cxn>
            </a:cxnLst>
            <a:rect l="0" t="0" r="r" b="b"/>
            <a:pathLst>
              <a:path w="18105" h="21589" fill="none" extrusionOk="0">
                <a:moveTo>
                  <a:pt x="17416" y="21589"/>
                </a:moveTo>
                <a:cubicBezTo>
                  <a:pt x="10356" y="21364"/>
                  <a:pt x="3852" y="17700"/>
                  <a:pt x="-1" y="11780"/>
                </a:cubicBezTo>
              </a:path>
              <a:path w="18105" h="21589" stroke="0" extrusionOk="0">
                <a:moveTo>
                  <a:pt x="17416" y="21589"/>
                </a:moveTo>
                <a:cubicBezTo>
                  <a:pt x="10356" y="21364"/>
                  <a:pt x="3852" y="17700"/>
                  <a:pt x="-1" y="11780"/>
                </a:cubicBezTo>
                <a:lnTo>
                  <a:pt x="18105"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47" name="Arc 11"/>
          <p:cNvSpPr>
            <a:spLocks/>
          </p:cNvSpPr>
          <p:nvPr/>
        </p:nvSpPr>
        <p:spPr bwMode="auto">
          <a:xfrm>
            <a:off x="2057400" y="1905000"/>
            <a:ext cx="850900" cy="914400"/>
          </a:xfrm>
          <a:custGeom>
            <a:avLst/>
            <a:gdLst>
              <a:gd name="G0" fmla="+- 19446 0 0"/>
              <a:gd name="G1" fmla="+- 0 0 0"/>
              <a:gd name="G2" fmla="+- 21600 0 0"/>
              <a:gd name="T0" fmla="*/ 20094 w 20094"/>
              <a:gd name="T1" fmla="*/ 21590 h 21600"/>
              <a:gd name="T2" fmla="*/ 0 w 20094"/>
              <a:gd name="T3" fmla="*/ 9402 h 21600"/>
              <a:gd name="T4" fmla="*/ 19446 w 20094"/>
              <a:gd name="T5" fmla="*/ 0 h 21600"/>
            </a:gdLst>
            <a:ahLst/>
            <a:cxnLst>
              <a:cxn ang="0">
                <a:pos x="T0" y="T1"/>
              </a:cxn>
              <a:cxn ang="0">
                <a:pos x="T2" y="T3"/>
              </a:cxn>
              <a:cxn ang="0">
                <a:pos x="T4" y="T5"/>
              </a:cxn>
            </a:cxnLst>
            <a:rect l="0" t="0" r="r" b="b"/>
            <a:pathLst>
              <a:path w="20094" h="21600" fill="none" extrusionOk="0">
                <a:moveTo>
                  <a:pt x="20094" y="21590"/>
                </a:moveTo>
                <a:cubicBezTo>
                  <a:pt x="19878" y="21596"/>
                  <a:pt x="19662" y="21599"/>
                  <a:pt x="19446" y="21600"/>
                </a:cubicBezTo>
                <a:cubicBezTo>
                  <a:pt x="11160" y="21600"/>
                  <a:pt x="3606" y="16861"/>
                  <a:pt x="-1" y="9402"/>
                </a:cubicBezTo>
              </a:path>
              <a:path w="20094" h="21600" stroke="0" extrusionOk="0">
                <a:moveTo>
                  <a:pt x="20094" y="21590"/>
                </a:moveTo>
                <a:cubicBezTo>
                  <a:pt x="19878" y="21596"/>
                  <a:pt x="19662" y="21599"/>
                  <a:pt x="19446" y="21600"/>
                </a:cubicBezTo>
                <a:cubicBezTo>
                  <a:pt x="11160" y="21600"/>
                  <a:pt x="3606" y="16861"/>
                  <a:pt x="-1" y="9402"/>
                </a:cubicBezTo>
                <a:lnTo>
                  <a:pt x="19446"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48" name="Text Box 12"/>
          <p:cNvSpPr txBox="1">
            <a:spLocks noChangeArrowheads="1"/>
          </p:cNvSpPr>
          <p:nvPr/>
        </p:nvSpPr>
        <p:spPr bwMode="auto">
          <a:xfrm>
            <a:off x="5927725" y="2933700"/>
            <a:ext cx="104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X (units)</a:t>
            </a:r>
          </a:p>
        </p:txBody>
      </p:sp>
      <p:sp>
        <p:nvSpPr>
          <p:cNvPr id="193549" name="Text Box 13"/>
          <p:cNvSpPr txBox="1">
            <a:spLocks noChangeArrowheads="1"/>
          </p:cNvSpPr>
          <p:nvPr/>
        </p:nvSpPr>
        <p:spPr bwMode="auto">
          <a:xfrm>
            <a:off x="0" y="301625"/>
            <a:ext cx="104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Y (units)</a:t>
            </a:r>
          </a:p>
        </p:txBody>
      </p:sp>
      <p:sp>
        <p:nvSpPr>
          <p:cNvPr id="193550" name="Text Box 14"/>
          <p:cNvSpPr txBox="1">
            <a:spLocks noChangeArrowheads="1"/>
          </p:cNvSpPr>
          <p:nvPr/>
        </p:nvSpPr>
        <p:spPr bwMode="auto">
          <a:xfrm>
            <a:off x="822325" y="27844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193551" name="Line 15"/>
          <p:cNvSpPr>
            <a:spLocks noChangeShapeType="1"/>
          </p:cNvSpPr>
          <p:nvPr/>
        </p:nvSpPr>
        <p:spPr bwMode="auto">
          <a:xfrm>
            <a:off x="2514600" y="2743200"/>
            <a:ext cx="0" cy="3581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52" name="Line 16"/>
          <p:cNvSpPr>
            <a:spLocks noChangeShapeType="1"/>
          </p:cNvSpPr>
          <p:nvPr/>
        </p:nvSpPr>
        <p:spPr bwMode="auto">
          <a:xfrm>
            <a:off x="2895600" y="1676400"/>
            <a:ext cx="0" cy="4648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53" name="Line 17"/>
          <p:cNvSpPr>
            <a:spLocks noChangeShapeType="1"/>
          </p:cNvSpPr>
          <p:nvPr/>
        </p:nvSpPr>
        <p:spPr bwMode="auto">
          <a:xfrm>
            <a:off x="3124200" y="2514600"/>
            <a:ext cx="0" cy="3810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55" name="Text Box 19"/>
          <p:cNvSpPr txBox="1">
            <a:spLocks noChangeArrowheads="1"/>
          </p:cNvSpPr>
          <p:nvPr/>
        </p:nvSpPr>
        <p:spPr bwMode="auto">
          <a:xfrm>
            <a:off x="457200" y="3425825"/>
            <a:ext cx="596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I (€)</a:t>
            </a:r>
          </a:p>
        </p:txBody>
      </p:sp>
      <p:sp>
        <p:nvSpPr>
          <p:cNvPr id="193556" name="Text Box 20"/>
          <p:cNvSpPr txBox="1">
            <a:spLocks noChangeArrowheads="1"/>
          </p:cNvSpPr>
          <p:nvPr/>
        </p:nvSpPr>
        <p:spPr bwMode="auto">
          <a:xfrm>
            <a:off x="5622925" y="6210300"/>
            <a:ext cx="104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X (units)</a:t>
            </a:r>
          </a:p>
        </p:txBody>
      </p:sp>
      <p:sp>
        <p:nvSpPr>
          <p:cNvPr id="193557" name="Text Box 21"/>
          <p:cNvSpPr txBox="1">
            <a:spLocks noChangeArrowheads="1"/>
          </p:cNvSpPr>
          <p:nvPr/>
        </p:nvSpPr>
        <p:spPr bwMode="auto">
          <a:xfrm>
            <a:off x="2286000" y="3048000"/>
            <a:ext cx="1155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13   16 18 </a:t>
            </a:r>
          </a:p>
        </p:txBody>
      </p:sp>
      <p:sp>
        <p:nvSpPr>
          <p:cNvPr id="193558" name="Text Box 22"/>
          <p:cNvSpPr txBox="1">
            <a:spLocks noChangeArrowheads="1"/>
          </p:cNvSpPr>
          <p:nvPr/>
        </p:nvSpPr>
        <p:spPr bwMode="auto">
          <a:xfrm>
            <a:off x="1752600" y="190500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U</a:t>
            </a:r>
            <a:r>
              <a:rPr lang="en-GB" altLang="tr-TR" baseline="-25000">
                <a:latin typeface="Times New Roman" pitchFamily="18" charset="0"/>
              </a:rPr>
              <a:t>1</a:t>
            </a:r>
            <a:endParaRPr lang="en-GB" altLang="tr-TR">
              <a:latin typeface="Times New Roman" pitchFamily="18" charset="0"/>
            </a:endParaRPr>
          </a:p>
        </p:txBody>
      </p:sp>
      <p:sp>
        <p:nvSpPr>
          <p:cNvPr id="193559" name="Text Box 23"/>
          <p:cNvSpPr txBox="1">
            <a:spLocks noChangeArrowheads="1"/>
          </p:cNvSpPr>
          <p:nvPr/>
        </p:nvSpPr>
        <p:spPr bwMode="auto">
          <a:xfrm>
            <a:off x="2667000" y="182880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U</a:t>
            </a:r>
            <a:r>
              <a:rPr lang="en-GB" altLang="tr-TR" baseline="-25000">
                <a:latin typeface="Times New Roman" pitchFamily="18" charset="0"/>
              </a:rPr>
              <a:t>2</a:t>
            </a:r>
            <a:endParaRPr lang="en-GB" altLang="tr-TR">
              <a:latin typeface="Times New Roman" pitchFamily="18" charset="0"/>
            </a:endParaRPr>
          </a:p>
        </p:txBody>
      </p:sp>
      <p:sp>
        <p:nvSpPr>
          <p:cNvPr id="193560" name="Text Box 24"/>
          <p:cNvSpPr txBox="1">
            <a:spLocks noChangeArrowheads="1"/>
          </p:cNvSpPr>
          <p:nvPr/>
        </p:nvSpPr>
        <p:spPr bwMode="auto">
          <a:xfrm>
            <a:off x="2438400" y="99060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U</a:t>
            </a:r>
            <a:r>
              <a:rPr lang="en-GB" altLang="tr-TR" baseline="-25000">
                <a:latin typeface="Times New Roman" pitchFamily="18" charset="0"/>
              </a:rPr>
              <a:t>3</a:t>
            </a:r>
            <a:endParaRPr lang="en-GB" altLang="tr-TR">
              <a:latin typeface="Times New Roman" pitchFamily="18" charset="0"/>
            </a:endParaRPr>
          </a:p>
        </p:txBody>
      </p:sp>
      <p:sp>
        <p:nvSpPr>
          <p:cNvPr id="193561" name="Text Box 25"/>
          <p:cNvSpPr txBox="1">
            <a:spLocks noChangeArrowheads="1"/>
          </p:cNvSpPr>
          <p:nvPr/>
        </p:nvSpPr>
        <p:spPr bwMode="auto">
          <a:xfrm>
            <a:off x="1219200" y="481013"/>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I=400</a:t>
            </a:r>
          </a:p>
        </p:txBody>
      </p:sp>
      <p:sp>
        <p:nvSpPr>
          <p:cNvPr id="193562" name="Text Box 26"/>
          <p:cNvSpPr txBox="1">
            <a:spLocks noChangeArrowheads="1"/>
          </p:cNvSpPr>
          <p:nvPr/>
        </p:nvSpPr>
        <p:spPr bwMode="auto">
          <a:xfrm>
            <a:off x="1143000" y="1014413"/>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I=300</a:t>
            </a:r>
          </a:p>
        </p:txBody>
      </p:sp>
      <p:sp>
        <p:nvSpPr>
          <p:cNvPr id="193563" name="Text Box 27"/>
          <p:cNvSpPr txBox="1">
            <a:spLocks noChangeArrowheads="1"/>
          </p:cNvSpPr>
          <p:nvPr/>
        </p:nvSpPr>
        <p:spPr bwMode="auto">
          <a:xfrm>
            <a:off x="1143000" y="1700213"/>
            <a:ext cx="74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I=200</a:t>
            </a:r>
          </a:p>
        </p:txBody>
      </p:sp>
      <p:sp>
        <p:nvSpPr>
          <p:cNvPr id="193567" name="Text Box 31"/>
          <p:cNvSpPr txBox="1">
            <a:spLocks noChangeArrowheads="1"/>
          </p:cNvSpPr>
          <p:nvPr/>
        </p:nvSpPr>
        <p:spPr bwMode="auto">
          <a:xfrm>
            <a:off x="533400" y="525462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200</a:t>
            </a:r>
          </a:p>
        </p:txBody>
      </p:sp>
      <p:sp>
        <p:nvSpPr>
          <p:cNvPr id="193568" name="Text Box 32"/>
          <p:cNvSpPr txBox="1">
            <a:spLocks noChangeArrowheads="1"/>
          </p:cNvSpPr>
          <p:nvPr/>
        </p:nvSpPr>
        <p:spPr bwMode="auto">
          <a:xfrm>
            <a:off x="533400" y="464502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300</a:t>
            </a:r>
          </a:p>
        </p:txBody>
      </p:sp>
      <p:sp>
        <p:nvSpPr>
          <p:cNvPr id="193569" name="Text Box 33"/>
          <p:cNvSpPr txBox="1">
            <a:spLocks noChangeArrowheads="1"/>
          </p:cNvSpPr>
          <p:nvPr/>
        </p:nvSpPr>
        <p:spPr bwMode="auto">
          <a:xfrm>
            <a:off x="533400" y="4038600"/>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400</a:t>
            </a:r>
          </a:p>
        </p:txBody>
      </p:sp>
      <p:sp>
        <p:nvSpPr>
          <p:cNvPr id="193570" name="Text Box 34"/>
          <p:cNvSpPr txBox="1">
            <a:spLocks noChangeArrowheads="1"/>
          </p:cNvSpPr>
          <p:nvPr/>
        </p:nvSpPr>
        <p:spPr bwMode="auto">
          <a:xfrm>
            <a:off x="3184525" y="4594225"/>
            <a:ext cx="1585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solidFill>
                  <a:srgbClr val="FF0000"/>
                </a:solidFill>
                <a:latin typeface="Book Antiqua" pitchFamily="18" charset="0"/>
              </a:rPr>
              <a:t>Engel Curve</a:t>
            </a:r>
          </a:p>
        </p:txBody>
      </p:sp>
      <p:sp>
        <p:nvSpPr>
          <p:cNvPr id="193571" name="Text Box 35"/>
          <p:cNvSpPr txBox="1">
            <a:spLocks noChangeArrowheads="1"/>
          </p:cNvSpPr>
          <p:nvPr/>
        </p:nvSpPr>
        <p:spPr bwMode="auto">
          <a:xfrm>
            <a:off x="2819400" y="4572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Backward Bending Engel Curve</a:t>
            </a:r>
          </a:p>
        </p:txBody>
      </p:sp>
      <p:sp>
        <p:nvSpPr>
          <p:cNvPr id="193572" name="Text Box 36"/>
          <p:cNvSpPr txBox="1">
            <a:spLocks noChangeArrowheads="1"/>
          </p:cNvSpPr>
          <p:nvPr/>
        </p:nvSpPr>
        <p:spPr bwMode="auto">
          <a:xfrm>
            <a:off x="2743200" y="12954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193573" name="Text Box 37"/>
          <p:cNvSpPr txBox="1">
            <a:spLocks noChangeArrowheads="1"/>
          </p:cNvSpPr>
          <p:nvPr/>
        </p:nvSpPr>
        <p:spPr bwMode="auto">
          <a:xfrm>
            <a:off x="2895600" y="20574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193574" name="Text Box 38"/>
          <p:cNvSpPr txBox="1">
            <a:spLocks noChangeArrowheads="1"/>
          </p:cNvSpPr>
          <p:nvPr/>
        </p:nvSpPr>
        <p:spPr bwMode="auto">
          <a:xfrm>
            <a:off x="2362200" y="23622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193575" name="Text Box 39"/>
          <p:cNvSpPr txBox="1">
            <a:spLocks noChangeArrowheads="1"/>
          </p:cNvSpPr>
          <p:nvPr/>
        </p:nvSpPr>
        <p:spPr bwMode="auto">
          <a:xfrm>
            <a:off x="2667000" y="38100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193576" name="Text Box 40"/>
          <p:cNvSpPr txBox="1">
            <a:spLocks noChangeArrowheads="1"/>
          </p:cNvSpPr>
          <p:nvPr/>
        </p:nvSpPr>
        <p:spPr bwMode="auto">
          <a:xfrm>
            <a:off x="2286000" y="49530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193577" name="Text Box 41"/>
          <p:cNvSpPr txBox="1">
            <a:spLocks noChangeArrowheads="1"/>
          </p:cNvSpPr>
          <p:nvPr/>
        </p:nvSpPr>
        <p:spPr bwMode="auto">
          <a:xfrm>
            <a:off x="2895600" y="4419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193578" name="Arc 42"/>
          <p:cNvSpPr>
            <a:spLocks/>
          </p:cNvSpPr>
          <p:nvPr/>
        </p:nvSpPr>
        <p:spPr bwMode="auto">
          <a:xfrm>
            <a:off x="2438400" y="4275138"/>
            <a:ext cx="685800" cy="1133475"/>
          </a:xfrm>
          <a:custGeom>
            <a:avLst/>
            <a:gdLst>
              <a:gd name="G0" fmla="+- 0 0 0"/>
              <a:gd name="G1" fmla="+- 16324 0 0"/>
              <a:gd name="G2" fmla="+- 21600 0 0"/>
              <a:gd name="T0" fmla="*/ 14145 w 21600"/>
              <a:gd name="T1" fmla="*/ 0 h 37865"/>
              <a:gd name="T2" fmla="*/ 1596 w 21600"/>
              <a:gd name="T3" fmla="*/ 37865 h 37865"/>
              <a:gd name="T4" fmla="*/ 0 w 21600"/>
              <a:gd name="T5" fmla="*/ 16324 h 37865"/>
            </a:gdLst>
            <a:ahLst/>
            <a:cxnLst>
              <a:cxn ang="0">
                <a:pos x="T0" y="T1"/>
              </a:cxn>
              <a:cxn ang="0">
                <a:pos x="T2" y="T3"/>
              </a:cxn>
              <a:cxn ang="0">
                <a:pos x="T4" y="T5"/>
              </a:cxn>
            </a:cxnLst>
            <a:rect l="0" t="0" r="r" b="b"/>
            <a:pathLst>
              <a:path w="21600" h="37865" fill="none" extrusionOk="0">
                <a:moveTo>
                  <a:pt x="14145" y="-1"/>
                </a:moveTo>
                <a:cubicBezTo>
                  <a:pt x="18879" y="4102"/>
                  <a:pt x="21600" y="10058"/>
                  <a:pt x="21600" y="16324"/>
                </a:cubicBezTo>
                <a:cubicBezTo>
                  <a:pt x="21600" y="27634"/>
                  <a:pt x="12875" y="37029"/>
                  <a:pt x="1595" y="37864"/>
                </a:cubicBezTo>
              </a:path>
              <a:path w="21600" h="37865" stroke="0" extrusionOk="0">
                <a:moveTo>
                  <a:pt x="14145" y="-1"/>
                </a:moveTo>
                <a:cubicBezTo>
                  <a:pt x="18879" y="4102"/>
                  <a:pt x="21600" y="10058"/>
                  <a:pt x="21600" y="16324"/>
                </a:cubicBezTo>
                <a:cubicBezTo>
                  <a:pt x="21600" y="27634"/>
                  <a:pt x="12875" y="37029"/>
                  <a:pt x="1595" y="37864"/>
                </a:cubicBezTo>
                <a:lnTo>
                  <a:pt x="0" y="16324"/>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79" name="Arc 43"/>
          <p:cNvSpPr>
            <a:spLocks/>
          </p:cNvSpPr>
          <p:nvPr/>
        </p:nvSpPr>
        <p:spPr bwMode="auto">
          <a:xfrm>
            <a:off x="2209800" y="1676400"/>
            <a:ext cx="1066800" cy="1133475"/>
          </a:xfrm>
          <a:custGeom>
            <a:avLst/>
            <a:gdLst>
              <a:gd name="G0" fmla="+- 0 0 0"/>
              <a:gd name="G1" fmla="+- 16324 0 0"/>
              <a:gd name="G2" fmla="+- 21600 0 0"/>
              <a:gd name="T0" fmla="*/ 14145 w 21600"/>
              <a:gd name="T1" fmla="*/ 0 h 37865"/>
              <a:gd name="T2" fmla="*/ 1596 w 21600"/>
              <a:gd name="T3" fmla="*/ 37865 h 37865"/>
              <a:gd name="T4" fmla="*/ 0 w 21600"/>
              <a:gd name="T5" fmla="*/ 16324 h 37865"/>
            </a:gdLst>
            <a:ahLst/>
            <a:cxnLst>
              <a:cxn ang="0">
                <a:pos x="T0" y="T1"/>
              </a:cxn>
              <a:cxn ang="0">
                <a:pos x="T2" y="T3"/>
              </a:cxn>
              <a:cxn ang="0">
                <a:pos x="T4" y="T5"/>
              </a:cxn>
            </a:cxnLst>
            <a:rect l="0" t="0" r="r" b="b"/>
            <a:pathLst>
              <a:path w="21600" h="37865" fill="none" extrusionOk="0">
                <a:moveTo>
                  <a:pt x="14145" y="-1"/>
                </a:moveTo>
                <a:cubicBezTo>
                  <a:pt x="18879" y="4102"/>
                  <a:pt x="21600" y="10058"/>
                  <a:pt x="21600" y="16324"/>
                </a:cubicBezTo>
                <a:cubicBezTo>
                  <a:pt x="21600" y="27634"/>
                  <a:pt x="12875" y="37029"/>
                  <a:pt x="1595" y="37864"/>
                </a:cubicBezTo>
              </a:path>
              <a:path w="21600" h="37865" stroke="0" extrusionOk="0">
                <a:moveTo>
                  <a:pt x="14145" y="-1"/>
                </a:moveTo>
                <a:cubicBezTo>
                  <a:pt x="18879" y="4102"/>
                  <a:pt x="21600" y="10058"/>
                  <a:pt x="21600" y="16324"/>
                </a:cubicBezTo>
                <a:cubicBezTo>
                  <a:pt x="21600" y="27634"/>
                  <a:pt x="12875" y="37029"/>
                  <a:pt x="1595" y="37864"/>
                </a:cubicBezTo>
                <a:lnTo>
                  <a:pt x="0" y="16324"/>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80" name="Line 44"/>
          <p:cNvSpPr>
            <a:spLocks noChangeShapeType="1"/>
          </p:cNvSpPr>
          <p:nvPr/>
        </p:nvSpPr>
        <p:spPr bwMode="auto">
          <a:xfrm flipH="1">
            <a:off x="1143000" y="5410200"/>
            <a:ext cx="1371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81" name="Line 45"/>
          <p:cNvSpPr>
            <a:spLocks noChangeShapeType="1"/>
          </p:cNvSpPr>
          <p:nvPr/>
        </p:nvSpPr>
        <p:spPr bwMode="auto">
          <a:xfrm flipH="1">
            <a:off x="1143000" y="4800600"/>
            <a:ext cx="1981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82" name="Line 46"/>
          <p:cNvSpPr>
            <a:spLocks noChangeShapeType="1"/>
          </p:cNvSpPr>
          <p:nvPr/>
        </p:nvSpPr>
        <p:spPr bwMode="auto">
          <a:xfrm flipH="1">
            <a:off x="1143000" y="4267200"/>
            <a:ext cx="1752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3583" name="Text Box 47"/>
          <p:cNvSpPr txBox="1">
            <a:spLocks noChangeArrowheads="1"/>
          </p:cNvSpPr>
          <p:nvPr/>
        </p:nvSpPr>
        <p:spPr bwMode="auto">
          <a:xfrm>
            <a:off x="2286000" y="6324600"/>
            <a:ext cx="1155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a:latin typeface="Times New Roman" pitchFamily="18" charset="0"/>
              </a:rPr>
              <a:t>13   16 18 </a:t>
            </a:r>
          </a:p>
        </p:txBody>
      </p:sp>
      <p:sp>
        <p:nvSpPr>
          <p:cNvPr id="193584" name="Text Box 48"/>
          <p:cNvSpPr txBox="1">
            <a:spLocks noChangeArrowheads="1"/>
          </p:cNvSpPr>
          <p:nvPr/>
        </p:nvSpPr>
        <p:spPr bwMode="auto">
          <a:xfrm>
            <a:off x="3352800" y="1524000"/>
            <a:ext cx="3249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b="0">
                <a:solidFill>
                  <a:srgbClr val="FF0000"/>
                </a:solidFill>
                <a:latin typeface="Book Antiqua" pitchFamily="18" charset="0"/>
              </a:rPr>
              <a:t>Income consumption curve</a:t>
            </a:r>
          </a:p>
        </p:txBody>
      </p:sp>
    </p:spTree>
    <p:extLst>
      <p:ext uri="{BB962C8B-B14F-4D97-AF65-F5344CB8AC3E}">
        <p14:creationId xmlns:p14="http://schemas.microsoft.com/office/powerpoint/2010/main" val="1918774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10600" cy="1219200"/>
          </a:xfrm>
        </p:spPr>
        <p:txBody>
          <a:bodyPr>
            <a:normAutofit fontScale="90000"/>
          </a:bodyPr>
          <a:lstStyle/>
          <a:p>
            <a:r>
              <a:rPr lang="en-US" dirty="0"/>
              <a:t>Income and Substitution Effects of a Price Change</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36</a:t>
            </a:fld>
            <a:endParaRPr lang="en-US"/>
          </a:p>
        </p:txBody>
      </p:sp>
      <p:sp>
        <p:nvSpPr>
          <p:cNvPr id="6" name="Rectangle 5"/>
          <p:cNvSpPr>
            <a:spLocks noGrp="1" noChangeArrowheads="1"/>
          </p:cNvSpPr>
          <p:nvPr/>
        </p:nvSpPr>
        <p:spPr bwMode="auto">
          <a:xfrm>
            <a:off x="990600" y="1447800"/>
            <a:ext cx="7848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sz="2800" b="1" i="1" dirty="0">
                <a:solidFill>
                  <a:srgbClr val="000000"/>
                </a:solidFill>
              </a:rPr>
              <a:t>Substitution </a:t>
            </a:r>
            <a:r>
              <a:rPr lang="en-US" sz="2800" b="1" i="1" dirty="0">
                <a:solidFill>
                  <a:schemeClr val="tx1"/>
                </a:solidFill>
              </a:rPr>
              <a:t>effect:</a:t>
            </a:r>
            <a:r>
              <a:rPr lang="en-US" sz="2800" dirty="0">
                <a:solidFill>
                  <a:schemeClr val="tx1"/>
                </a:solidFill>
              </a:rPr>
              <a:t> that component of the total effect of a price change that results from the associated change in the relative attractiveness of other goods.</a:t>
            </a:r>
          </a:p>
          <a:p>
            <a:endParaRPr lang="en-US" sz="2800" dirty="0">
              <a:solidFill>
                <a:schemeClr val="tx1"/>
              </a:solidFill>
            </a:endParaRPr>
          </a:p>
          <a:p>
            <a:r>
              <a:rPr lang="en-US" sz="2800" b="1" i="1" dirty="0">
                <a:solidFill>
                  <a:schemeClr val="tx1"/>
                </a:solidFill>
              </a:rPr>
              <a:t>Income effect:</a:t>
            </a:r>
            <a:r>
              <a:rPr lang="en-US" sz="2800" dirty="0">
                <a:solidFill>
                  <a:schemeClr val="tx1"/>
                </a:solidFill>
              </a:rPr>
              <a:t> that component of the total effect of a price change that results from the associated change in real purchasing power.</a:t>
            </a:r>
          </a:p>
          <a:p>
            <a:endParaRPr lang="en-US" sz="2800" dirty="0">
              <a:solidFill>
                <a:schemeClr val="tx1"/>
              </a:solidFill>
            </a:endParaRPr>
          </a:p>
          <a:p>
            <a:r>
              <a:rPr lang="en-US" sz="2800" b="1" i="1" dirty="0">
                <a:solidFill>
                  <a:schemeClr val="tx1"/>
                </a:solidFill>
              </a:rPr>
              <a:t>Total effect:</a:t>
            </a:r>
            <a:r>
              <a:rPr lang="en-US" sz="2800" dirty="0">
                <a:solidFill>
                  <a:schemeClr val="tx1"/>
                </a:solidFill>
              </a:rPr>
              <a:t> the sum of the substitution and income effects.</a:t>
            </a:r>
          </a:p>
        </p:txBody>
      </p:sp>
    </p:spTree>
    <p:extLst>
      <p:ext uri="{BB962C8B-B14F-4D97-AF65-F5344CB8AC3E}">
        <p14:creationId xmlns:p14="http://schemas.microsoft.com/office/powerpoint/2010/main" val="892596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2"/>
          </p:nvPr>
        </p:nvSpPr>
        <p:spPr/>
        <p:txBody>
          <a:bodyPr/>
          <a:lstStyle/>
          <a:p>
            <a:fld id="{D4B34872-29EA-4518-84C5-61E720936AEA}" type="slidenum">
              <a:rPr lang="en-US" altLang="tr-TR"/>
              <a:pPr/>
              <a:t>37</a:t>
            </a:fld>
            <a:endParaRPr lang="en-US" altLang="tr-TR"/>
          </a:p>
        </p:txBody>
      </p:sp>
      <p:sp>
        <p:nvSpPr>
          <p:cNvPr id="199683" name="Text Box 3"/>
          <p:cNvSpPr txBox="1">
            <a:spLocks noChangeArrowheads="1"/>
          </p:cNvSpPr>
          <p:nvPr/>
        </p:nvSpPr>
        <p:spPr bwMode="auto">
          <a:xfrm>
            <a:off x="762000" y="4572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tr-TR" sz="2400" b="0">
              <a:latin typeface="Tahoma" pitchFamily="34" charset="0"/>
            </a:endParaRPr>
          </a:p>
        </p:txBody>
      </p:sp>
      <p:sp>
        <p:nvSpPr>
          <p:cNvPr id="199684" name="WordArt 4"/>
          <p:cNvSpPr>
            <a:spLocks noChangeArrowheads="1" noChangeShapeType="1" noTextEdit="1"/>
          </p:cNvSpPr>
          <p:nvPr/>
        </p:nvSpPr>
        <p:spPr bwMode="auto">
          <a:xfrm>
            <a:off x="457200" y="381000"/>
            <a:ext cx="4419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Income Effect</a:t>
            </a:r>
          </a:p>
        </p:txBody>
      </p:sp>
      <p:sp>
        <p:nvSpPr>
          <p:cNvPr id="199685" name="Rectangle 5"/>
          <p:cNvSpPr>
            <a:spLocks noChangeArrowheads="1"/>
          </p:cNvSpPr>
          <p:nvPr/>
        </p:nvSpPr>
        <p:spPr bwMode="auto">
          <a:xfrm>
            <a:off x="381000" y="17526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itchFamily="18" charset="0"/>
              </a:defRPr>
            </a:lvl1pPr>
            <a:lvl2pPr marL="990600" indent="-5334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None/>
            </a:pPr>
            <a:r>
              <a:rPr lang="en-US" altLang="tr-TR" sz="2800" b="0" u="sng">
                <a:latin typeface="Book Antiqua" pitchFamily="18" charset="0"/>
                <a:cs typeface="Arial" pitchFamily="34" charset="0"/>
              </a:rPr>
              <a:t>Definition</a:t>
            </a:r>
            <a:r>
              <a:rPr lang="en-US" altLang="tr-TR" sz="2800" b="0">
                <a:latin typeface="Book Antiqua" pitchFamily="18" charset="0"/>
                <a:cs typeface="Arial" pitchFamily="34" charset="0"/>
              </a:rPr>
              <a:t>:	When the price of good X falls, purchasing power rises.  This is called the </a:t>
            </a:r>
            <a:r>
              <a:rPr lang="en-US" altLang="tr-TR" sz="2800">
                <a:latin typeface="Book Antiqua" pitchFamily="18" charset="0"/>
                <a:cs typeface="Arial" pitchFamily="34" charset="0"/>
              </a:rPr>
              <a:t>income effect</a:t>
            </a:r>
            <a:r>
              <a:rPr lang="en-US" altLang="tr-TR" sz="2800" b="0">
                <a:latin typeface="Book Antiqua" pitchFamily="18" charset="0"/>
                <a:cs typeface="Arial" pitchFamily="34" charset="0"/>
              </a:rPr>
              <a:t> of a change in price.</a:t>
            </a:r>
          </a:p>
          <a:p>
            <a:pPr eaLnBrk="1" hangingPunct="1">
              <a:spcBef>
                <a:spcPct val="20000"/>
              </a:spcBef>
              <a:buClr>
                <a:schemeClr val="accent1"/>
              </a:buClr>
              <a:buFont typeface="Wingdings" pitchFamily="2" charset="2"/>
              <a:buNone/>
            </a:pPr>
            <a:endParaRPr lang="en-US" altLang="tr-TR" sz="2800" b="0">
              <a:latin typeface="Book Antiqua" pitchFamily="18" charset="0"/>
              <a:cs typeface="Arial" pitchFamily="34" charset="0"/>
            </a:endParaRPr>
          </a:p>
          <a:p>
            <a:pPr eaLnBrk="1" hangingPunct="1">
              <a:spcBef>
                <a:spcPct val="20000"/>
              </a:spcBef>
              <a:buClr>
                <a:schemeClr val="accent1"/>
              </a:buClr>
              <a:buFont typeface="Wingdings" pitchFamily="2" charset="2"/>
              <a:buChar char="l"/>
            </a:pPr>
            <a:r>
              <a:rPr lang="en-US" altLang="tr-TR" sz="2800" b="0">
                <a:latin typeface="Book Antiqua" pitchFamily="18" charset="0"/>
                <a:cs typeface="Arial" pitchFamily="34" charset="0"/>
              </a:rPr>
              <a:t>It assumes all else remain constant</a:t>
            </a:r>
          </a:p>
          <a:p>
            <a:pPr eaLnBrk="1" hangingPunct="1">
              <a:spcBef>
                <a:spcPct val="20000"/>
              </a:spcBef>
              <a:buClr>
                <a:schemeClr val="accent1"/>
              </a:buClr>
              <a:buFont typeface="Wingdings" pitchFamily="2" charset="2"/>
              <a:buNone/>
            </a:pPr>
            <a:endParaRPr lang="en-US" altLang="tr-TR" sz="2800" b="0">
              <a:latin typeface="Book Antiqua" pitchFamily="18" charset="0"/>
              <a:cs typeface="Arial" pitchFamily="34" charset="0"/>
            </a:endParaRPr>
          </a:p>
          <a:p>
            <a:pPr eaLnBrk="1" hangingPunct="1">
              <a:spcBef>
                <a:spcPct val="20000"/>
              </a:spcBef>
              <a:buClr>
                <a:schemeClr val="accent1"/>
              </a:buClr>
              <a:buFont typeface="Wingdings" pitchFamily="2" charset="2"/>
              <a:buChar char="l"/>
            </a:pPr>
            <a:r>
              <a:rPr lang="en-US" altLang="tr-TR" sz="2800" b="0">
                <a:latin typeface="Book Antiqua" pitchFamily="18" charset="0"/>
                <a:cs typeface="Arial" pitchFamily="34" charset="0"/>
              </a:rPr>
              <a:t>The income effect may be:</a:t>
            </a:r>
          </a:p>
          <a:p>
            <a:pPr lvl="1" eaLnBrk="1" hangingPunct="1">
              <a:spcBef>
                <a:spcPct val="20000"/>
              </a:spcBef>
              <a:buClr>
                <a:schemeClr val="accent1"/>
              </a:buClr>
              <a:buFont typeface="Wingdings" pitchFamily="2" charset="2"/>
              <a:buAutoNum type="arabicPeriod"/>
            </a:pPr>
            <a:r>
              <a:rPr lang="en-US" altLang="tr-TR" sz="2800" b="0">
                <a:latin typeface="Book Antiqua" pitchFamily="18" charset="0"/>
                <a:cs typeface="Arial" pitchFamily="34" charset="0"/>
              </a:rPr>
              <a:t>Positive (normal good)</a:t>
            </a:r>
          </a:p>
          <a:p>
            <a:pPr lvl="1" eaLnBrk="1" hangingPunct="1">
              <a:spcBef>
                <a:spcPct val="20000"/>
              </a:spcBef>
              <a:buClr>
                <a:schemeClr val="accent1"/>
              </a:buClr>
              <a:buFont typeface="Wingdings" pitchFamily="2" charset="2"/>
              <a:buAutoNum type="arabicPeriod"/>
            </a:pPr>
            <a:r>
              <a:rPr lang="en-US" altLang="tr-TR" sz="2800" b="0">
                <a:latin typeface="Book Antiqua" pitchFamily="18" charset="0"/>
                <a:cs typeface="Arial" pitchFamily="34" charset="0"/>
              </a:rPr>
              <a:t>Negative (inferior good).</a:t>
            </a:r>
          </a:p>
          <a:p>
            <a:pPr eaLnBrk="1" hangingPunct="1">
              <a:spcBef>
                <a:spcPct val="20000"/>
              </a:spcBef>
              <a:buClr>
                <a:schemeClr val="accent1"/>
              </a:buClr>
              <a:buFont typeface="Wingdings" pitchFamily="2" charset="2"/>
              <a:buNone/>
            </a:pPr>
            <a:endParaRPr lang="en-US" altLang="tr-TR" sz="2800" b="0">
              <a:latin typeface="Book Antiqua" pitchFamily="18" charset="0"/>
              <a:cs typeface="Arial" pitchFamily="34" charset="0"/>
            </a:endParaRPr>
          </a:p>
        </p:txBody>
      </p:sp>
    </p:spTree>
    <p:extLst>
      <p:ext uri="{BB962C8B-B14F-4D97-AF65-F5344CB8AC3E}">
        <p14:creationId xmlns:p14="http://schemas.microsoft.com/office/powerpoint/2010/main" val="1237420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9685">
                                            <p:txEl>
                                              <p:pRg st="0" end="0"/>
                                            </p:txEl>
                                          </p:spTgt>
                                        </p:tgtEl>
                                        <p:attrNameLst>
                                          <p:attrName>style.visibility</p:attrName>
                                        </p:attrNameLst>
                                      </p:cBhvr>
                                      <p:to>
                                        <p:strVal val="visible"/>
                                      </p:to>
                                    </p:set>
                                    <p:animEffect transition="in" filter="wipe(left)">
                                      <p:cBhvr>
                                        <p:cTn id="7" dur="500"/>
                                        <p:tgtEl>
                                          <p:spTgt spid="1996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9685">
                                            <p:txEl>
                                              <p:pRg st="2" end="2"/>
                                            </p:txEl>
                                          </p:spTgt>
                                        </p:tgtEl>
                                        <p:attrNameLst>
                                          <p:attrName>style.visibility</p:attrName>
                                        </p:attrNameLst>
                                      </p:cBhvr>
                                      <p:to>
                                        <p:strVal val="visible"/>
                                      </p:to>
                                    </p:set>
                                    <p:animEffect transition="in" filter="wipe(left)">
                                      <p:cBhvr>
                                        <p:cTn id="12" dur="500"/>
                                        <p:tgtEl>
                                          <p:spTgt spid="19968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9685">
                                            <p:txEl>
                                              <p:pRg st="4" end="4"/>
                                            </p:txEl>
                                          </p:spTgt>
                                        </p:tgtEl>
                                        <p:attrNameLst>
                                          <p:attrName>style.visibility</p:attrName>
                                        </p:attrNameLst>
                                      </p:cBhvr>
                                      <p:to>
                                        <p:strVal val="visible"/>
                                      </p:to>
                                    </p:set>
                                    <p:animEffect transition="in" filter="wipe(left)">
                                      <p:cBhvr>
                                        <p:cTn id="17" dur="500"/>
                                        <p:tgtEl>
                                          <p:spTgt spid="199685">
                                            <p:txEl>
                                              <p:pRg st="4" end="4"/>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9685">
                                            <p:txEl>
                                              <p:pRg st="5" end="5"/>
                                            </p:txEl>
                                          </p:spTgt>
                                        </p:tgtEl>
                                        <p:attrNameLst>
                                          <p:attrName>style.visibility</p:attrName>
                                        </p:attrNameLst>
                                      </p:cBhvr>
                                      <p:to>
                                        <p:strVal val="visible"/>
                                      </p:to>
                                    </p:set>
                                    <p:animEffect transition="in" filter="wipe(left)">
                                      <p:cBhvr>
                                        <p:cTn id="20" dur="500"/>
                                        <p:tgtEl>
                                          <p:spTgt spid="199685">
                                            <p:txEl>
                                              <p:pRg st="5" end="5"/>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9685">
                                            <p:txEl>
                                              <p:pRg st="6" end="6"/>
                                            </p:txEl>
                                          </p:spTgt>
                                        </p:tgtEl>
                                        <p:attrNameLst>
                                          <p:attrName>style.visibility</p:attrName>
                                        </p:attrNameLst>
                                      </p:cBhvr>
                                      <p:to>
                                        <p:strVal val="visible"/>
                                      </p:to>
                                    </p:set>
                                    <p:animEffect transition="in" filter="wipe(left)">
                                      <p:cBhvr>
                                        <p:cTn id="23" dur="500"/>
                                        <p:tgtEl>
                                          <p:spTgt spid="1996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281968A-19F6-4B84-9C46-7D046B972AFE}" type="slidenum">
              <a:rPr lang="en-US" altLang="tr-TR"/>
              <a:pPr/>
              <a:t>38</a:t>
            </a:fld>
            <a:endParaRPr lang="en-US" altLang="tr-TR"/>
          </a:p>
        </p:txBody>
      </p:sp>
      <p:sp>
        <p:nvSpPr>
          <p:cNvPr id="31751" name="WordArt 7"/>
          <p:cNvSpPr>
            <a:spLocks noChangeArrowheads="1" noChangeShapeType="1" noTextEdit="1"/>
          </p:cNvSpPr>
          <p:nvPr/>
        </p:nvSpPr>
        <p:spPr bwMode="auto">
          <a:xfrm>
            <a:off x="457200" y="381000"/>
            <a:ext cx="49530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Substitution Effect</a:t>
            </a:r>
          </a:p>
        </p:txBody>
      </p:sp>
      <p:sp>
        <p:nvSpPr>
          <p:cNvPr id="31752" name="Rectangle 8"/>
          <p:cNvSpPr>
            <a:spLocks noChangeArrowheads="1"/>
          </p:cNvSpPr>
          <p:nvPr/>
        </p:nvSpPr>
        <p:spPr bwMode="auto">
          <a:xfrm>
            <a:off x="381000" y="17526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itchFamily="18" charset="0"/>
              </a:defRPr>
            </a:lvl1pPr>
            <a:lvl2pPr marL="990600" indent="-5334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None/>
            </a:pPr>
            <a:r>
              <a:rPr lang="en-US" altLang="tr-TR" sz="2800" b="0" u="sng">
                <a:latin typeface="Book Antiqua" pitchFamily="18" charset="0"/>
                <a:cs typeface="Arial" pitchFamily="34" charset="0"/>
              </a:rPr>
              <a:t>Definition</a:t>
            </a:r>
            <a:r>
              <a:rPr lang="en-US" altLang="tr-TR" sz="2800" b="0">
                <a:latin typeface="Book Antiqua" pitchFamily="18" charset="0"/>
                <a:cs typeface="Arial" pitchFamily="34" charset="0"/>
              </a:rPr>
              <a:t>:	When the price of good X falls, good X becomes cheaper relative to good Y.  This change in relative prices alone causes the consumer to adjust his consumption basket. This effect is called the </a:t>
            </a:r>
            <a:r>
              <a:rPr lang="en-US" altLang="tr-TR" sz="2800">
                <a:latin typeface="Book Antiqua" pitchFamily="18" charset="0"/>
                <a:cs typeface="Arial" pitchFamily="34" charset="0"/>
              </a:rPr>
              <a:t>substitution effect</a:t>
            </a:r>
            <a:r>
              <a:rPr lang="en-US" altLang="tr-TR" sz="2800" b="0">
                <a:latin typeface="Book Antiqua" pitchFamily="18" charset="0"/>
                <a:cs typeface="Arial" pitchFamily="34" charset="0"/>
              </a:rPr>
              <a:t>.  </a:t>
            </a:r>
          </a:p>
          <a:p>
            <a:pPr eaLnBrk="1" hangingPunct="1">
              <a:spcBef>
                <a:spcPct val="20000"/>
              </a:spcBef>
              <a:buClr>
                <a:schemeClr val="accent1"/>
              </a:buClr>
              <a:buFont typeface="Wingdings" pitchFamily="2" charset="2"/>
              <a:buNone/>
            </a:pPr>
            <a:endParaRPr lang="en-US" altLang="tr-TR" sz="2800" b="0">
              <a:latin typeface="Book Antiqua" pitchFamily="18" charset="0"/>
              <a:cs typeface="Arial" pitchFamily="34" charset="0"/>
            </a:endParaRPr>
          </a:p>
          <a:p>
            <a:pPr eaLnBrk="1" hangingPunct="1">
              <a:spcBef>
                <a:spcPct val="20000"/>
              </a:spcBef>
              <a:buClr>
                <a:schemeClr val="accent1"/>
              </a:buClr>
              <a:buFont typeface="Wingdings" pitchFamily="2" charset="2"/>
              <a:buChar char="l"/>
            </a:pPr>
            <a:r>
              <a:rPr lang="en-US" altLang="tr-TR" sz="2800" b="0">
                <a:latin typeface="Book Antiqua" pitchFamily="18" charset="0"/>
                <a:cs typeface="Arial" pitchFamily="34" charset="0"/>
              </a:rPr>
              <a:t>It assumes all else remain constant</a:t>
            </a:r>
          </a:p>
          <a:p>
            <a:pPr eaLnBrk="1" hangingPunct="1">
              <a:spcBef>
                <a:spcPct val="20000"/>
              </a:spcBef>
              <a:buClr>
                <a:schemeClr val="accent1"/>
              </a:buClr>
              <a:buFont typeface="Wingdings" pitchFamily="2" charset="2"/>
              <a:buChar char="l"/>
            </a:pPr>
            <a:endParaRPr lang="en-US" altLang="tr-TR" sz="2800" b="0">
              <a:latin typeface="Book Antiqua" pitchFamily="18" charset="0"/>
              <a:cs typeface="Arial" pitchFamily="34" charset="0"/>
            </a:endParaRPr>
          </a:p>
          <a:p>
            <a:pPr eaLnBrk="1" hangingPunct="1">
              <a:spcBef>
                <a:spcPct val="20000"/>
              </a:spcBef>
              <a:buClr>
                <a:schemeClr val="accent1"/>
              </a:buClr>
              <a:buFont typeface="Wingdings" pitchFamily="2" charset="2"/>
              <a:buChar char="l"/>
            </a:pPr>
            <a:r>
              <a:rPr lang="en-US" altLang="tr-TR" sz="2800" b="0">
                <a:latin typeface="Book Antiqua" pitchFamily="18" charset="0"/>
                <a:cs typeface="Arial" pitchFamily="34" charset="0"/>
              </a:rPr>
              <a:t>The substitution effect is always negative</a:t>
            </a:r>
          </a:p>
          <a:p>
            <a:pPr eaLnBrk="1" hangingPunct="1">
              <a:spcBef>
                <a:spcPct val="20000"/>
              </a:spcBef>
              <a:buClr>
                <a:schemeClr val="accent1"/>
              </a:buClr>
              <a:buFont typeface="Wingdings" pitchFamily="2" charset="2"/>
              <a:buNone/>
            </a:pPr>
            <a:endParaRPr lang="en-US" altLang="tr-TR" sz="2800" b="0">
              <a:latin typeface="Book Antiqua" pitchFamily="18" charset="0"/>
              <a:cs typeface="Arial" pitchFamily="34" charset="0"/>
            </a:endParaRPr>
          </a:p>
        </p:txBody>
      </p:sp>
    </p:spTree>
    <p:extLst>
      <p:ext uri="{BB962C8B-B14F-4D97-AF65-F5344CB8AC3E}">
        <p14:creationId xmlns:p14="http://schemas.microsoft.com/office/powerpoint/2010/main" val="2686122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52">
                                            <p:txEl>
                                              <p:pRg st="0" end="0"/>
                                            </p:txEl>
                                          </p:spTgt>
                                        </p:tgtEl>
                                        <p:attrNameLst>
                                          <p:attrName>style.visibility</p:attrName>
                                        </p:attrNameLst>
                                      </p:cBhvr>
                                      <p:to>
                                        <p:strVal val="visible"/>
                                      </p:to>
                                    </p:set>
                                    <p:animEffect transition="in" filter="wipe(left)">
                                      <p:cBhvr>
                                        <p:cTn id="7" dur="500"/>
                                        <p:tgtEl>
                                          <p:spTgt spid="317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52">
                                            <p:txEl>
                                              <p:pRg st="2" end="2"/>
                                            </p:txEl>
                                          </p:spTgt>
                                        </p:tgtEl>
                                        <p:attrNameLst>
                                          <p:attrName>style.visibility</p:attrName>
                                        </p:attrNameLst>
                                      </p:cBhvr>
                                      <p:to>
                                        <p:strVal val="visible"/>
                                      </p:to>
                                    </p:set>
                                    <p:animEffect transition="in" filter="wipe(left)">
                                      <p:cBhvr>
                                        <p:cTn id="12" dur="500"/>
                                        <p:tgtEl>
                                          <p:spTgt spid="3175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52">
                                            <p:txEl>
                                              <p:pRg st="4" end="4"/>
                                            </p:txEl>
                                          </p:spTgt>
                                        </p:tgtEl>
                                        <p:attrNameLst>
                                          <p:attrName>style.visibility</p:attrName>
                                        </p:attrNameLst>
                                      </p:cBhvr>
                                      <p:to>
                                        <p:strVal val="visible"/>
                                      </p:to>
                                    </p:set>
                                    <p:animEffect transition="in" filter="wipe(left)">
                                      <p:cBhvr>
                                        <p:cTn id="17" dur="500"/>
                                        <p:tgtEl>
                                          <p:spTgt spid="317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CF785BB-C5A1-4ED3-B451-6A001C3507B3}" type="slidenum">
              <a:rPr lang="en-US" altLang="tr-TR"/>
              <a:pPr/>
              <a:t>39</a:t>
            </a:fld>
            <a:endParaRPr lang="en-US" altLang="tr-TR"/>
          </a:p>
        </p:txBody>
      </p:sp>
      <p:sp>
        <p:nvSpPr>
          <p:cNvPr id="201732" name="WordArt 4"/>
          <p:cNvSpPr>
            <a:spLocks noChangeArrowheads="1" noChangeShapeType="1" noTextEdit="1"/>
          </p:cNvSpPr>
          <p:nvPr/>
        </p:nvSpPr>
        <p:spPr bwMode="auto">
          <a:xfrm>
            <a:off x="457200" y="381000"/>
            <a:ext cx="69342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Income &amp; Substitution Effects</a:t>
            </a:r>
          </a:p>
        </p:txBody>
      </p:sp>
      <p:sp>
        <p:nvSpPr>
          <p:cNvPr id="201733" name="Rectangle 5"/>
          <p:cNvSpPr>
            <a:spLocks noChangeArrowheads="1"/>
          </p:cNvSpPr>
          <p:nvPr/>
        </p:nvSpPr>
        <p:spPr bwMode="auto">
          <a:xfrm>
            <a:off x="381000" y="17526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itchFamily="18" charset="0"/>
              </a:defRPr>
            </a:lvl1pPr>
            <a:lvl2pPr marL="990600" indent="-5334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Char char="l"/>
            </a:pPr>
            <a:r>
              <a:rPr lang="en-US" altLang="tr-TR" sz="2800" b="0">
                <a:latin typeface="Book Antiqua" pitchFamily="18" charset="0"/>
                <a:cs typeface="Arial" pitchFamily="34" charset="0"/>
              </a:rPr>
              <a:t>Usually, a move along a demand curve will be composed of both effects.  </a:t>
            </a:r>
          </a:p>
          <a:p>
            <a:pPr eaLnBrk="1" hangingPunct="1">
              <a:spcBef>
                <a:spcPct val="20000"/>
              </a:spcBef>
              <a:buClr>
                <a:schemeClr val="accent1"/>
              </a:buClr>
              <a:buFont typeface="Wingdings" pitchFamily="2" charset="2"/>
              <a:buChar char="l"/>
            </a:pPr>
            <a:r>
              <a:rPr lang="en-US" altLang="tr-TR" sz="2800" b="0">
                <a:latin typeface="Book Antiqua" pitchFamily="18" charset="0"/>
                <a:cs typeface="Arial" pitchFamily="34" charset="0"/>
              </a:rPr>
              <a:t>Let’s analyze both effects for the cases of:</a:t>
            </a:r>
          </a:p>
          <a:p>
            <a:pPr lvl="1" eaLnBrk="1" hangingPunct="1">
              <a:spcBef>
                <a:spcPct val="20000"/>
              </a:spcBef>
              <a:buClr>
                <a:schemeClr val="accent1"/>
              </a:buClr>
              <a:buFont typeface="Wingdings" pitchFamily="2" charset="2"/>
              <a:buChar char="l"/>
            </a:pPr>
            <a:r>
              <a:rPr lang="en-US" altLang="tr-TR" sz="2800" b="0">
                <a:latin typeface="Book Antiqua" pitchFamily="18" charset="0"/>
                <a:cs typeface="Arial" pitchFamily="34" charset="0"/>
              </a:rPr>
              <a:t>Normal good</a:t>
            </a:r>
          </a:p>
          <a:p>
            <a:pPr lvl="1" eaLnBrk="1" hangingPunct="1">
              <a:spcBef>
                <a:spcPct val="20000"/>
              </a:spcBef>
              <a:buClr>
                <a:schemeClr val="accent1"/>
              </a:buClr>
              <a:buFont typeface="Wingdings" pitchFamily="2" charset="2"/>
              <a:buChar char="l"/>
            </a:pPr>
            <a:r>
              <a:rPr lang="en-US" altLang="tr-TR" sz="2800" b="0">
                <a:latin typeface="Book Antiqua" pitchFamily="18" charset="0"/>
                <a:cs typeface="Arial" pitchFamily="34" charset="0"/>
              </a:rPr>
              <a:t>Inferior good</a:t>
            </a:r>
          </a:p>
        </p:txBody>
      </p:sp>
    </p:spTree>
    <p:extLst>
      <p:ext uri="{BB962C8B-B14F-4D97-AF65-F5344CB8AC3E}">
        <p14:creationId xmlns:p14="http://schemas.microsoft.com/office/powerpoint/2010/main" val="232103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1733">
                                            <p:txEl>
                                              <p:pRg st="0" end="0"/>
                                            </p:txEl>
                                          </p:spTgt>
                                        </p:tgtEl>
                                        <p:attrNameLst>
                                          <p:attrName>style.visibility</p:attrName>
                                        </p:attrNameLst>
                                      </p:cBhvr>
                                      <p:to>
                                        <p:strVal val="visible"/>
                                      </p:to>
                                    </p:set>
                                    <p:animEffect transition="in" filter="wipe(left)">
                                      <p:cBhvr>
                                        <p:cTn id="7" dur="500"/>
                                        <p:tgtEl>
                                          <p:spTgt spid="2017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1733">
                                            <p:txEl>
                                              <p:pRg st="1" end="1"/>
                                            </p:txEl>
                                          </p:spTgt>
                                        </p:tgtEl>
                                        <p:attrNameLst>
                                          <p:attrName>style.visibility</p:attrName>
                                        </p:attrNameLst>
                                      </p:cBhvr>
                                      <p:to>
                                        <p:strVal val="visible"/>
                                      </p:to>
                                    </p:set>
                                    <p:animEffect transition="in" filter="wipe(left)">
                                      <p:cBhvr>
                                        <p:cTn id="12" dur="500"/>
                                        <p:tgtEl>
                                          <p:spTgt spid="20173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01733">
                                            <p:txEl>
                                              <p:pRg st="2" end="2"/>
                                            </p:txEl>
                                          </p:spTgt>
                                        </p:tgtEl>
                                        <p:attrNameLst>
                                          <p:attrName>style.visibility</p:attrName>
                                        </p:attrNameLst>
                                      </p:cBhvr>
                                      <p:to>
                                        <p:strVal val="visible"/>
                                      </p:to>
                                    </p:set>
                                    <p:animEffect transition="in" filter="wipe(left)">
                                      <p:cBhvr>
                                        <p:cTn id="15" dur="500"/>
                                        <p:tgtEl>
                                          <p:spTgt spid="20173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1733">
                                            <p:txEl>
                                              <p:pRg st="3" end="3"/>
                                            </p:txEl>
                                          </p:spTgt>
                                        </p:tgtEl>
                                        <p:attrNameLst>
                                          <p:attrName>style.visibility</p:attrName>
                                        </p:attrNameLst>
                                      </p:cBhvr>
                                      <p:to>
                                        <p:strVal val="visible"/>
                                      </p:to>
                                    </p:set>
                                    <p:animEffect transition="in" filter="wipe(left)">
                                      <p:cBhvr>
                                        <p:cTn id="18" dur="500"/>
                                        <p:tgtEl>
                                          <p:spTgt spid="2017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46" name="Rectangle 42"/>
          <p:cNvSpPr>
            <a:spLocks noChangeArrowheads="1"/>
          </p:cNvSpPr>
          <p:nvPr/>
        </p:nvSpPr>
        <p:spPr bwMode="auto">
          <a:xfrm>
            <a:off x="4246563" y="3209925"/>
            <a:ext cx="3314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2000" b="1">
                <a:solidFill>
                  <a:srgbClr val="000000"/>
                </a:solidFill>
              </a:rPr>
              <a:t>Price-Consumption Curve</a:t>
            </a:r>
          </a:p>
        </p:txBody>
      </p:sp>
      <p:sp>
        <p:nvSpPr>
          <p:cNvPr id="303107" name="Line 3"/>
          <p:cNvSpPr>
            <a:spLocks noChangeShapeType="1"/>
          </p:cNvSpPr>
          <p:nvPr/>
        </p:nvSpPr>
        <p:spPr bwMode="auto">
          <a:xfrm>
            <a:off x="2238375" y="2155825"/>
            <a:ext cx="936625" cy="3838575"/>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08" name="Line 4"/>
          <p:cNvSpPr>
            <a:spLocks noChangeShapeType="1"/>
          </p:cNvSpPr>
          <p:nvPr/>
        </p:nvSpPr>
        <p:spPr bwMode="auto">
          <a:xfrm>
            <a:off x="2236788" y="2236788"/>
            <a:ext cx="4748212" cy="3757612"/>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09" name="Line 5"/>
          <p:cNvSpPr>
            <a:spLocks noChangeShapeType="1"/>
          </p:cNvSpPr>
          <p:nvPr/>
        </p:nvSpPr>
        <p:spPr bwMode="auto">
          <a:xfrm>
            <a:off x="2236788" y="2236788"/>
            <a:ext cx="1928812" cy="3757612"/>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11" name="Rectangle 7"/>
          <p:cNvSpPr>
            <a:spLocks noChangeArrowheads="1"/>
          </p:cNvSpPr>
          <p:nvPr/>
        </p:nvSpPr>
        <p:spPr bwMode="auto">
          <a:xfrm>
            <a:off x="762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12" name="Rectangle 8"/>
          <p:cNvSpPr>
            <a:spLocks noChangeArrowheads="1"/>
          </p:cNvSpPr>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13" name="Rectangle 9"/>
          <p:cNvSpPr>
            <a:spLocks noGrp="1" noChangeArrowheads="1"/>
          </p:cNvSpPr>
          <p:nvPr>
            <p:ph type="title"/>
          </p:nvPr>
        </p:nvSpPr>
        <p:spPr>
          <a:noFill/>
          <a:ln/>
        </p:spPr>
        <p:txBody>
          <a:bodyPr/>
          <a:lstStyle/>
          <a:p>
            <a:r>
              <a:rPr lang="en-US" altLang="tr-TR" sz="2800" dirty="0"/>
              <a:t>Effect of a Price Change</a:t>
            </a:r>
          </a:p>
        </p:txBody>
      </p:sp>
      <p:sp>
        <p:nvSpPr>
          <p:cNvPr id="303114" name="Rectangle 10"/>
          <p:cNvSpPr>
            <a:spLocks noChangeArrowheads="1"/>
          </p:cNvSpPr>
          <p:nvPr/>
        </p:nvSpPr>
        <p:spPr bwMode="auto">
          <a:xfrm>
            <a:off x="3124200" y="62357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15" name="Line 11"/>
          <p:cNvSpPr>
            <a:spLocks noChangeShapeType="1"/>
          </p:cNvSpPr>
          <p:nvPr/>
        </p:nvSpPr>
        <p:spPr bwMode="auto">
          <a:xfrm>
            <a:off x="2244725" y="1733550"/>
            <a:ext cx="0" cy="42656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16" name="Rectangle 12"/>
          <p:cNvSpPr>
            <a:spLocks noChangeArrowheads="1"/>
          </p:cNvSpPr>
          <p:nvPr/>
        </p:nvSpPr>
        <p:spPr bwMode="auto">
          <a:xfrm>
            <a:off x="7264400" y="5784850"/>
            <a:ext cx="126682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fontAlgn="base" hangingPunct="0">
              <a:spcBef>
                <a:spcPct val="0"/>
              </a:spcBef>
              <a:spcAft>
                <a:spcPct val="0"/>
              </a:spcAft>
            </a:pPr>
            <a:r>
              <a:rPr lang="en-US" altLang="tr-TR" sz="1500" b="1">
                <a:solidFill>
                  <a:srgbClr val="000000"/>
                </a:solidFill>
              </a:rPr>
              <a:t>Food (units </a:t>
            </a:r>
          </a:p>
          <a:p>
            <a:pPr algn="r" eaLnBrk="0" fontAlgn="base" hangingPunct="0">
              <a:spcBef>
                <a:spcPct val="0"/>
              </a:spcBef>
              <a:spcAft>
                <a:spcPct val="0"/>
              </a:spcAft>
            </a:pPr>
            <a:r>
              <a:rPr lang="en-US" altLang="tr-TR" sz="1500" b="1">
                <a:solidFill>
                  <a:srgbClr val="000000"/>
                </a:solidFill>
              </a:rPr>
              <a:t>per month)</a:t>
            </a:r>
          </a:p>
        </p:txBody>
      </p:sp>
      <p:sp>
        <p:nvSpPr>
          <p:cNvPr id="303117" name="Rectangle 13"/>
          <p:cNvSpPr>
            <a:spLocks noChangeArrowheads="1"/>
          </p:cNvSpPr>
          <p:nvPr/>
        </p:nvSpPr>
        <p:spPr bwMode="auto">
          <a:xfrm>
            <a:off x="866775" y="1482725"/>
            <a:ext cx="12223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fontAlgn="base" hangingPunct="0">
              <a:spcBef>
                <a:spcPct val="0"/>
              </a:spcBef>
              <a:spcAft>
                <a:spcPct val="0"/>
              </a:spcAft>
            </a:pPr>
            <a:r>
              <a:rPr lang="en-US" altLang="tr-TR" b="1">
                <a:solidFill>
                  <a:srgbClr val="000000"/>
                </a:solidFill>
              </a:rPr>
              <a:t>Clothing</a:t>
            </a:r>
          </a:p>
          <a:p>
            <a:pPr algn="r" eaLnBrk="0" fontAlgn="base" hangingPunct="0">
              <a:spcBef>
                <a:spcPct val="0"/>
              </a:spcBef>
              <a:spcAft>
                <a:spcPct val="0"/>
              </a:spcAft>
            </a:pPr>
            <a:r>
              <a:rPr lang="en-US" altLang="tr-TR" b="1">
                <a:solidFill>
                  <a:srgbClr val="000000"/>
                </a:solidFill>
              </a:rPr>
              <a:t>(units per</a:t>
            </a:r>
          </a:p>
          <a:p>
            <a:pPr algn="r" eaLnBrk="0" fontAlgn="base" hangingPunct="0">
              <a:spcBef>
                <a:spcPct val="0"/>
              </a:spcBef>
              <a:spcAft>
                <a:spcPct val="0"/>
              </a:spcAft>
            </a:pPr>
            <a:r>
              <a:rPr lang="en-US" altLang="tr-TR" b="1">
                <a:solidFill>
                  <a:srgbClr val="000000"/>
                </a:solidFill>
              </a:rPr>
              <a:t>month)</a:t>
            </a:r>
          </a:p>
        </p:txBody>
      </p:sp>
      <p:sp>
        <p:nvSpPr>
          <p:cNvPr id="303118" name="Line 14"/>
          <p:cNvSpPr>
            <a:spLocks noChangeShapeType="1"/>
          </p:cNvSpPr>
          <p:nvPr/>
        </p:nvSpPr>
        <p:spPr bwMode="auto">
          <a:xfrm>
            <a:off x="2224088" y="6002338"/>
            <a:ext cx="50784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20" name="Freeform 16"/>
          <p:cNvSpPr>
            <a:spLocks/>
          </p:cNvSpPr>
          <p:nvPr/>
        </p:nvSpPr>
        <p:spPr bwMode="auto">
          <a:xfrm>
            <a:off x="2436813" y="2744788"/>
            <a:ext cx="309562" cy="1068387"/>
          </a:xfrm>
          <a:custGeom>
            <a:avLst/>
            <a:gdLst>
              <a:gd name="T0" fmla="*/ 0 w 195"/>
              <a:gd name="T1" fmla="*/ 0 h 673"/>
              <a:gd name="T2" fmla="*/ 3 w 195"/>
              <a:gd name="T3" fmla="*/ 77 h 673"/>
              <a:gd name="T4" fmla="*/ 9 w 195"/>
              <a:gd name="T5" fmla="*/ 153 h 673"/>
              <a:gd name="T6" fmla="*/ 20 w 195"/>
              <a:gd name="T7" fmla="*/ 230 h 673"/>
              <a:gd name="T8" fmla="*/ 28 w 195"/>
              <a:gd name="T9" fmla="*/ 272 h 673"/>
              <a:gd name="T10" fmla="*/ 39 w 195"/>
              <a:gd name="T11" fmla="*/ 315 h 673"/>
              <a:gd name="T12" fmla="*/ 70 w 195"/>
              <a:gd name="T13" fmla="*/ 399 h 673"/>
              <a:gd name="T14" fmla="*/ 105 w 195"/>
              <a:gd name="T15" fmla="*/ 488 h 673"/>
              <a:gd name="T16" fmla="*/ 150 w 195"/>
              <a:gd name="T17" fmla="*/ 580 h 673"/>
              <a:gd name="T18" fmla="*/ 194 w 195"/>
              <a:gd name="T19" fmla="*/ 672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673">
                <a:moveTo>
                  <a:pt x="0" y="0"/>
                </a:moveTo>
                <a:lnTo>
                  <a:pt x="3" y="77"/>
                </a:lnTo>
                <a:lnTo>
                  <a:pt x="9" y="153"/>
                </a:lnTo>
                <a:lnTo>
                  <a:pt x="20" y="230"/>
                </a:lnTo>
                <a:lnTo>
                  <a:pt x="28" y="272"/>
                </a:lnTo>
                <a:lnTo>
                  <a:pt x="39" y="315"/>
                </a:lnTo>
                <a:lnTo>
                  <a:pt x="70" y="399"/>
                </a:lnTo>
                <a:lnTo>
                  <a:pt x="105" y="488"/>
                </a:lnTo>
                <a:lnTo>
                  <a:pt x="150" y="580"/>
                </a:lnTo>
                <a:lnTo>
                  <a:pt x="194" y="672"/>
                </a:lnTo>
              </a:path>
            </a:pathLst>
          </a:custGeom>
          <a:noFill/>
          <a:ln w="50800" cap="rnd"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000000"/>
              </a:solidFill>
            </a:endParaRPr>
          </a:p>
        </p:txBody>
      </p:sp>
      <p:sp>
        <p:nvSpPr>
          <p:cNvPr id="303121" name="Freeform 17"/>
          <p:cNvSpPr>
            <a:spLocks/>
          </p:cNvSpPr>
          <p:nvPr/>
        </p:nvSpPr>
        <p:spPr bwMode="auto">
          <a:xfrm>
            <a:off x="3654425" y="3051175"/>
            <a:ext cx="1455738" cy="1177925"/>
          </a:xfrm>
          <a:custGeom>
            <a:avLst/>
            <a:gdLst>
              <a:gd name="T0" fmla="*/ 0 w 917"/>
              <a:gd name="T1" fmla="*/ 0 h 742"/>
              <a:gd name="T2" fmla="*/ 15 w 917"/>
              <a:gd name="T3" fmla="*/ 29 h 742"/>
              <a:gd name="T4" fmla="*/ 41 w 917"/>
              <a:gd name="T5" fmla="*/ 68 h 742"/>
              <a:gd name="T6" fmla="*/ 66 w 917"/>
              <a:gd name="T7" fmla="*/ 115 h 742"/>
              <a:gd name="T8" fmla="*/ 97 w 917"/>
              <a:gd name="T9" fmla="*/ 166 h 742"/>
              <a:gd name="T10" fmla="*/ 159 w 917"/>
              <a:gd name="T11" fmla="*/ 268 h 742"/>
              <a:gd name="T12" fmla="*/ 195 w 917"/>
              <a:gd name="T13" fmla="*/ 315 h 742"/>
              <a:gd name="T14" fmla="*/ 226 w 917"/>
              <a:gd name="T15" fmla="*/ 358 h 742"/>
              <a:gd name="T16" fmla="*/ 283 w 917"/>
              <a:gd name="T17" fmla="*/ 421 h 742"/>
              <a:gd name="T18" fmla="*/ 344 w 917"/>
              <a:gd name="T19" fmla="*/ 477 h 742"/>
              <a:gd name="T20" fmla="*/ 411 w 917"/>
              <a:gd name="T21" fmla="*/ 528 h 742"/>
              <a:gd name="T22" fmla="*/ 489 w 917"/>
              <a:gd name="T23" fmla="*/ 575 h 742"/>
              <a:gd name="T24" fmla="*/ 540 w 917"/>
              <a:gd name="T25" fmla="*/ 600 h 742"/>
              <a:gd name="T26" fmla="*/ 592 w 917"/>
              <a:gd name="T27" fmla="*/ 622 h 742"/>
              <a:gd name="T28" fmla="*/ 715 w 917"/>
              <a:gd name="T29" fmla="*/ 669 h 742"/>
              <a:gd name="T30" fmla="*/ 772 w 917"/>
              <a:gd name="T31" fmla="*/ 690 h 742"/>
              <a:gd name="T32" fmla="*/ 828 w 917"/>
              <a:gd name="T33" fmla="*/ 711 h 742"/>
              <a:gd name="T34" fmla="*/ 880 w 917"/>
              <a:gd name="T35" fmla="*/ 728 h 742"/>
              <a:gd name="T36" fmla="*/ 916 w 917"/>
              <a:gd name="T37" fmla="*/ 741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7" h="742">
                <a:moveTo>
                  <a:pt x="0" y="0"/>
                </a:moveTo>
                <a:lnTo>
                  <a:pt x="15" y="29"/>
                </a:lnTo>
                <a:lnTo>
                  <a:pt x="41" y="68"/>
                </a:lnTo>
                <a:lnTo>
                  <a:pt x="66" y="115"/>
                </a:lnTo>
                <a:lnTo>
                  <a:pt x="97" y="166"/>
                </a:lnTo>
                <a:lnTo>
                  <a:pt x="159" y="268"/>
                </a:lnTo>
                <a:lnTo>
                  <a:pt x="195" y="315"/>
                </a:lnTo>
                <a:lnTo>
                  <a:pt x="226" y="358"/>
                </a:lnTo>
                <a:lnTo>
                  <a:pt x="283" y="421"/>
                </a:lnTo>
                <a:lnTo>
                  <a:pt x="344" y="477"/>
                </a:lnTo>
                <a:lnTo>
                  <a:pt x="411" y="528"/>
                </a:lnTo>
                <a:lnTo>
                  <a:pt x="489" y="575"/>
                </a:lnTo>
                <a:lnTo>
                  <a:pt x="540" y="600"/>
                </a:lnTo>
                <a:lnTo>
                  <a:pt x="592" y="622"/>
                </a:lnTo>
                <a:lnTo>
                  <a:pt x="715" y="669"/>
                </a:lnTo>
                <a:lnTo>
                  <a:pt x="772" y="690"/>
                </a:lnTo>
                <a:lnTo>
                  <a:pt x="828" y="711"/>
                </a:lnTo>
                <a:lnTo>
                  <a:pt x="880" y="728"/>
                </a:lnTo>
                <a:lnTo>
                  <a:pt x="916" y="741"/>
                </a:lnTo>
              </a:path>
            </a:pathLst>
          </a:custGeom>
          <a:noFill/>
          <a:ln w="50800" cap="rnd"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000000"/>
              </a:solidFill>
            </a:endParaRPr>
          </a:p>
        </p:txBody>
      </p:sp>
      <p:sp>
        <p:nvSpPr>
          <p:cNvPr id="303122" name="Freeform 18"/>
          <p:cNvSpPr>
            <a:spLocks/>
          </p:cNvSpPr>
          <p:nvPr/>
        </p:nvSpPr>
        <p:spPr bwMode="auto">
          <a:xfrm>
            <a:off x="3122613" y="3581400"/>
            <a:ext cx="766762" cy="1450975"/>
          </a:xfrm>
          <a:custGeom>
            <a:avLst/>
            <a:gdLst>
              <a:gd name="T0" fmla="*/ 0 w 483"/>
              <a:gd name="T1" fmla="*/ 0 h 914"/>
              <a:gd name="T2" fmla="*/ 8 w 483"/>
              <a:gd name="T3" fmla="*/ 102 h 914"/>
              <a:gd name="T4" fmla="*/ 20 w 483"/>
              <a:gd name="T5" fmla="*/ 208 h 914"/>
              <a:gd name="T6" fmla="*/ 31 w 483"/>
              <a:gd name="T7" fmla="*/ 259 h 914"/>
              <a:gd name="T8" fmla="*/ 51 w 483"/>
              <a:gd name="T9" fmla="*/ 315 h 914"/>
              <a:gd name="T10" fmla="*/ 71 w 483"/>
              <a:gd name="T11" fmla="*/ 370 h 914"/>
              <a:gd name="T12" fmla="*/ 98 w 483"/>
              <a:gd name="T13" fmla="*/ 426 h 914"/>
              <a:gd name="T14" fmla="*/ 129 w 483"/>
              <a:gd name="T15" fmla="*/ 482 h 914"/>
              <a:gd name="T16" fmla="*/ 169 w 483"/>
              <a:gd name="T17" fmla="*/ 543 h 914"/>
              <a:gd name="T18" fmla="*/ 216 w 483"/>
              <a:gd name="T19" fmla="*/ 604 h 914"/>
              <a:gd name="T20" fmla="*/ 263 w 483"/>
              <a:gd name="T21" fmla="*/ 665 h 914"/>
              <a:gd name="T22" fmla="*/ 368 w 483"/>
              <a:gd name="T23" fmla="*/ 786 h 914"/>
              <a:gd name="T24" fmla="*/ 482 w 483"/>
              <a:gd name="T25" fmla="*/ 913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3" h="914">
                <a:moveTo>
                  <a:pt x="0" y="0"/>
                </a:moveTo>
                <a:lnTo>
                  <a:pt x="8" y="102"/>
                </a:lnTo>
                <a:lnTo>
                  <a:pt x="20" y="208"/>
                </a:lnTo>
                <a:lnTo>
                  <a:pt x="31" y="259"/>
                </a:lnTo>
                <a:lnTo>
                  <a:pt x="51" y="315"/>
                </a:lnTo>
                <a:lnTo>
                  <a:pt x="71" y="370"/>
                </a:lnTo>
                <a:lnTo>
                  <a:pt x="98" y="426"/>
                </a:lnTo>
                <a:lnTo>
                  <a:pt x="129" y="482"/>
                </a:lnTo>
                <a:lnTo>
                  <a:pt x="169" y="543"/>
                </a:lnTo>
                <a:lnTo>
                  <a:pt x="216" y="604"/>
                </a:lnTo>
                <a:lnTo>
                  <a:pt x="263" y="665"/>
                </a:lnTo>
                <a:lnTo>
                  <a:pt x="368" y="786"/>
                </a:lnTo>
                <a:lnTo>
                  <a:pt x="482" y="913"/>
                </a:lnTo>
              </a:path>
            </a:pathLst>
          </a:custGeom>
          <a:noFill/>
          <a:ln w="50800" cap="rnd"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000000"/>
              </a:solidFill>
            </a:endParaRPr>
          </a:p>
        </p:txBody>
      </p:sp>
      <p:sp>
        <p:nvSpPr>
          <p:cNvPr id="303123" name="Rectangle 19"/>
          <p:cNvSpPr>
            <a:spLocks noChangeArrowheads="1"/>
          </p:cNvSpPr>
          <p:nvPr/>
        </p:nvSpPr>
        <p:spPr bwMode="auto">
          <a:xfrm>
            <a:off x="1822450" y="4108450"/>
            <a:ext cx="322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2000" b="1">
                <a:solidFill>
                  <a:srgbClr val="000000"/>
                </a:solidFill>
              </a:rPr>
              <a:t>4</a:t>
            </a:r>
          </a:p>
        </p:txBody>
      </p:sp>
      <p:sp>
        <p:nvSpPr>
          <p:cNvPr id="303124" name="Rectangle 20"/>
          <p:cNvSpPr>
            <a:spLocks noChangeArrowheads="1"/>
          </p:cNvSpPr>
          <p:nvPr/>
        </p:nvSpPr>
        <p:spPr bwMode="auto">
          <a:xfrm>
            <a:off x="1822450" y="3613150"/>
            <a:ext cx="322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2000" b="1">
                <a:solidFill>
                  <a:srgbClr val="000000"/>
                </a:solidFill>
              </a:rPr>
              <a:t>5</a:t>
            </a:r>
          </a:p>
        </p:txBody>
      </p:sp>
      <p:sp>
        <p:nvSpPr>
          <p:cNvPr id="303125" name="Rectangle 21"/>
          <p:cNvSpPr>
            <a:spLocks noChangeArrowheads="1"/>
          </p:cNvSpPr>
          <p:nvPr/>
        </p:nvSpPr>
        <p:spPr bwMode="auto">
          <a:xfrm>
            <a:off x="1822450" y="3117850"/>
            <a:ext cx="322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2000" b="1">
                <a:solidFill>
                  <a:srgbClr val="000000"/>
                </a:solidFill>
              </a:rPr>
              <a:t>6</a:t>
            </a:r>
          </a:p>
        </p:txBody>
      </p:sp>
      <p:sp>
        <p:nvSpPr>
          <p:cNvPr id="303126" name="Line 22"/>
          <p:cNvSpPr>
            <a:spLocks noChangeShapeType="1"/>
          </p:cNvSpPr>
          <p:nvPr/>
        </p:nvSpPr>
        <p:spPr bwMode="auto">
          <a:xfrm>
            <a:off x="2224088" y="3352800"/>
            <a:ext cx="3540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27" name="Line 23"/>
          <p:cNvSpPr>
            <a:spLocks noChangeShapeType="1"/>
          </p:cNvSpPr>
          <p:nvPr/>
        </p:nvSpPr>
        <p:spPr bwMode="auto">
          <a:xfrm>
            <a:off x="2514600" y="3367088"/>
            <a:ext cx="0" cy="26400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28" name="Oval 24"/>
          <p:cNvSpPr>
            <a:spLocks noChangeArrowheads="1"/>
          </p:cNvSpPr>
          <p:nvPr/>
        </p:nvSpPr>
        <p:spPr bwMode="auto">
          <a:xfrm>
            <a:off x="2438400" y="3276600"/>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29" name="Line 25"/>
          <p:cNvSpPr>
            <a:spLocks noChangeShapeType="1"/>
          </p:cNvSpPr>
          <p:nvPr/>
        </p:nvSpPr>
        <p:spPr bwMode="auto">
          <a:xfrm>
            <a:off x="2224088" y="3810000"/>
            <a:ext cx="18780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30" name="Line 26"/>
          <p:cNvSpPr>
            <a:spLocks noChangeShapeType="1"/>
          </p:cNvSpPr>
          <p:nvPr/>
        </p:nvSpPr>
        <p:spPr bwMode="auto">
          <a:xfrm>
            <a:off x="2224088" y="4267200"/>
            <a:ext cx="10398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31" name="Line 27"/>
          <p:cNvSpPr>
            <a:spLocks noChangeShapeType="1"/>
          </p:cNvSpPr>
          <p:nvPr/>
        </p:nvSpPr>
        <p:spPr bwMode="auto">
          <a:xfrm>
            <a:off x="3276600" y="4281488"/>
            <a:ext cx="0" cy="17256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32" name="Oval 28"/>
          <p:cNvSpPr>
            <a:spLocks noChangeArrowheads="1"/>
          </p:cNvSpPr>
          <p:nvPr/>
        </p:nvSpPr>
        <p:spPr bwMode="auto">
          <a:xfrm>
            <a:off x="3200400" y="4191000"/>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33" name="Oval 29"/>
          <p:cNvSpPr>
            <a:spLocks noChangeArrowheads="1"/>
          </p:cNvSpPr>
          <p:nvPr/>
        </p:nvSpPr>
        <p:spPr bwMode="auto">
          <a:xfrm>
            <a:off x="4114800" y="3733800"/>
            <a:ext cx="152400" cy="1524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34" name="Line 30"/>
          <p:cNvSpPr>
            <a:spLocks noChangeShapeType="1"/>
          </p:cNvSpPr>
          <p:nvPr/>
        </p:nvSpPr>
        <p:spPr bwMode="auto">
          <a:xfrm>
            <a:off x="4191000" y="3900488"/>
            <a:ext cx="0" cy="20304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35" name="Rectangle 31"/>
          <p:cNvSpPr>
            <a:spLocks noChangeArrowheads="1"/>
          </p:cNvSpPr>
          <p:nvPr/>
        </p:nvSpPr>
        <p:spPr bwMode="auto">
          <a:xfrm>
            <a:off x="3729038" y="4948238"/>
            <a:ext cx="4048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1600" b="1" i="1">
                <a:solidFill>
                  <a:srgbClr val="000000"/>
                </a:solidFill>
              </a:rPr>
              <a:t>U</a:t>
            </a:r>
            <a:r>
              <a:rPr lang="en-US" altLang="tr-TR" sz="1600" b="1" i="1" baseline="-25000">
                <a:solidFill>
                  <a:srgbClr val="000000"/>
                </a:solidFill>
              </a:rPr>
              <a:t>2</a:t>
            </a:r>
          </a:p>
        </p:txBody>
      </p:sp>
      <p:sp>
        <p:nvSpPr>
          <p:cNvPr id="303136" name="Rectangle 32"/>
          <p:cNvSpPr>
            <a:spLocks noChangeArrowheads="1"/>
          </p:cNvSpPr>
          <p:nvPr/>
        </p:nvSpPr>
        <p:spPr bwMode="auto">
          <a:xfrm>
            <a:off x="5176838" y="4110038"/>
            <a:ext cx="4048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1600" b="1" i="1">
                <a:solidFill>
                  <a:srgbClr val="000000"/>
                </a:solidFill>
              </a:rPr>
              <a:t>U</a:t>
            </a:r>
            <a:r>
              <a:rPr lang="en-US" altLang="tr-TR" sz="1600" b="1" i="1" baseline="-25000">
                <a:solidFill>
                  <a:srgbClr val="000000"/>
                </a:solidFill>
              </a:rPr>
              <a:t>3</a:t>
            </a:r>
          </a:p>
        </p:txBody>
      </p:sp>
      <p:sp>
        <p:nvSpPr>
          <p:cNvPr id="303137" name="Rectangle 33"/>
          <p:cNvSpPr>
            <a:spLocks noChangeArrowheads="1"/>
          </p:cNvSpPr>
          <p:nvPr/>
        </p:nvSpPr>
        <p:spPr bwMode="auto">
          <a:xfrm>
            <a:off x="2509838" y="3119438"/>
            <a:ext cx="327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1600" b="1" i="1">
                <a:solidFill>
                  <a:srgbClr val="000000"/>
                </a:solidFill>
              </a:rPr>
              <a:t>A</a:t>
            </a:r>
          </a:p>
        </p:txBody>
      </p:sp>
      <p:sp>
        <p:nvSpPr>
          <p:cNvPr id="303138" name="Rectangle 34"/>
          <p:cNvSpPr>
            <a:spLocks noChangeArrowheads="1"/>
          </p:cNvSpPr>
          <p:nvPr/>
        </p:nvSpPr>
        <p:spPr bwMode="auto">
          <a:xfrm>
            <a:off x="3271838" y="3805238"/>
            <a:ext cx="327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1600" b="1" i="1">
                <a:solidFill>
                  <a:srgbClr val="000000"/>
                </a:solidFill>
              </a:rPr>
              <a:t>B</a:t>
            </a:r>
          </a:p>
        </p:txBody>
      </p:sp>
      <p:sp>
        <p:nvSpPr>
          <p:cNvPr id="303139" name="Rectangle 35"/>
          <p:cNvSpPr>
            <a:spLocks noChangeArrowheads="1"/>
          </p:cNvSpPr>
          <p:nvPr/>
        </p:nvSpPr>
        <p:spPr bwMode="auto">
          <a:xfrm>
            <a:off x="4338638" y="3576638"/>
            <a:ext cx="327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1600" b="1" i="1">
                <a:solidFill>
                  <a:srgbClr val="000000"/>
                </a:solidFill>
              </a:rPr>
              <a:t>D</a:t>
            </a:r>
          </a:p>
        </p:txBody>
      </p:sp>
      <p:sp>
        <p:nvSpPr>
          <p:cNvPr id="303140" name="Rectangle 36"/>
          <p:cNvSpPr>
            <a:spLocks noChangeArrowheads="1"/>
          </p:cNvSpPr>
          <p:nvPr/>
        </p:nvSpPr>
        <p:spPr bwMode="auto">
          <a:xfrm>
            <a:off x="2662238" y="3524250"/>
            <a:ext cx="3730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1400" b="1" i="1">
                <a:solidFill>
                  <a:srgbClr val="000000"/>
                </a:solidFill>
              </a:rPr>
              <a:t>U</a:t>
            </a:r>
            <a:r>
              <a:rPr lang="en-US" altLang="tr-TR" sz="1400" b="1" i="1" baseline="-25000">
                <a:solidFill>
                  <a:srgbClr val="000000"/>
                </a:solidFill>
              </a:rPr>
              <a:t>1</a:t>
            </a:r>
          </a:p>
        </p:txBody>
      </p:sp>
      <p:sp>
        <p:nvSpPr>
          <p:cNvPr id="303141" name="Rectangle 37"/>
          <p:cNvSpPr>
            <a:spLocks noChangeArrowheads="1"/>
          </p:cNvSpPr>
          <p:nvPr/>
        </p:nvSpPr>
        <p:spPr bwMode="auto">
          <a:xfrm>
            <a:off x="2355850" y="5926138"/>
            <a:ext cx="322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2000" b="1">
                <a:solidFill>
                  <a:srgbClr val="000000"/>
                </a:solidFill>
              </a:rPr>
              <a:t>4</a:t>
            </a:r>
          </a:p>
        </p:txBody>
      </p:sp>
      <p:sp>
        <p:nvSpPr>
          <p:cNvPr id="303142" name="Rectangle 38"/>
          <p:cNvSpPr>
            <a:spLocks noChangeArrowheads="1"/>
          </p:cNvSpPr>
          <p:nvPr/>
        </p:nvSpPr>
        <p:spPr bwMode="auto">
          <a:xfrm>
            <a:off x="3117850" y="5926138"/>
            <a:ext cx="463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2000" b="1">
                <a:solidFill>
                  <a:srgbClr val="000000"/>
                </a:solidFill>
              </a:rPr>
              <a:t>12</a:t>
            </a:r>
          </a:p>
        </p:txBody>
      </p:sp>
      <p:sp>
        <p:nvSpPr>
          <p:cNvPr id="303143" name="Rectangle 39"/>
          <p:cNvSpPr>
            <a:spLocks noChangeArrowheads="1"/>
          </p:cNvSpPr>
          <p:nvPr/>
        </p:nvSpPr>
        <p:spPr bwMode="auto">
          <a:xfrm>
            <a:off x="3879850" y="5926138"/>
            <a:ext cx="463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tr-TR" sz="2000" b="1">
                <a:solidFill>
                  <a:srgbClr val="000000"/>
                </a:solidFill>
              </a:rPr>
              <a:t>20</a:t>
            </a:r>
          </a:p>
        </p:txBody>
      </p:sp>
      <p:sp>
        <p:nvSpPr>
          <p:cNvPr id="303144" name="Rectangle 40"/>
          <p:cNvSpPr>
            <a:spLocks noChangeArrowheads="1"/>
          </p:cNvSpPr>
          <p:nvPr/>
        </p:nvSpPr>
        <p:spPr bwMode="auto">
          <a:xfrm>
            <a:off x="5513388" y="1443038"/>
            <a:ext cx="2733675" cy="1474787"/>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ltLang="tr-TR" b="1">
                <a:solidFill>
                  <a:srgbClr val="000000"/>
                </a:solidFill>
              </a:rPr>
              <a:t>The price-consumption</a:t>
            </a:r>
          </a:p>
          <a:p>
            <a:pPr algn="ctr" eaLnBrk="0" fontAlgn="base" hangingPunct="0">
              <a:spcBef>
                <a:spcPct val="0"/>
              </a:spcBef>
              <a:spcAft>
                <a:spcPct val="0"/>
              </a:spcAft>
            </a:pPr>
            <a:r>
              <a:rPr lang="en-US" altLang="tr-TR" b="1">
                <a:solidFill>
                  <a:srgbClr val="000000"/>
                </a:solidFill>
              </a:rPr>
              <a:t>curve traces out the</a:t>
            </a:r>
          </a:p>
          <a:p>
            <a:pPr algn="ctr" eaLnBrk="0" fontAlgn="base" hangingPunct="0">
              <a:spcBef>
                <a:spcPct val="0"/>
              </a:spcBef>
              <a:spcAft>
                <a:spcPct val="0"/>
              </a:spcAft>
            </a:pPr>
            <a:r>
              <a:rPr lang="en-US" altLang="tr-TR" b="1">
                <a:solidFill>
                  <a:srgbClr val="000000"/>
                </a:solidFill>
              </a:rPr>
              <a:t>utility maximizing</a:t>
            </a:r>
          </a:p>
          <a:p>
            <a:pPr algn="ctr" eaLnBrk="0" fontAlgn="base" hangingPunct="0">
              <a:spcBef>
                <a:spcPct val="0"/>
              </a:spcBef>
              <a:spcAft>
                <a:spcPct val="0"/>
              </a:spcAft>
            </a:pPr>
            <a:r>
              <a:rPr lang="en-US" altLang="tr-TR" b="1">
                <a:solidFill>
                  <a:srgbClr val="000000"/>
                </a:solidFill>
              </a:rPr>
              <a:t>market basket for the</a:t>
            </a:r>
          </a:p>
          <a:p>
            <a:pPr algn="ctr" eaLnBrk="0" fontAlgn="base" hangingPunct="0">
              <a:spcBef>
                <a:spcPct val="0"/>
              </a:spcBef>
              <a:spcAft>
                <a:spcPct val="0"/>
              </a:spcAft>
            </a:pPr>
            <a:r>
              <a:rPr lang="en-US" altLang="tr-TR" b="1">
                <a:solidFill>
                  <a:srgbClr val="000000"/>
                </a:solidFill>
              </a:rPr>
              <a:t>various prices for food.</a:t>
            </a:r>
          </a:p>
        </p:txBody>
      </p:sp>
      <p:grpSp>
        <p:nvGrpSpPr>
          <p:cNvPr id="303158" name="Group 54"/>
          <p:cNvGrpSpPr>
            <a:grpSpLocks/>
          </p:cNvGrpSpPr>
          <p:nvPr/>
        </p:nvGrpSpPr>
        <p:grpSpPr bwMode="auto">
          <a:xfrm>
            <a:off x="2433638" y="3271838"/>
            <a:ext cx="1838325" cy="1066800"/>
            <a:chOff x="1632" y="2160"/>
            <a:chExt cx="1158" cy="672"/>
          </a:xfrm>
        </p:grpSpPr>
        <p:sp>
          <p:nvSpPr>
            <p:cNvPr id="303145" name="Freeform 41"/>
            <p:cNvSpPr>
              <a:spLocks/>
            </p:cNvSpPr>
            <p:nvPr/>
          </p:nvSpPr>
          <p:spPr bwMode="auto">
            <a:xfrm>
              <a:off x="1683" y="2201"/>
              <a:ext cx="1107" cy="582"/>
            </a:xfrm>
            <a:custGeom>
              <a:avLst/>
              <a:gdLst>
                <a:gd name="T0" fmla="*/ 0 w 1107"/>
                <a:gd name="T1" fmla="*/ 0 h 582"/>
                <a:gd name="T2" fmla="*/ 9 w 1107"/>
                <a:gd name="T3" fmla="*/ 30 h 582"/>
                <a:gd name="T4" fmla="*/ 22 w 1107"/>
                <a:gd name="T5" fmla="*/ 69 h 582"/>
                <a:gd name="T6" fmla="*/ 35 w 1107"/>
                <a:gd name="T7" fmla="*/ 112 h 582"/>
                <a:gd name="T8" fmla="*/ 48 w 1107"/>
                <a:gd name="T9" fmla="*/ 164 h 582"/>
                <a:gd name="T10" fmla="*/ 86 w 1107"/>
                <a:gd name="T11" fmla="*/ 264 h 582"/>
                <a:gd name="T12" fmla="*/ 108 w 1107"/>
                <a:gd name="T13" fmla="*/ 312 h 582"/>
                <a:gd name="T14" fmla="*/ 138 w 1107"/>
                <a:gd name="T15" fmla="*/ 351 h 582"/>
                <a:gd name="T16" fmla="*/ 168 w 1107"/>
                <a:gd name="T17" fmla="*/ 390 h 582"/>
                <a:gd name="T18" fmla="*/ 207 w 1107"/>
                <a:gd name="T19" fmla="*/ 425 h 582"/>
                <a:gd name="T20" fmla="*/ 293 w 1107"/>
                <a:gd name="T21" fmla="*/ 494 h 582"/>
                <a:gd name="T22" fmla="*/ 336 w 1107"/>
                <a:gd name="T23" fmla="*/ 520 h 582"/>
                <a:gd name="T24" fmla="*/ 383 w 1107"/>
                <a:gd name="T25" fmla="*/ 546 h 582"/>
                <a:gd name="T26" fmla="*/ 435 w 1107"/>
                <a:gd name="T27" fmla="*/ 563 h 582"/>
                <a:gd name="T28" fmla="*/ 482 w 1107"/>
                <a:gd name="T29" fmla="*/ 576 h 582"/>
                <a:gd name="T30" fmla="*/ 534 w 1107"/>
                <a:gd name="T31" fmla="*/ 581 h 582"/>
                <a:gd name="T32" fmla="*/ 590 w 1107"/>
                <a:gd name="T33" fmla="*/ 576 h 582"/>
                <a:gd name="T34" fmla="*/ 650 w 1107"/>
                <a:gd name="T35" fmla="*/ 568 h 582"/>
                <a:gd name="T36" fmla="*/ 710 w 1107"/>
                <a:gd name="T37" fmla="*/ 555 h 582"/>
                <a:gd name="T38" fmla="*/ 770 w 1107"/>
                <a:gd name="T39" fmla="*/ 537 h 582"/>
                <a:gd name="T40" fmla="*/ 822 w 1107"/>
                <a:gd name="T41" fmla="*/ 520 h 582"/>
                <a:gd name="T42" fmla="*/ 874 w 1107"/>
                <a:gd name="T43" fmla="*/ 498 h 582"/>
                <a:gd name="T44" fmla="*/ 912 w 1107"/>
                <a:gd name="T45" fmla="*/ 481 h 582"/>
                <a:gd name="T46" fmla="*/ 943 w 1107"/>
                <a:gd name="T47" fmla="*/ 459 h 582"/>
                <a:gd name="T48" fmla="*/ 973 w 1107"/>
                <a:gd name="T49" fmla="*/ 438 h 582"/>
                <a:gd name="T50" fmla="*/ 990 w 1107"/>
                <a:gd name="T51" fmla="*/ 412 h 582"/>
                <a:gd name="T52" fmla="*/ 1007 w 1107"/>
                <a:gd name="T53" fmla="*/ 386 h 582"/>
                <a:gd name="T54" fmla="*/ 1033 w 1107"/>
                <a:gd name="T55" fmla="*/ 334 h 582"/>
                <a:gd name="T56" fmla="*/ 1059 w 1107"/>
                <a:gd name="T57" fmla="*/ 290 h 582"/>
                <a:gd name="T58" fmla="*/ 1076 w 1107"/>
                <a:gd name="T59" fmla="*/ 251 h 582"/>
                <a:gd name="T60" fmla="*/ 1089 w 1107"/>
                <a:gd name="T61" fmla="*/ 212 h 582"/>
                <a:gd name="T62" fmla="*/ 1106 w 1107"/>
                <a:gd name="T63" fmla="*/ 14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7" h="582">
                  <a:moveTo>
                    <a:pt x="0" y="0"/>
                  </a:moveTo>
                  <a:lnTo>
                    <a:pt x="9" y="30"/>
                  </a:lnTo>
                  <a:lnTo>
                    <a:pt x="22" y="69"/>
                  </a:lnTo>
                  <a:lnTo>
                    <a:pt x="35" y="112"/>
                  </a:lnTo>
                  <a:lnTo>
                    <a:pt x="48" y="164"/>
                  </a:lnTo>
                  <a:lnTo>
                    <a:pt x="86" y="264"/>
                  </a:lnTo>
                  <a:lnTo>
                    <a:pt x="108" y="312"/>
                  </a:lnTo>
                  <a:lnTo>
                    <a:pt x="138" y="351"/>
                  </a:lnTo>
                  <a:lnTo>
                    <a:pt x="168" y="390"/>
                  </a:lnTo>
                  <a:lnTo>
                    <a:pt x="207" y="425"/>
                  </a:lnTo>
                  <a:lnTo>
                    <a:pt x="293" y="494"/>
                  </a:lnTo>
                  <a:lnTo>
                    <a:pt x="336" y="520"/>
                  </a:lnTo>
                  <a:lnTo>
                    <a:pt x="383" y="546"/>
                  </a:lnTo>
                  <a:lnTo>
                    <a:pt x="435" y="563"/>
                  </a:lnTo>
                  <a:lnTo>
                    <a:pt x="482" y="576"/>
                  </a:lnTo>
                  <a:lnTo>
                    <a:pt x="534" y="581"/>
                  </a:lnTo>
                  <a:lnTo>
                    <a:pt x="590" y="576"/>
                  </a:lnTo>
                  <a:lnTo>
                    <a:pt x="650" y="568"/>
                  </a:lnTo>
                  <a:lnTo>
                    <a:pt x="710" y="555"/>
                  </a:lnTo>
                  <a:lnTo>
                    <a:pt x="770" y="537"/>
                  </a:lnTo>
                  <a:lnTo>
                    <a:pt x="822" y="520"/>
                  </a:lnTo>
                  <a:lnTo>
                    <a:pt x="874" y="498"/>
                  </a:lnTo>
                  <a:lnTo>
                    <a:pt x="912" y="481"/>
                  </a:lnTo>
                  <a:lnTo>
                    <a:pt x="943" y="459"/>
                  </a:lnTo>
                  <a:lnTo>
                    <a:pt x="973" y="438"/>
                  </a:lnTo>
                  <a:lnTo>
                    <a:pt x="990" y="412"/>
                  </a:lnTo>
                  <a:lnTo>
                    <a:pt x="1007" y="386"/>
                  </a:lnTo>
                  <a:lnTo>
                    <a:pt x="1033" y="334"/>
                  </a:lnTo>
                  <a:lnTo>
                    <a:pt x="1059" y="290"/>
                  </a:lnTo>
                  <a:lnTo>
                    <a:pt x="1076" y="251"/>
                  </a:lnTo>
                  <a:lnTo>
                    <a:pt x="1089" y="212"/>
                  </a:lnTo>
                  <a:lnTo>
                    <a:pt x="1106" y="143"/>
                  </a:lnTo>
                </a:path>
              </a:pathLst>
            </a:custGeom>
            <a:noFill/>
            <a:ln w="50800" cap="rnd" cmpd="sng">
              <a:solidFill>
                <a:srgbClr val="FF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sz="2000">
                <a:solidFill>
                  <a:srgbClr val="000000"/>
                </a:solidFill>
              </a:endParaRPr>
            </a:p>
          </p:txBody>
        </p:sp>
        <p:sp>
          <p:nvSpPr>
            <p:cNvPr id="303155" name="Oval 51"/>
            <p:cNvSpPr>
              <a:spLocks noChangeArrowheads="1"/>
            </p:cNvSpPr>
            <p:nvPr/>
          </p:nvSpPr>
          <p:spPr bwMode="auto">
            <a:xfrm>
              <a:off x="1632" y="2160"/>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56" name="Oval 52"/>
            <p:cNvSpPr>
              <a:spLocks noChangeArrowheads="1"/>
            </p:cNvSpPr>
            <p:nvPr/>
          </p:nvSpPr>
          <p:spPr bwMode="auto">
            <a:xfrm>
              <a:off x="2112" y="2736"/>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sp>
          <p:nvSpPr>
            <p:cNvPr id="303157" name="Oval 53"/>
            <p:cNvSpPr>
              <a:spLocks noChangeArrowheads="1"/>
            </p:cNvSpPr>
            <p:nvPr/>
          </p:nvSpPr>
          <p:spPr bwMode="auto">
            <a:xfrm>
              <a:off x="2688" y="2448"/>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tr-TR" sz="2000">
                <a:solidFill>
                  <a:srgbClr val="000000"/>
                </a:solidFill>
              </a:endParaRPr>
            </a:p>
          </p:txBody>
        </p:sp>
      </p:grpSp>
    </p:spTree>
    <p:extLst>
      <p:ext uri="{BB962C8B-B14F-4D97-AF65-F5344CB8AC3E}">
        <p14:creationId xmlns:p14="http://schemas.microsoft.com/office/powerpoint/2010/main" val="1784912419"/>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ayt Numarası Yer Tutucusu 3"/>
          <p:cNvSpPr>
            <a:spLocks noGrp="1"/>
          </p:cNvSpPr>
          <p:nvPr>
            <p:ph type="sldNum" sz="quarter" idx="12"/>
          </p:nvPr>
        </p:nvSpPr>
        <p:spPr/>
        <p:txBody>
          <a:bodyPr/>
          <a:lstStyle/>
          <a:p>
            <a:fld id="{BE20B799-41B9-4D36-A1B6-9BF5C8674E91}" type="slidenum">
              <a:rPr lang="en-US" altLang="tr-TR"/>
              <a:pPr/>
              <a:t>40</a:t>
            </a:fld>
            <a:endParaRPr lang="en-US" altLang="tr-TR"/>
          </a:p>
        </p:txBody>
      </p:sp>
      <p:sp>
        <p:nvSpPr>
          <p:cNvPr id="33794" name="Line 2"/>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3795" name="Line 3"/>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3796" name="Text Box 4"/>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33798" name="Text Box 6"/>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33799" name="Line 7"/>
          <p:cNvSpPr>
            <a:spLocks noChangeShapeType="1"/>
          </p:cNvSpPr>
          <p:nvPr/>
        </p:nvSpPr>
        <p:spPr bwMode="auto">
          <a:xfrm>
            <a:off x="533400" y="1939925"/>
            <a:ext cx="3886200" cy="3886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3802" name="Arc 10"/>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tr-TR" b="0"/>
          </a:p>
        </p:txBody>
      </p:sp>
      <p:sp>
        <p:nvSpPr>
          <p:cNvPr id="33803" name="Text Box 11"/>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solidFill>
                  <a:srgbClr val="FF0000"/>
                </a:solidFill>
                <a:latin typeface="Times New Roman" pitchFamily="18" charset="0"/>
              </a:rPr>
              <a:t>•</a:t>
            </a:r>
          </a:p>
        </p:txBody>
      </p:sp>
      <p:sp>
        <p:nvSpPr>
          <p:cNvPr id="33805" name="Text Box 13"/>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A</a:t>
            </a:r>
          </a:p>
        </p:txBody>
      </p:sp>
      <p:sp>
        <p:nvSpPr>
          <p:cNvPr id="33810" name="Text Box 18"/>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U</a:t>
            </a:r>
            <a:r>
              <a:rPr lang="en-GB" altLang="tr-TR" sz="2400" baseline="-25000">
                <a:solidFill>
                  <a:srgbClr val="FF0000"/>
                </a:solidFill>
                <a:latin typeface="Times New Roman" pitchFamily="18" charset="0"/>
              </a:rPr>
              <a:t>1</a:t>
            </a:r>
            <a:endParaRPr lang="en-GB" altLang="tr-TR" sz="2400">
              <a:solidFill>
                <a:srgbClr val="FF0000"/>
              </a:solidFill>
              <a:latin typeface="Times New Roman" pitchFamily="18" charset="0"/>
            </a:endParaRPr>
          </a:p>
        </p:txBody>
      </p:sp>
      <p:sp>
        <p:nvSpPr>
          <p:cNvPr id="33812" name="Line 20"/>
          <p:cNvSpPr>
            <a:spLocks noChangeShapeType="1"/>
          </p:cNvSpPr>
          <p:nvPr/>
        </p:nvSpPr>
        <p:spPr bwMode="auto">
          <a:xfrm>
            <a:off x="2133600" y="3463925"/>
            <a:ext cx="0" cy="23622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3815" name="Text Box 23"/>
          <p:cNvSpPr txBox="1">
            <a:spLocks noChangeArrowheads="1"/>
          </p:cNvSpPr>
          <p:nvPr/>
        </p:nvSpPr>
        <p:spPr bwMode="auto">
          <a:xfrm>
            <a:off x="1812925" y="5867400"/>
            <a:ext cx="550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X</a:t>
            </a:r>
            <a:r>
              <a:rPr lang="en-GB" altLang="tr-TR" sz="2400" baseline="-25000">
                <a:solidFill>
                  <a:srgbClr val="FF0000"/>
                </a:solidFill>
                <a:latin typeface="Times New Roman" pitchFamily="18" charset="0"/>
              </a:rPr>
              <a:t>A</a:t>
            </a:r>
            <a:endParaRPr lang="en-GB" altLang="tr-TR" sz="2400">
              <a:solidFill>
                <a:srgbClr val="FF0000"/>
              </a:solidFill>
              <a:latin typeface="Times New Roman" pitchFamily="18" charset="0"/>
            </a:endParaRPr>
          </a:p>
        </p:txBody>
      </p:sp>
      <p:sp>
        <p:nvSpPr>
          <p:cNvPr id="33818" name="Line 26"/>
          <p:cNvSpPr>
            <a:spLocks noChangeShapeType="1"/>
          </p:cNvSpPr>
          <p:nvPr/>
        </p:nvSpPr>
        <p:spPr bwMode="auto">
          <a:xfrm flipH="1">
            <a:off x="4191000" y="3463925"/>
            <a:ext cx="198120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3819" name="Text Box 27"/>
          <p:cNvSpPr txBox="1">
            <a:spLocks noChangeArrowheads="1"/>
          </p:cNvSpPr>
          <p:nvPr/>
        </p:nvSpPr>
        <p:spPr bwMode="auto">
          <a:xfrm>
            <a:off x="5943600" y="2711450"/>
            <a:ext cx="2044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Book Antiqua" pitchFamily="18" charset="0"/>
              </a:rPr>
              <a:t>BL</a:t>
            </a:r>
            <a:r>
              <a:rPr lang="en-GB" altLang="tr-TR" sz="2400" baseline="-25000">
                <a:solidFill>
                  <a:srgbClr val="FF0000"/>
                </a:solidFill>
                <a:latin typeface="Book Antiqua" pitchFamily="18" charset="0"/>
              </a:rPr>
              <a:t>1</a:t>
            </a:r>
            <a:r>
              <a:rPr lang="en-GB" altLang="tr-TR" sz="2400">
                <a:solidFill>
                  <a:srgbClr val="FF0000"/>
                </a:solidFill>
                <a:latin typeface="Book Antiqua" pitchFamily="18" charset="0"/>
              </a:rPr>
              <a:t> has slope</a:t>
            </a:r>
          </a:p>
          <a:p>
            <a:r>
              <a:rPr lang="en-GB" altLang="tr-TR" sz="2400">
                <a:solidFill>
                  <a:srgbClr val="FF0000"/>
                </a:solidFill>
                <a:latin typeface="Book Antiqua" pitchFamily="18" charset="0"/>
              </a:rPr>
              <a:t>-P</a:t>
            </a:r>
            <a:r>
              <a:rPr lang="en-GB" altLang="tr-TR" sz="2400" baseline="-25000">
                <a:solidFill>
                  <a:srgbClr val="FF0000"/>
                </a:solidFill>
                <a:latin typeface="Book Antiqua" pitchFamily="18" charset="0"/>
              </a:rPr>
              <a:t>X1</a:t>
            </a:r>
            <a:r>
              <a:rPr lang="en-GB" altLang="tr-TR" sz="2400">
                <a:solidFill>
                  <a:srgbClr val="FF0000"/>
                </a:solidFill>
                <a:latin typeface="Book Antiqua" pitchFamily="18" charset="0"/>
              </a:rPr>
              <a:t>/P</a:t>
            </a:r>
            <a:r>
              <a:rPr lang="en-GB" altLang="tr-TR" sz="2400" baseline="-25000">
                <a:solidFill>
                  <a:srgbClr val="FF0000"/>
                </a:solidFill>
                <a:latin typeface="Book Antiqua" pitchFamily="18" charset="0"/>
              </a:rPr>
              <a:t>Y</a:t>
            </a:r>
            <a:endParaRPr lang="en-GB" altLang="tr-TR" sz="2400">
              <a:solidFill>
                <a:srgbClr val="FF0000"/>
              </a:solidFill>
              <a:latin typeface="Book Antiqua" pitchFamily="18" charset="0"/>
            </a:endParaRPr>
          </a:p>
        </p:txBody>
      </p:sp>
      <p:sp>
        <p:nvSpPr>
          <p:cNvPr id="33822" name="Text Box 30"/>
          <p:cNvSpPr txBox="1">
            <a:spLocks noChangeArrowheads="1"/>
          </p:cNvSpPr>
          <p:nvPr/>
        </p:nvSpPr>
        <p:spPr bwMode="auto">
          <a:xfrm>
            <a:off x="914400" y="533400"/>
            <a:ext cx="800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dirty="0">
                <a:latin typeface="Book Antiqua" pitchFamily="18" charset="0"/>
              </a:rPr>
              <a:t>Example:</a:t>
            </a:r>
            <a:r>
              <a:rPr lang="en-US" altLang="tr-TR" sz="2400" b="0" dirty="0">
                <a:latin typeface="Book Antiqua" pitchFamily="18" charset="0"/>
              </a:rPr>
              <a:t>  </a:t>
            </a:r>
            <a:r>
              <a:rPr lang="en-US" altLang="tr-TR" sz="2400" i="1" dirty="0">
                <a:latin typeface="Book Antiqua" pitchFamily="18" charset="0"/>
              </a:rPr>
              <a:t>Normal</a:t>
            </a:r>
            <a:r>
              <a:rPr lang="en-US" altLang="tr-TR" sz="2400" b="0" dirty="0">
                <a:latin typeface="Book Antiqua" pitchFamily="18" charset="0"/>
              </a:rPr>
              <a:t> Good: Income and Substitution </a:t>
            </a:r>
            <a:r>
              <a:rPr lang="en-US" altLang="tr-TR" sz="2400" dirty="0">
                <a:latin typeface="Book Antiqua" pitchFamily="18" charset="0"/>
              </a:rPr>
              <a:t>Effects</a:t>
            </a:r>
            <a:endParaRPr lang="tr-TR" altLang="tr-TR" sz="2400" dirty="0">
              <a:latin typeface="Book Antiqua" pitchFamily="18" charset="0"/>
            </a:endParaRPr>
          </a:p>
          <a:p>
            <a:r>
              <a:rPr lang="tr-TR" altLang="tr-TR" sz="2400" dirty="0">
                <a:latin typeface="Book Antiqua" pitchFamily="18" charset="0"/>
              </a:rPr>
              <a:t>(</a:t>
            </a:r>
            <a:r>
              <a:rPr lang="tr-TR" altLang="tr-TR" sz="2400" dirty="0" err="1">
                <a:latin typeface="Book Antiqua" pitchFamily="18" charset="0"/>
              </a:rPr>
              <a:t>Explain</a:t>
            </a:r>
            <a:r>
              <a:rPr lang="tr-TR" altLang="tr-TR" sz="2400" dirty="0">
                <a:latin typeface="Book Antiqua" pitchFamily="18" charset="0"/>
              </a:rPr>
              <a:t>  T</a:t>
            </a:r>
            <a:r>
              <a:rPr lang="en-US" altLang="tr-TR" sz="2400" dirty="0">
                <a:latin typeface="Book Antiqua" pitchFamily="18" charset="0"/>
              </a:rPr>
              <a:t>he Total Effect</a:t>
            </a:r>
            <a:r>
              <a:rPr lang="tr-TR" altLang="tr-TR" sz="2400" dirty="0">
                <a:latin typeface="Book Antiqua" pitchFamily="18" charset="0"/>
              </a:rPr>
              <a:t> </a:t>
            </a:r>
            <a:r>
              <a:rPr lang="en-US" altLang="tr-TR" sz="2400" dirty="0">
                <a:latin typeface="Book Antiqua" pitchFamily="18" charset="0"/>
              </a:rPr>
              <a:t>of a Price </a:t>
            </a:r>
            <a:r>
              <a:rPr lang="tr-TR" altLang="tr-TR" sz="2400" dirty="0" err="1">
                <a:latin typeface="Book Antiqua" pitchFamily="18" charset="0"/>
              </a:rPr>
              <a:t>Decrease</a:t>
            </a:r>
            <a:r>
              <a:rPr lang="tr-TR" altLang="tr-TR" sz="2400" dirty="0">
                <a:latin typeface="Book Antiqua" pitchFamily="18" charset="0"/>
              </a:rPr>
              <a:t>)</a:t>
            </a:r>
            <a:br>
              <a:rPr lang="en-US" altLang="tr-TR" sz="2400" dirty="0">
                <a:latin typeface="Book Antiqua" pitchFamily="18" charset="0"/>
              </a:rPr>
            </a:br>
            <a:endParaRPr lang="en-US" altLang="tr-TR" sz="2400" b="0" dirty="0">
              <a:latin typeface="Book Antiqua" pitchFamily="18" charset="0"/>
            </a:endParaRPr>
          </a:p>
        </p:txBody>
      </p:sp>
      <p:sp>
        <p:nvSpPr>
          <p:cNvPr id="33824" name="Text Box 32"/>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Tree>
    <p:extLst>
      <p:ext uri="{BB962C8B-B14F-4D97-AF65-F5344CB8AC3E}">
        <p14:creationId xmlns:p14="http://schemas.microsoft.com/office/powerpoint/2010/main" val="795901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ayt Numarası Yer Tutucusu 3"/>
          <p:cNvSpPr>
            <a:spLocks noGrp="1"/>
          </p:cNvSpPr>
          <p:nvPr>
            <p:ph type="sldNum" sz="quarter" idx="12"/>
          </p:nvPr>
        </p:nvSpPr>
        <p:spPr/>
        <p:txBody>
          <a:bodyPr/>
          <a:lstStyle/>
          <a:p>
            <a:fld id="{1BF12423-2C9E-41E3-8B9B-F9DDE920F378}" type="slidenum">
              <a:rPr lang="en-US" altLang="tr-TR"/>
              <a:pPr/>
              <a:t>41</a:t>
            </a:fld>
            <a:endParaRPr lang="en-US" altLang="tr-TR"/>
          </a:p>
        </p:txBody>
      </p:sp>
      <p:sp>
        <p:nvSpPr>
          <p:cNvPr id="205826" name="Line 2"/>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27" name="Line 3"/>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28" name="Text Box 4"/>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05831" name="Line 7"/>
          <p:cNvSpPr>
            <a:spLocks noChangeShapeType="1"/>
          </p:cNvSpPr>
          <p:nvPr/>
        </p:nvSpPr>
        <p:spPr bwMode="auto">
          <a:xfrm>
            <a:off x="533400" y="1939925"/>
            <a:ext cx="388620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32" name="Line 8"/>
          <p:cNvSpPr>
            <a:spLocks noChangeShapeType="1"/>
          </p:cNvSpPr>
          <p:nvPr/>
        </p:nvSpPr>
        <p:spPr bwMode="auto">
          <a:xfrm>
            <a:off x="533400" y="1939925"/>
            <a:ext cx="7467600" cy="3810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34" name="Arc 10"/>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35" name="Text Box 11"/>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latin typeface="Times New Roman" pitchFamily="18" charset="0"/>
              </a:rPr>
              <a:t>•</a:t>
            </a:r>
          </a:p>
        </p:txBody>
      </p:sp>
      <p:sp>
        <p:nvSpPr>
          <p:cNvPr id="205837" name="Text Box 13"/>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A</a:t>
            </a:r>
          </a:p>
        </p:txBody>
      </p:sp>
      <p:sp>
        <p:nvSpPr>
          <p:cNvPr id="205839" name="Arc 15"/>
          <p:cNvSpPr>
            <a:spLocks/>
          </p:cNvSpPr>
          <p:nvPr/>
        </p:nvSpPr>
        <p:spPr bwMode="auto">
          <a:xfrm>
            <a:off x="2862263" y="1025525"/>
            <a:ext cx="3746500" cy="3381375"/>
          </a:xfrm>
          <a:custGeom>
            <a:avLst/>
            <a:gdLst>
              <a:gd name="G0" fmla="+- 19783 0 0"/>
              <a:gd name="G1" fmla="+- 0 0 0"/>
              <a:gd name="G2" fmla="+- 21600 0 0"/>
              <a:gd name="T0" fmla="*/ 16176 w 19783"/>
              <a:gd name="T1" fmla="*/ 21297 h 21297"/>
              <a:gd name="T2" fmla="*/ 0 w 19783"/>
              <a:gd name="T3" fmla="*/ 8670 h 21297"/>
              <a:gd name="T4" fmla="*/ 19783 w 19783"/>
              <a:gd name="T5" fmla="*/ 0 h 21297"/>
            </a:gdLst>
            <a:ahLst/>
            <a:cxnLst>
              <a:cxn ang="0">
                <a:pos x="T0" y="T1"/>
              </a:cxn>
              <a:cxn ang="0">
                <a:pos x="T2" y="T3"/>
              </a:cxn>
              <a:cxn ang="0">
                <a:pos x="T4" y="T5"/>
              </a:cxn>
            </a:cxnLst>
            <a:rect l="0" t="0" r="r" b="b"/>
            <a:pathLst>
              <a:path w="19783" h="21297" fill="none" extrusionOk="0">
                <a:moveTo>
                  <a:pt x="16176" y="21296"/>
                </a:moveTo>
                <a:cubicBezTo>
                  <a:pt x="9001" y="20081"/>
                  <a:pt x="2920" y="15335"/>
                  <a:pt x="-1" y="8670"/>
                </a:cubicBezTo>
              </a:path>
              <a:path w="19783" h="21297" stroke="0" extrusionOk="0">
                <a:moveTo>
                  <a:pt x="16176" y="21296"/>
                </a:moveTo>
                <a:cubicBezTo>
                  <a:pt x="9001" y="20081"/>
                  <a:pt x="2920" y="15335"/>
                  <a:pt x="-1" y="8670"/>
                </a:cubicBezTo>
                <a:lnTo>
                  <a:pt x="19783"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40" name="Text Box 16"/>
          <p:cNvSpPr txBox="1">
            <a:spLocks noChangeArrowheads="1"/>
          </p:cNvSpPr>
          <p:nvPr/>
        </p:nvSpPr>
        <p:spPr bwMode="auto">
          <a:xfrm>
            <a:off x="4327525" y="35147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FF0000"/>
                </a:solidFill>
                <a:latin typeface="Times New Roman" pitchFamily="18" charset="0"/>
              </a:rPr>
              <a:t>•</a:t>
            </a:r>
          </a:p>
        </p:txBody>
      </p:sp>
      <p:sp>
        <p:nvSpPr>
          <p:cNvPr id="205841" name="Text Box 17"/>
          <p:cNvSpPr txBox="1">
            <a:spLocks noChangeArrowheads="1"/>
          </p:cNvSpPr>
          <p:nvPr/>
        </p:nvSpPr>
        <p:spPr bwMode="auto">
          <a:xfrm>
            <a:off x="4403725" y="3429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C</a:t>
            </a:r>
          </a:p>
        </p:txBody>
      </p:sp>
      <p:sp>
        <p:nvSpPr>
          <p:cNvPr id="205842" name="Text Box 18"/>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1</a:t>
            </a:r>
            <a:endParaRPr lang="en-GB" altLang="tr-TR" sz="2400">
              <a:latin typeface="Times New Roman" pitchFamily="18" charset="0"/>
            </a:endParaRPr>
          </a:p>
        </p:txBody>
      </p:sp>
      <p:sp>
        <p:nvSpPr>
          <p:cNvPr id="205843" name="Text Box 19"/>
          <p:cNvSpPr txBox="1">
            <a:spLocks noChangeArrowheads="1"/>
          </p:cNvSpPr>
          <p:nvPr/>
        </p:nvSpPr>
        <p:spPr bwMode="auto">
          <a:xfrm>
            <a:off x="5791200" y="407352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U</a:t>
            </a:r>
            <a:r>
              <a:rPr lang="en-GB" altLang="tr-TR" sz="2400" baseline="-25000">
                <a:solidFill>
                  <a:srgbClr val="FF0000"/>
                </a:solidFill>
                <a:latin typeface="Times New Roman" pitchFamily="18" charset="0"/>
              </a:rPr>
              <a:t>2</a:t>
            </a:r>
            <a:endParaRPr lang="en-GB" altLang="tr-TR" sz="2400">
              <a:solidFill>
                <a:srgbClr val="FF0000"/>
              </a:solidFill>
              <a:latin typeface="Times New Roman" pitchFamily="18" charset="0"/>
            </a:endParaRPr>
          </a:p>
        </p:txBody>
      </p:sp>
      <p:sp>
        <p:nvSpPr>
          <p:cNvPr id="205844" name="Line 20"/>
          <p:cNvSpPr>
            <a:spLocks noChangeShapeType="1"/>
          </p:cNvSpPr>
          <p:nvPr/>
        </p:nvSpPr>
        <p:spPr bwMode="auto">
          <a:xfrm>
            <a:off x="2133600" y="3463925"/>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46" name="Line 22"/>
          <p:cNvSpPr>
            <a:spLocks noChangeShapeType="1"/>
          </p:cNvSpPr>
          <p:nvPr/>
        </p:nvSpPr>
        <p:spPr bwMode="auto">
          <a:xfrm>
            <a:off x="4495800" y="3962400"/>
            <a:ext cx="0" cy="1863725"/>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47" name="Text Box 23"/>
          <p:cNvSpPr txBox="1">
            <a:spLocks noChangeArrowheads="1"/>
          </p:cNvSpPr>
          <p:nvPr/>
        </p:nvSpPr>
        <p:spPr bwMode="auto">
          <a:xfrm>
            <a:off x="1812925" y="5867400"/>
            <a:ext cx="2898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a:t>
            </a:r>
            <a:r>
              <a:rPr lang="en-GB" altLang="tr-TR" sz="2400" baseline="-25000">
                <a:latin typeface="Times New Roman" pitchFamily="18" charset="0"/>
              </a:rPr>
              <a:t>A</a:t>
            </a:r>
            <a:r>
              <a:rPr lang="en-GB" altLang="tr-TR" sz="2400">
                <a:latin typeface="Times New Roman" pitchFamily="18" charset="0"/>
              </a:rPr>
              <a:t>                         </a:t>
            </a:r>
            <a:r>
              <a:rPr lang="en-GB" altLang="tr-TR" sz="2400">
                <a:solidFill>
                  <a:srgbClr val="FF0000"/>
                </a:solidFill>
                <a:latin typeface="Times New Roman" pitchFamily="18" charset="0"/>
              </a:rPr>
              <a:t> X</a:t>
            </a:r>
            <a:r>
              <a:rPr lang="en-GB" altLang="tr-TR" sz="2400" baseline="-25000">
                <a:solidFill>
                  <a:srgbClr val="FF0000"/>
                </a:solidFill>
                <a:latin typeface="Times New Roman" pitchFamily="18" charset="0"/>
              </a:rPr>
              <a:t>C</a:t>
            </a:r>
            <a:endParaRPr lang="en-GB" altLang="tr-TR" sz="2400">
              <a:solidFill>
                <a:srgbClr val="FF0000"/>
              </a:solidFill>
              <a:latin typeface="Times New Roman" pitchFamily="18" charset="0"/>
            </a:endParaRPr>
          </a:p>
        </p:txBody>
      </p:sp>
      <p:sp>
        <p:nvSpPr>
          <p:cNvPr id="205848" name="Line 24"/>
          <p:cNvSpPr>
            <a:spLocks noChangeShapeType="1"/>
          </p:cNvSpPr>
          <p:nvPr/>
        </p:nvSpPr>
        <p:spPr bwMode="auto">
          <a:xfrm flipH="1">
            <a:off x="7086600" y="3810000"/>
            <a:ext cx="6858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849" name="Text Box 25"/>
          <p:cNvSpPr txBox="1">
            <a:spLocks noChangeArrowheads="1"/>
          </p:cNvSpPr>
          <p:nvPr/>
        </p:nvSpPr>
        <p:spPr bwMode="auto">
          <a:xfrm>
            <a:off x="6248400" y="2905125"/>
            <a:ext cx="2044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Book Antiqua" pitchFamily="18" charset="0"/>
              </a:rPr>
              <a:t>BL</a:t>
            </a:r>
            <a:r>
              <a:rPr lang="en-GB" altLang="tr-TR" sz="2400" baseline="-25000">
                <a:solidFill>
                  <a:srgbClr val="FF0000"/>
                </a:solidFill>
                <a:latin typeface="Book Antiqua" pitchFamily="18" charset="0"/>
              </a:rPr>
              <a:t>2</a:t>
            </a:r>
            <a:r>
              <a:rPr lang="en-GB" altLang="tr-TR" sz="2400">
                <a:solidFill>
                  <a:srgbClr val="FF0000"/>
                </a:solidFill>
                <a:latin typeface="Book Antiqua" pitchFamily="18" charset="0"/>
              </a:rPr>
              <a:t> has slope</a:t>
            </a:r>
          </a:p>
          <a:p>
            <a:r>
              <a:rPr lang="en-GB" altLang="tr-TR" sz="2400">
                <a:solidFill>
                  <a:srgbClr val="FF0000"/>
                </a:solidFill>
                <a:latin typeface="Book Antiqua" pitchFamily="18" charset="0"/>
              </a:rPr>
              <a:t> -P</a:t>
            </a:r>
            <a:r>
              <a:rPr lang="en-GB" altLang="tr-TR" sz="2400" baseline="-25000">
                <a:solidFill>
                  <a:srgbClr val="FF0000"/>
                </a:solidFill>
                <a:latin typeface="Book Antiqua" pitchFamily="18" charset="0"/>
              </a:rPr>
              <a:t>X2</a:t>
            </a:r>
            <a:r>
              <a:rPr lang="en-GB" altLang="tr-TR" sz="2400">
                <a:solidFill>
                  <a:srgbClr val="FF0000"/>
                </a:solidFill>
                <a:latin typeface="Book Antiqua" pitchFamily="18" charset="0"/>
              </a:rPr>
              <a:t>/P</a:t>
            </a:r>
            <a:r>
              <a:rPr lang="en-GB" altLang="tr-TR" sz="2400" baseline="-25000">
                <a:solidFill>
                  <a:srgbClr val="FF0000"/>
                </a:solidFill>
                <a:latin typeface="Book Antiqua" pitchFamily="18" charset="0"/>
              </a:rPr>
              <a:t>Y</a:t>
            </a:r>
            <a:endParaRPr lang="en-GB" altLang="tr-TR" sz="2400">
              <a:solidFill>
                <a:srgbClr val="FF0000"/>
              </a:solidFill>
              <a:latin typeface="Book Antiqua" pitchFamily="18" charset="0"/>
            </a:endParaRPr>
          </a:p>
        </p:txBody>
      </p:sp>
      <p:sp>
        <p:nvSpPr>
          <p:cNvPr id="205853" name="Text Box 29"/>
          <p:cNvSpPr txBox="1">
            <a:spLocks noChangeArrowheads="1"/>
          </p:cNvSpPr>
          <p:nvPr/>
        </p:nvSpPr>
        <p:spPr bwMode="auto">
          <a:xfrm>
            <a:off x="914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a:t>
            </a:r>
            <a:r>
              <a:rPr lang="en-US" altLang="tr-TR" sz="2400" i="1">
                <a:latin typeface="Book Antiqua" pitchFamily="18" charset="0"/>
              </a:rPr>
              <a:t>Normal</a:t>
            </a:r>
            <a:r>
              <a:rPr lang="en-US" altLang="tr-TR" sz="2400" b="0">
                <a:latin typeface="Book Antiqua" pitchFamily="18" charset="0"/>
              </a:rPr>
              <a:t> Good: Income and Substitution Effects</a:t>
            </a:r>
          </a:p>
        </p:txBody>
      </p:sp>
      <p:sp>
        <p:nvSpPr>
          <p:cNvPr id="205855" name="Text Box 31"/>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05857" name="Text Box 33"/>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Tree>
    <p:extLst>
      <p:ext uri="{BB962C8B-B14F-4D97-AF65-F5344CB8AC3E}">
        <p14:creationId xmlns:p14="http://schemas.microsoft.com/office/powerpoint/2010/main" val="2288894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ayt Numarası Yer Tutucusu 3"/>
          <p:cNvSpPr>
            <a:spLocks noGrp="1"/>
          </p:cNvSpPr>
          <p:nvPr>
            <p:ph type="sldNum" sz="quarter" idx="12"/>
          </p:nvPr>
        </p:nvSpPr>
        <p:spPr/>
        <p:txBody>
          <a:bodyPr/>
          <a:lstStyle/>
          <a:p>
            <a:fld id="{D5066479-D2DF-4BEF-A68D-F4D9416A9696}" type="slidenum">
              <a:rPr lang="en-US" altLang="tr-TR"/>
              <a:pPr/>
              <a:t>42</a:t>
            </a:fld>
            <a:endParaRPr lang="en-US" altLang="tr-TR"/>
          </a:p>
        </p:txBody>
      </p:sp>
      <p:sp>
        <p:nvSpPr>
          <p:cNvPr id="207875" name="Line 3"/>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76" name="Text Box 4"/>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07878" name="Text Box 6"/>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07879" name="Line 7"/>
          <p:cNvSpPr>
            <a:spLocks noChangeShapeType="1"/>
          </p:cNvSpPr>
          <p:nvPr/>
        </p:nvSpPr>
        <p:spPr bwMode="auto">
          <a:xfrm>
            <a:off x="533400" y="1939925"/>
            <a:ext cx="388620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80" name="Line 8"/>
          <p:cNvSpPr>
            <a:spLocks noChangeShapeType="1"/>
          </p:cNvSpPr>
          <p:nvPr/>
        </p:nvSpPr>
        <p:spPr bwMode="auto">
          <a:xfrm>
            <a:off x="533400" y="1939925"/>
            <a:ext cx="7467600" cy="3810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81" name="Line 9"/>
          <p:cNvSpPr>
            <a:spLocks noChangeShapeType="1"/>
          </p:cNvSpPr>
          <p:nvPr/>
        </p:nvSpPr>
        <p:spPr bwMode="auto">
          <a:xfrm>
            <a:off x="533400" y="3006725"/>
            <a:ext cx="5410200" cy="2819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82" name="Arc 10"/>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83" name="Text Box 11"/>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latin typeface="Times New Roman" pitchFamily="18" charset="0"/>
              </a:rPr>
              <a:t>•</a:t>
            </a:r>
          </a:p>
        </p:txBody>
      </p:sp>
      <p:sp>
        <p:nvSpPr>
          <p:cNvPr id="207884" name="Text Box 12"/>
          <p:cNvSpPr txBox="1">
            <a:spLocks noChangeArrowheads="1"/>
          </p:cNvSpPr>
          <p:nvPr/>
        </p:nvSpPr>
        <p:spPr bwMode="auto">
          <a:xfrm>
            <a:off x="3276600" y="4038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FF0000"/>
                </a:solidFill>
                <a:latin typeface="Times New Roman" pitchFamily="18" charset="0"/>
              </a:rPr>
              <a:t>•</a:t>
            </a:r>
          </a:p>
        </p:txBody>
      </p:sp>
      <p:sp>
        <p:nvSpPr>
          <p:cNvPr id="207885" name="Text Box 13"/>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A</a:t>
            </a:r>
          </a:p>
        </p:txBody>
      </p:sp>
      <p:sp>
        <p:nvSpPr>
          <p:cNvPr id="207886" name="Text Box 14"/>
          <p:cNvSpPr txBox="1">
            <a:spLocks noChangeArrowheads="1"/>
          </p:cNvSpPr>
          <p:nvPr/>
        </p:nvSpPr>
        <p:spPr bwMode="auto">
          <a:xfrm>
            <a:off x="3489325" y="4038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B</a:t>
            </a:r>
          </a:p>
        </p:txBody>
      </p:sp>
      <p:sp>
        <p:nvSpPr>
          <p:cNvPr id="207887" name="Arc 15"/>
          <p:cNvSpPr>
            <a:spLocks/>
          </p:cNvSpPr>
          <p:nvPr/>
        </p:nvSpPr>
        <p:spPr bwMode="auto">
          <a:xfrm>
            <a:off x="2862263" y="1025525"/>
            <a:ext cx="3746500" cy="3381375"/>
          </a:xfrm>
          <a:custGeom>
            <a:avLst/>
            <a:gdLst>
              <a:gd name="G0" fmla="+- 19783 0 0"/>
              <a:gd name="G1" fmla="+- 0 0 0"/>
              <a:gd name="G2" fmla="+- 21600 0 0"/>
              <a:gd name="T0" fmla="*/ 16176 w 19783"/>
              <a:gd name="T1" fmla="*/ 21297 h 21297"/>
              <a:gd name="T2" fmla="*/ 0 w 19783"/>
              <a:gd name="T3" fmla="*/ 8670 h 21297"/>
              <a:gd name="T4" fmla="*/ 19783 w 19783"/>
              <a:gd name="T5" fmla="*/ 0 h 21297"/>
            </a:gdLst>
            <a:ahLst/>
            <a:cxnLst>
              <a:cxn ang="0">
                <a:pos x="T0" y="T1"/>
              </a:cxn>
              <a:cxn ang="0">
                <a:pos x="T2" y="T3"/>
              </a:cxn>
              <a:cxn ang="0">
                <a:pos x="T4" y="T5"/>
              </a:cxn>
            </a:cxnLst>
            <a:rect l="0" t="0" r="r" b="b"/>
            <a:pathLst>
              <a:path w="19783" h="21297" fill="none" extrusionOk="0">
                <a:moveTo>
                  <a:pt x="16176" y="21296"/>
                </a:moveTo>
                <a:cubicBezTo>
                  <a:pt x="9001" y="20081"/>
                  <a:pt x="2920" y="15335"/>
                  <a:pt x="-1" y="8670"/>
                </a:cubicBezTo>
              </a:path>
              <a:path w="19783" h="21297" stroke="0" extrusionOk="0">
                <a:moveTo>
                  <a:pt x="16176" y="21296"/>
                </a:moveTo>
                <a:cubicBezTo>
                  <a:pt x="9001" y="20081"/>
                  <a:pt x="2920" y="15335"/>
                  <a:pt x="-1" y="8670"/>
                </a:cubicBezTo>
                <a:lnTo>
                  <a:pt x="1978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88" name="Text Box 16"/>
          <p:cNvSpPr txBox="1">
            <a:spLocks noChangeArrowheads="1"/>
          </p:cNvSpPr>
          <p:nvPr/>
        </p:nvSpPr>
        <p:spPr bwMode="auto">
          <a:xfrm>
            <a:off x="4327525" y="35147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latin typeface="Times New Roman" pitchFamily="18" charset="0"/>
              </a:rPr>
              <a:t>•</a:t>
            </a:r>
          </a:p>
        </p:txBody>
      </p:sp>
      <p:sp>
        <p:nvSpPr>
          <p:cNvPr id="207889" name="Text Box 17"/>
          <p:cNvSpPr txBox="1">
            <a:spLocks noChangeArrowheads="1"/>
          </p:cNvSpPr>
          <p:nvPr/>
        </p:nvSpPr>
        <p:spPr bwMode="auto">
          <a:xfrm>
            <a:off x="4403725" y="3429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C</a:t>
            </a:r>
          </a:p>
        </p:txBody>
      </p:sp>
      <p:sp>
        <p:nvSpPr>
          <p:cNvPr id="207890" name="Text Box 18"/>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1</a:t>
            </a:r>
            <a:endParaRPr lang="en-GB" altLang="tr-TR" sz="2400">
              <a:latin typeface="Times New Roman" pitchFamily="18" charset="0"/>
            </a:endParaRPr>
          </a:p>
        </p:txBody>
      </p:sp>
      <p:sp>
        <p:nvSpPr>
          <p:cNvPr id="207891" name="Text Box 19"/>
          <p:cNvSpPr txBox="1">
            <a:spLocks noChangeArrowheads="1"/>
          </p:cNvSpPr>
          <p:nvPr/>
        </p:nvSpPr>
        <p:spPr bwMode="auto">
          <a:xfrm>
            <a:off x="5791200" y="407352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2</a:t>
            </a:r>
            <a:endParaRPr lang="en-GB" altLang="tr-TR" sz="2400">
              <a:latin typeface="Times New Roman" pitchFamily="18" charset="0"/>
            </a:endParaRPr>
          </a:p>
        </p:txBody>
      </p:sp>
      <p:sp>
        <p:nvSpPr>
          <p:cNvPr id="207892" name="Line 20"/>
          <p:cNvSpPr>
            <a:spLocks noChangeShapeType="1"/>
          </p:cNvSpPr>
          <p:nvPr/>
        </p:nvSpPr>
        <p:spPr bwMode="auto">
          <a:xfrm>
            <a:off x="2133600" y="3463925"/>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93" name="Line 21"/>
          <p:cNvSpPr>
            <a:spLocks noChangeShapeType="1"/>
          </p:cNvSpPr>
          <p:nvPr/>
        </p:nvSpPr>
        <p:spPr bwMode="auto">
          <a:xfrm>
            <a:off x="3505200" y="4454525"/>
            <a:ext cx="0" cy="13716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94" name="Line 22"/>
          <p:cNvSpPr>
            <a:spLocks noChangeShapeType="1"/>
          </p:cNvSpPr>
          <p:nvPr/>
        </p:nvSpPr>
        <p:spPr bwMode="auto">
          <a:xfrm>
            <a:off x="4495800" y="3962400"/>
            <a:ext cx="0" cy="1863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95" name="Text Box 23"/>
          <p:cNvSpPr txBox="1">
            <a:spLocks noChangeArrowheads="1"/>
          </p:cNvSpPr>
          <p:nvPr/>
        </p:nvSpPr>
        <p:spPr bwMode="auto">
          <a:xfrm>
            <a:off x="1812925" y="5867400"/>
            <a:ext cx="2949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a:t>
            </a:r>
            <a:r>
              <a:rPr lang="en-GB" altLang="tr-TR" sz="2400" baseline="-25000">
                <a:latin typeface="Times New Roman" pitchFamily="18" charset="0"/>
              </a:rPr>
              <a:t>A</a:t>
            </a:r>
            <a:r>
              <a:rPr lang="en-GB" altLang="tr-TR" sz="2400">
                <a:latin typeface="Times New Roman" pitchFamily="18" charset="0"/>
              </a:rPr>
              <a:t>              </a:t>
            </a:r>
            <a:r>
              <a:rPr lang="en-GB" altLang="tr-TR" sz="2400">
                <a:solidFill>
                  <a:srgbClr val="FF0000"/>
                </a:solidFill>
                <a:latin typeface="Times New Roman" pitchFamily="18" charset="0"/>
              </a:rPr>
              <a:t>X</a:t>
            </a:r>
            <a:r>
              <a:rPr lang="en-GB" altLang="tr-TR" sz="2400" baseline="-25000">
                <a:solidFill>
                  <a:srgbClr val="FF0000"/>
                </a:solidFill>
                <a:latin typeface="Times New Roman" pitchFamily="18" charset="0"/>
              </a:rPr>
              <a:t>B</a:t>
            </a:r>
            <a:r>
              <a:rPr lang="en-GB" altLang="tr-TR" sz="2400">
                <a:solidFill>
                  <a:srgbClr val="FF0000"/>
                </a:solidFill>
                <a:latin typeface="Times New Roman" pitchFamily="18" charset="0"/>
              </a:rPr>
              <a:t> </a:t>
            </a:r>
            <a:r>
              <a:rPr lang="en-GB" altLang="tr-TR" sz="2400">
                <a:latin typeface="Times New Roman" pitchFamily="18" charset="0"/>
              </a:rPr>
              <a:t>       X</a:t>
            </a:r>
            <a:r>
              <a:rPr lang="en-GB" altLang="tr-TR" sz="2400" baseline="-25000">
                <a:latin typeface="Times New Roman" pitchFamily="18" charset="0"/>
              </a:rPr>
              <a:t>C</a:t>
            </a:r>
            <a:endParaRPr lang="en-GB" altLang="tr-TR" sz="2400">
              <a:latin typeface="Times New Roman" pitchFamily="18" charset="0"/>
            </a:endParaRPr>
          </a:p>
        </p:txBody>
      </p:sp>
      <p:sp>
        <p:nvSpPr>
          <p:cNvPr id="207898" name="Line 26"/>
          <p:cNvSpPr>
            <a:spLocks noChangeShapeType="1"/>
          </p:cNvSpPr>
          <p:nvPr/>
        </p:nvSpPr>
        <p:spPr bwMode="auto">
          <a:xfrm flipH="1">
            <a:off x="5715000" y="4572000"/>
            <a:ext cx="914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899" name="Text Box 27"/>
          <p:cNvSpPr txBox="1">
            <a:spLocks noChangeArrowheads="1"/>
          </p:cNvSpPr>
          <p:nvPr/>
        </p:nvSpPr>
        <p:spPr bwMode="auto">
          <a:xfrm>
            <a:off x="6553200" y="3743325"/>
            <a:ext cx="2066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Book Antiqua" pitchFamily="18" charset="0"/>
              </a:rPr>
              <a:t>BL</a:t>
            </a:r>
            <a:r>
              <a:rPr lang="en-GB" altLang="tr-TR" sz="2400" baseline="-25000">
                <a:solidFill>
                  <a:srgbClr val="FF0000"/>
                </a:solidFill>
                <a:latin typeface="Book Antiqua" pitchFamily="18" charset="0"/>
              </a:rPr>
              <a:t>d</a:t>
            </a:r>
            <a:r>
              <a:rPr lang="en-GB" altLang="tr-TR" sz="2400">
                <a:solidFill>
                  <a:srgbClr val="FF0000"/>
                </a:solidFill>
                <a:latin typeface="Book Antiqua" pitchFamily="18" charset="0"/>
              </a:rPr>
              <a:t> has slope</a:t>
            </a:r>
          </a:p>
          <a:p>
            <a:r>
              <a:rPr lang="en-GB" altLang="tr-TR" sz="2400">
                <a:solidFill>
                  <a:srgbClr val="FF0000"/>
                </a:solidFill>
                <a:latin typeface="Book Antiqua" pitchFamily="18" charset="0"/>
              </a:rPr>
              <a:t>-P</a:t>
            </a:r>
            <a:r>
              <a:rPr lang="en-GB" altLang="tr-TR" sz="2400" baseline="-25000">
                <a:solidFill>
                  <a:srgbClr val="FF0000"/>
                </a:solidFill>
                <a:latin typeface="Book Antiqua" pitchFamily="18" charset="0"/>
              </a:rPr>
              <a:t>X2</a:t>
            </a:r>
            <a:r>
              <a:rPr lang="en-GB" altLang="tr-TR" sz="2400">
                <a:solidFill>
                  <a:srgbClr val="FF0000"/>
                </a:solidFill>
                <a:latin typeface="Book Antiqua" pitchFamily="18" charset="0"/>
              </a:rPr>
              <a:t>/P</a:t>
            </a:r>
            <a:r>
              <a:rPr lang="en-GB" altLang="tr-TR" sz="2400" baseline="-25000">
                <a:solidFill>
                  <a:srgbClr val="FF0000"/>
                </a:solidFill>
                <a:latin typeface="Book Antiqua" pitchFamily="18" charset="0"/>
              </a:rPr>
              <a:t>Y</a:t>
            </a:r>
            <a:endParaRPr lang="en-GB" altLang="tr-TR" sz="2400">
              <a:solidFill>
                <a:srgbClr val="FF0000"/>
              </a:solidFill>
              <a:latin typeface="Book Antiqua" pitchFamily="18" charset="0"/>
            </a:endParaRPr>
          </a:p>
        </p:txBody>
      </p:sp>
      <p:sp>
        <p:nvSpPr>
          <p:cNvPr id="207901" name="Text Box 29"/>
          <p:cNvSpPr txBox="1">
            <a:spLocks noChangeArrowheads="1"/>
          </p:cNvSpPr>
          <p:nvPr/>
        </p:nvSpPr>
        <p:spPr bwMode="auto">
          <a:xfrm>
            <a:off x="914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a:t>
            </a:r>
            <a:r>
              <a:rPr lang="en-US" altLang="tr-TR" sz="2400" i="1">
                <a:latin typeface="Book Antiqua" pitchFamily="18" charset="0"/>
              </a:rPr>
              <a:t>Normal</a:t>
            </a:r>
            <a:r>
              <a:rPr lang="en-US" altLang="tr-TR" sz="2400" b="0">
                <a:latin typeface="Book Antiqua" pitchFamily="18" charset="0"/>
              </a:rPr>
              <a:t> Good: Income and Substitution Effects</a:t>
            </a:r>
          </a:p>
        </p:txBody>
      </p:sp>
      <p:sp>
        <p:nvSpPr>
          <p:cNvPr id="207902" name="Line 30"/>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7903" name="Text Box 31"/>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Tree>
    <p:extLst>
      <p:ext uri="{BB962C8B-B14F-4D97-AF65-F5344CB8AC3E}">
        <p14:creationId xmlns:p14="http://schemas.microsoft.com/office/powerpoint/2010/main" val="1220026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ayt Numarası Yer Tutucusu 3"/>
          <p:cNvSpPr>
            <a:spLocks noGrp="1"/>
          </p:cNvSpPr>
          <p:nvPr>
            <p:ph type="sldNum" sz="quarter" idx="12"/>
          </p:nvPr>
        </p:nvSpPr>
        <p:spPr/>
        <p:txBody>
          <a:bodyPr/>
          <a:lstStyle/>
          <a:p>
            <a:fld id="{7F0837A0-0045-42F6-90F6-253762C03A2C}" type="slidenum">
              <a:rPr lang="en-US" altLang="tr-TR"/>
              <a:pPr/>
              <a:t>43</a:t>
            </a:fld>
            <a:endParaRPr lang="en-US" altLang="tr-TR"/>
          </a:p>
        </p:txBody>
      </p:sp>
      <p:sp>
        <p:nvSpPr>
          <p:cNvPr id="203779" name="Line 3"/>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80" name="Text Box 4"/>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03782" name="Text Box 6"/>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03783" name="Line 7"/>
          <p:cNvSpPr>
            <a:spLocks noChangeShapeType="1"/>
          </p:cNvSpPr>
          <p:nvPr/>
        </p:nvSpPr>
        <p:spPr bwMode="auto">
          <a:xfrm>
            <a:off x="533400" y="1939925"/>
            <a:ext cx="388620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84" name="Line 8"/>
          <p:cNvSpPr>
            <a:spLocks noChangeShapeType="1"/>
          </p:cNvSpPr>
          <p:nvPr/>
        </p:nvSpPr>
        <p:spPr bwMode="auto">
          <a:xfrm>
            <a:off x="533400" y="1939925"/>
            <a:ext cx="7467600" cy="3810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85" name="Line 9"/>
          <p:cNvSpPr>
            <a:spLocks noChangeShapeType="1"/>
          </p:cNvSpPr>
          <p:nvPr/>
        </p:nvSpPr>
        <p:spPr bwMode="auto">
          <a:xfrm>
            <a:off x="533400" y="3006725"/>
            <a:ext cx="541020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86" name="Arc 10"/>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87" name="Text Box 11"/>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latin typeface="Times New Roman" pitchFamily="18" charset="0"/>
              </a:rPr>
              <a:t>•</a:t>
            </a:r>
          </a:p>
        </p:txBody>
      </p:sp>
      <p:sp>
        <p:nvSpPr>
          <p:cNvPr id="203788" name="Text Box 12"/>
          <p:cNvSpPr txBox="1">
            <a:spLocks noChangeArrowheads="1"/>
          </p:cNvSpPr>
          <p:nvPr/>
        </p:nvSpPr>
        <p:spPr bwMode="auto">
          <a:xfrm>
            <a:off x="3276600" y="4038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latin typeface="Times New Roman" pitchFamily="18" charset="0"/>
              </a:rPr>
              <a:t>•</a:t>
            </a:r>
          </a:p>
        </p:txBody>
      </p:sp>
      <p:sp>
        <p:nvSpPr>
          <p:cNvPr id="203789" name="Text Box 13"/>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A</a:t>
            </a:r>
          </a:p>
        </p:txBody>
      </p:sp>
      <p:sp>
        <p:nvSpPr>
          <p:cNvPr id="203790" name="Text Box 14"/>
          <p:cNvSpPr txBox="1">
            <a:spLocks noChangeArrowheads="1"/>
          </p:cNvSpPr>
          <p:nvPr/>
        </p:nvSpPr>
        <p:spPr bwMode="auto">
          <a:xfrm>
            <a:off x="3489325" y="4038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B</a:t>
            </a:r>
          </a:p>
        </p:txBody>
      </p:sp>
      <p:sp>
        <p:nvSpPr>
          <p:cNvPr id="203791" name="Arc 15"/>
          <p:cNvSpPr>
            <a:spLocks/>
          </p:cNvSpPr>
          <p:nvPr/>
        </p:nvSpPr>
        <p:spPr bwMode="auto">
          <a:xfrm>
            <a:off x="2862263" y="1025525"/>
            <a:ext cx="3746500" cy="3381375"/>
          </a:xfrm>
          <a:custGeom>
            <a:avLst/>
            <a:gdLst>
              <a:gd name="G0" fmla="+- 19783 0 0"/>
              <a:gd name="G1" fmla="+- 0 0 0"/>
              <a:gd name="G2" fmla="+- 21600 0 0"/>
              <a:gd name="T0" fmla="*/ 16176 w 19783"/>
              <a:gd name="T1" fmla="*/ 21297 h 21297"/>
              <a:gd name="T2" fmla="*/ 0 w 19783"/>
              <a:gd name="T3" fmla="*/ 8670 h 21297"/>
              <a:gd name="T4" fmla="*/ 19783 w 19783"/>
              <a:gd name="T5" fmla="*/ 0 h 21297"/>
            </a:gdLst>
            <a:ahLst/>
            <a:cxnLst>
              <a:cxn ang="0">
                <a:pos x="T0" y="T1"/>
              </a:cxn>
              <a:cxn ang="0">
                <a:pos x="T2" y="T3"/>
              </a:cxn>
              <a:cxn ang="0">
                <a:pos x="T4" y="T5"/>
              </a:cxn>
            </a:cxnLst>
            <a:rect l="0" t="0" r="r" b="b"/>
            <a:pathLst>
              <a:path w="19783" h="21297" fill="none" extrusionOk="0">
                <a:moveTo>
                  <a:pt x="16176" y="21296"/>
                </a:moveTo>
                <a:cubicBezTo>
                  <a:pt x="9001" y="20081"/>
                  <a:pt x="2920" y="15335"/>
                  <a:pt x="-1" y="8670"/>
                </a:cubicBezTo>
              </a:path>
              <a:path w="19783" h="21297" stroke="0" extrusionOk="0">
                <a:moveTo>
                  <a:pt x="16176" y="21296"/>
                </a:moveTo>
                <a:cubicBezTo>
                  <a:pt x="9001" y="20081"/>
                  <a:pt x="2920" y="15335"/>
                  <a:pt x="-1" y="8670"/>
                </a:cubicBezTo>
                <a:lnTo>
                  <a:pt x="1978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92" name="Text Box 16"/>
          <p:cNvSpPr txBox="1">
            <a:spLocks noChangeArrowheads="1"/>
          </p:cNvSpPr>
          <p:nvPr/>
        </p:nvSpPr>
        <p:spPr bwMode="auto">
          <a:xfrm>
            <a:off x="4327525" y="35147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latin typeface="Times New Roman" pitchFamily="18" charset="0"/>
              </a:rPr>
              <a:t>•</a:t>
            </a:r>
          </a:p>
        </p:txBody>
      </p:sp>
      <p:sp>
        <p:nvSpPr>
          <p:cNvPr id="203793" name="Text Box 17"/>
          <p:cNvSpPr txBox="1">
            <a:spLocks noChangeArrowheads="1"/>
          </p:cNvSpPr>
          <p:nvPr/>
        </p:nvSpPr>
        <p:spPr bwMode="auto">
          <a:xfrm>
            <a:off x="4403725" y="3429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C</a:t>
            </a:r>
          </a:p>
        </p:txBody>
      </p:sp>
      <p:sp>
        <p:nvSpPr>
          <p:cNvPr id="203794" name="Text Box 18"/>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1</a:t>
            </a:r>
            <a:endParaRPr lang="en-GB" altLang="tr-TR" sz="2400">
              <a:latin typeface="Times New Roman" pitchFamily="18" charset="0"/>
            </a:endParaRPr>
          </a:p>
        </p:txBody>
      </p:sp>
      <p:sp>
        <p:nvSpPr>
          <p:cNvPr id="203795" name="Text Box 19"/>
          <p:cNvSpPr txBox="1">
            <a:spLocks noChangeArrowheads="1"/>
          </p:cNvSpPr>
          <p:nvPr/>
        </p:nvSpPr>
        <p:spPr bwMode="auto">
          <a:xfrm>
            <a:off x="5791200" y="407352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2</a:t>
            </a:r>
            <a:endParaRPr lang="en-GB" altLang="tr-TR" sz="2400">
              <a:latin typeface="Times New Roman" pitchFamily="18" charset="0"/>
            </a:endParaRPr>
          </a:p>
        </p:txBody>
      </p:sp>
      <p:sp>
        <p:nvSpPr>
          <p:cNvPr id="203796" name="Line 20"/>
          <p:cNvSpPr>
            <a:spLocks noChangeShapeType="1"/>
          </p:cNvSpPr>
          <p:nvPr/>
        </p:nvSpPr>
        <p:spPr bwMode="auto">
          <a:xfrm>
            <a:off x="2133600" y="3463925"/>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97" name="Line 21"/>
          <p:cNvSpPr>
            <a:spLocks noChangeShapeType="1"/>
          </p:cNvSpPr>
          <p:nvPr/>
        </p:nvSpPr>
        <p:spPr bwMode="auto">
          <a:xfrm>
            <a:off x="3505200" y="4454525"/>
            <a:ext cx="0" cy="1371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98" name="Line 22"/>
          <p:cNvSpPr>
            <a:spLocks noChangeShapeType="1"/>
          </p:cNvSpPr>
          <p:nvPr/>
        </p:nvSpPr>
        <p:spPr bwMode="auto">
          <a:xfrm>
            <a:off x="4495800" y="3962400"/>
            <a:ext cx="0" cy="1863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799" name="Text Box 23"/>
          <p:cNvSpPr txBox="1">
            <a:spLocks noChangeArrowheads="1"/>
          </p:cNvSpPr>
          <p:nvPr/>
        </p:nvSpPr>
        <p:spPr bwMode="auto">
          <a:xfrm>
            <a:off x="1812925" y="5867400"/>
            <a:ext cx="2949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a:t>
            </a:r>
            <a:r>
              <a:rPr lang="en-GB" altLang="tr-TR" sz="2400" baseline="-25000">
                <a:latin typeface="Times New Roman" pitchFamily="18" charset="0"/>
              </a:rPr>
              <a:t>A</a:t>
            </a:r>
            <a:r>
              <a:rPr lang="en-GB" altLang="tr-TR" sz="2400">
                <a:latin typeface="Times New Roman" pitchFamily="18" charset="0"/>
              </a:rPr>
              <a:t>              X</a:t>
            </a:r>
            <a:r>
              <a:rPr lang="en-GB" altLang="tr-TR" sz="2400" baseline="-25000">
                <a:latin typeface="Times New Roman" pitchFamily="18" charset="0"/>
              </a:rPr>
              <a:t>B</a:t>
            </a:r>
            <a:r>
              <a:rPr lang="en-GB" altLang="tr-TR" sz="2400">
                <a:latin typeface="Times New Roman" pitchFamily="18" charset="0"/>
              </a:rPr>
              <a:t>        X</a:t>
            </a:r>
            <a:r>
              <a:rPr lang="en-GB" altLang="tr-TR" sz="2400" baseline="-25000">
                <a:latin typeface="Times New Roman" pitchFamily="18" charset="0"/>
              </a:rPr>
              <a:t>C</a:t>
            </a:r>
            <a:endParaRPr lang="en-GB" altLang="tr-TR" sz="2400">
              <a:latin typeface="Times New Roman" pitchFamily="18" charset="0"/>
            </a:endParaRPr>
          </a:p>
        </p:txBody>
      </p:sp>
      <p:sp>
        <p:nvSpPr>
          <p:cNvPr id="203804" name="Text Box 28"/>
          <p:cNvSpPr txBox="1">
            <a:spLocks noChangeArrowheads="1"/>
          </p:cNvSpPr>
          <p:nvPr/>
        </p:nvSpPr>
        <p:spPr bwMode="auto">
          <a:xfrm>
            <a:off x="4038600" y="1533525"/>
            <a:ext cx="395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Book Antiqua" pitchFamily="18" charset="0"/>
              </a:rPr>
              <a:t>Substitution Effect:	   X</a:t>
            </a:r>
            <a:r>
              <a:rPr lang="en-GB" altLang="tr-TR" sz="2400" baseline="-25000">
                <a:solidFill>
                  <a:srgbClr val="FF0000"/>
                </a:solidFill>
                <a:latin typeface="Book Antiqua" pitchFamily="18" charset="0"/>
              </a:rPr>
              <a:t>B</a:t>
            </a:r>
            <a:r>
              <a:rPr lang="en-GB" altLang="tr-TR" sz="2400">
                <a:solidFill>
                  <a:srgbClr val="FF0000"/>
                </a:solidFill>
                <a:latin typeface="Book Antiqua" pitchFamily="18" charset="0"/>
              </a:rPr>
              <a:t>-X</a:t>
            </a:r>
            <a:r>
              <a:rPr lang="en-GB" altLang="tr-TR" sz="2400" baseline="-25000">
                <a:solidFill>
                  <a:srgbClr val="FF0000"/>
                </a:solidFill>
                <a:latin typeface="Book Antiqua" pitchFamily="18" charset="0"/>
              </a:rPr>
              <a:t>A</a:t>
            </a:r>
            <a:endParaRPr lang="en-GB" altLang="tr-TR" sz="2400">
              <a:solidFill>
                <a:srgbClr val="FF0000"/>
              </a:solidFill>
              <a:latin typeface="Book Antiqua" pitchFamily="18" charset="0"/>
            </a:endParaRPr>
          </a:p>
        </p:txBody>
      </p:sp>
      <p:sp>
        <p:nvSpPr>
          <p:cNvPr id="203806" name="Text Box 30"/>
          <p:cNvSpPr txBox="1">
            <a:spLocks noChangeArrowheads="1"/>
          </p:cNvSpPr>
          <p:nvPr/>
        </p:nvSpPr>
        <p:spPr bwMode="auto">
          <a:xfrm>
            <a:off x="914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a:t>
            </a:r>
            <a:r>
              <a:rPr lang="en-US" altLang="tr-TR" sz="2400" i="1">
                <a:latin typeface="Book Antiqua" pitchFamily="18" charset="0"/>
              </a:rPr>
              <a:t>Normal</a:t>
            </a:r>
            <a:r>
              <a:rPr lang="en-US" altLang="tr-TR" sz="2400" b="0">
                <a:latin typeface="Book Antiqua" pitchFamily="18" charset="0"/>
              </a:rPr>
              <a:t> Good: Income and Substitution Effects</a:t>
            </a:r>
          </a:p>
        </p:txBody>
      </p:sp>
      <p:sp>
        <p:nvSpPr>
          <p:cNvPr id="203808" name="Line 32"/>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3809" name="Text Box 33"/>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Tree>
    <p:extLst>
      <p:ext uri="{BB962C8B-B14F-4D97-AF65-F5344CB8AC3E}">
        <p14:creationId xmlns:p14="http://schemas.microsoft.com/office/powerpoint/2010/main" val="315522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ayt Numarası Yer Tutucusu 3"/>
          <p:cNvSpPr>
            <a:spLocks noGrp="1"/>
          </p:cNvSpPr>
          <p:nvPr>
            <p:ph type="sldNum" sz="quarter" idx="12"/>
          </p:nvPr>
        </p:nvSpPr>
        <p:spPr/>
        <p:txBody>
          <a:bodyPr/>
          <a:lstStyle/>
          <a:p>
            <a:fld id="{FA5944EE-0656-4188-A5FF-13CFA17DECD8}" type="slidenum">
              <a:rPr lang="en-US" altLang="tr-TR"/>
              <a:pPr/>
              <a:t>44</a:t>
            </a:fld>
            <a:endParaRPr lang="en-US" altLang="tr-TR"/>
          </a:p>
        </p:txBody>
      </p:sp>
      <p:sp>
        <p:nvSpPr>
          <p:cNvPr id="211971" name="Line 3"/>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1972" name="Text Box 4"/>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11974" name="Text Box 6"/>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11975" name="Line 7"/>
          <p:cNvSpPr>
            <a:spLocks noChangeShapeType="1"/>
          </p:cNvSpPr>
          <p:nvPr/>
        </p:nvSpPr>
        <p:spPr bwMode="auto">
          <a:xfrm>
            <a:off x="533400" y="1939925"/>
            <a:ext cx="388620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1976" name="Line 8"/>
          <p:cNvSpPr>
            <a:spLocks noChangeShapeType="1"/>
          </p:cNvSpPr>
          <p:nvPr/>
        </p:nvSpPr>
        <p:spPr bwMode="auto">
          <a:xfrm>
            <a:off x="533400" y="1939925"/>
            <a:ext cx="7467600" cy="3810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1977" name="Line 9"/>
          <p:cNvSpPr>
            <a:spLocks noChangeShapeType="1"/>
          </p:cNvSpPr>
          <p:nvPr/>
        </p:nvSpPr>
        <p:spPr bwMode="auto">
          <a:xfrm>
            <a:off x="533400" y="3006725"/>
            <a:ext cx="541020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1978" name="Arc 10"/>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1979" name="Text Box 11"/>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latin typeface="Times New Roman" pitchFamily="18" charset="0"/>
              </a:rPr>
              <a:t>•</a:t>
            </a:r>
          </a:p>
        </p:txBody>
      </p:sp>
      <p:sp>
        <p:nvSpPr>
          <p:cNvPr id="211980" name="Text Box 12"/>
          <p:cNvSpPr txBox="1">
            <a:spLocks noChangeArrowheads="1"/>
          </p:cNvSpPr>
          <p:nvPr/>
        </p:nvSpPr>
        <p:spPr bwMode="auto">
          <a:xfrm>
            <a:off x="3276600" y="4038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latin typeface="Times New Roman" pitchFamily="18" charset="0"/>
              </a:rPr>
              <a:t>•</a:t>
            </a:r>
          </a:p>
        </p:txBody>
      </p:sp>
      <p:sp>
        <p:nvSpPr>
          <p:cNvPr id="211981" name="Text Box 13"/>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A</a:t>
            </a:r>
          </a:p>
        </p:txBody>
      </p:sp>
      <p:sp>
        <p:nvSpPr>
          <p:cNvPr id="211982" name="Text Box 14"/>
          <p:cNvSpPr txBox="1">
            <a:spLocks noChangeArrowheads="1"/>
          </p:cNvSpPr>
          <p:nvPr/>
        </p:nvSpPr>
        <p:spPr bwMode="auto">
          <a:xfrm>
            <a:off x="3489325" y="4038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B</a:t>
            </a:r>
          </a:p>
        </p:txBody>
      </p:sp>
      <p:sp>
        <p:nvSpPr>
          <p:cNvPr id="211983" name="Arc 15"/>
          <p:cNvSpPr>
            <a:spLocks/>
          </p:cNvSpPr>
          <p:nvPr/>
        </p:nvSpPr>
        <p:spPr bwMode="auto">
          <a:xfrm>
            <a:off x="2862263" y="1025525"/>
            <a:ext cx="3746500" cy="3381375"/>
          </a:xfrm>
          <a:custGeom>
            <a:avLst/>
            <a:gdLst>
              <a:gd name="G0" fmla="+- 19783 0 0"/>
              <a:gd name="G1" fmla="+- 0 0 0"/>
              <a:gd name="G2" fmla="+- 21600 0 0"/>
              <a:gd name="T0" fmla="*/ 16176 w 19783"/>
              <a:gd name="T1" fmla="*/ 21297 h 21297"/>
              <a:gd name="T2" fmla="*/ 0 w 19783"/>
              <a:gd name="T3" fmla="*/ 8670 h 21297"/>
              <a:gd name="T4" fmla="*/ 19783 w 19783"/>
              <a:gd name="T5" fmla="*/ 0 h 21297"/>
            </a:gdLst>
            <a:ahLst/>
            <a:cxnLst>
              <a:cxn ang="0">
                <a:pos x="T0" y="T1"/>
              </a:cxn>
              <a:cxn ang="0">
                <a:pos x="T2" y="T3"/>
              </a:cxn>
              <a:cxn ang="0">
                <a:pos x="T4" y="T5"/>
              </a:cxn>
            </a:cxnLst>
            <a:rect l="0" t="0" r="r" b="b"/>
            <a:pathLst>
              <a:path w="19783" h="21297" fill="none" extrusionOk="0">
                <a:moveTo>
                  <a:pt x="16176" y="21296"/>
                </a:moveTo>
                <a:cubicBezTo>
                  <a:pt x="9001" y="20081"/>
                  <a:pt x="2920" y="15335"/>
                  <a:pt x="-1" y="8670"/>
                </a:cubicBezTo>
              </a:path>
              <a:path w="19783" h="21297" stroke="0" extrusionOk="0">
                <a:moveTo>
                  <a:pt x="16176" y="21296"/>
                </a:moveTo>
                <a:cubicBezTo>
                  <a:pt x="9001" y="20081"/>
                  <a:pt x="2920" y="15335"/>
                  <a:pt x="-1" y="8670"/>
                </a:cubicBezTo>
                <a:lnTo>
                  <a:pt x="1978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1984" name="Text Box 16"/>
          <p:cNvSpPr txBox="1">
            <a:spLocks noChangeArrowheads="1"/>
          </p:cNvSpPr>
          <p:nvPr/>
        </p:nvSpPr>
        <p:spPr bwMode="auto">
          <a:xfrm>
            <a:off x="4327525" y="35147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latin typeface="Times New Roman" pitchFamily="18" charset="0"/>
              </a:rPr>
              <a:t>•</a:t>
            </a:r>
          </a:p>
        </p:txBody>
      </p:sp>
      <p:sp>
        <p:nvSpPr>
          <p:cNvPr id="211985" name="Text Box 17"/>
          <p:cNvSpPr txBox="1">
            <a:spLocks noChangeArrowheads="1"/>
          </p:cNvSpPr>
          <p:nvPr/>
        </p:nvSpPr>
        <p:spPr bwMode="auto">
          <a:xfrm>
            <a:off x="4403725" y="3429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C</a:t>
            </a:r>
          </a:p>
        </p:txBody>
      </p:sp>
      <p:sp>
        <p:nvSpPr>
          <p:cNvPr id="211986" name="Text Box 18"/>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1</a:t>
            </a:r>
            <a:endParaRPr lang="en-GB" altLang="tr-TR" sz="2400">
              <a:latin typeface="Times New Roman" pitchFamily="18" charset="0"/>
            </a:endParaRPr>
          </a:p>
        </p:txBody>
      </p:sp>
      <p:sp>
        <p:nvSpPr>
          <p:cNvPr id="211987" name="Text Box 19"/>
          <p:cNvSpPr txBox="1">
            <a:spLocks noChangeArrowheads="1"/>
          </p:cNvSpPr>
          <p:nvPr/>
        </p:nvSpPr>
        <p:spPr bwMode="auto">
          <a:xfrm>
            <a:off x="5791200" y="407352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2</a:t>
            </a:r>
            <a:endParaRPr lang="en-GB" altLang="tr-TR" sz="2400">
              <a:latin typeface="Times New Roman" pitchFamily="18" charset="0"/>
            </a:endParaRPr>
          </a:p>
        </p:txBody>
      </p:sp>
      <p:sp>
        <p:nvSpPr>
          <p:cNvPr id="211988" name="Line 20"/>
          <p:cNvSpPr>
            <a:spLocks noChangeShapeType="1"/>
          </p:cNvSpPr>
          <p:nvPr/>
        </p:nvSpPr>
        <p:spPr bwMode="auto">
          <a:xfrm>
            <a:off x="2133600" y="3463925"/>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1989" name="Line 21"/>
          <p:cNvSpPr>
            <a:spLocks noChangeShapeType="1"/>
          </p:cNvSpPr>
          <p:nvPr/>
        </p:nvSpPr>
        <p:spPr bwMode="auto">
          <a:xfrm>
            <a:off x="3505200" y="4454525"/>
            <a:ext cx="0" cy="1371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1990" name="Line 22"/>
          <p:cNvSpPr>
            <a:spLocks noChangeShapeType="1"/>
          </p:cNvSpPr>
          <p:nvPr/>
        </p:nvSpPr>
        <p:spPr bwMode="auto">
          <a:xfrm>
            <a:off x="4495800" y="3962400"/>
            <a:ext cx="0" cy="1863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1991" name="Text Box 23"/>
          <p:cNvSpPr txBox="1">
            <a:spLocks noChangeArrowheads="1"/>
          </p:cNvSpPr>
          <p:nvPr/>
        </p:nvSpPr>
        <p:spPr bwMode="auto">
          <a:xfrm>
            <a:off x="1812925" y="5867400"/>
            <a:ext cx="2949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a:t>
            </a:r>
            <a:r>
              <a:rPr lang="en-GB" altLang="tr-TR" sz="2400" baseline="-25000">
                <a:latin typeface="Times New Roman" pitchFamily="18" charset="0"/>
              </a:rPr>
              <a:t>A</a:t>
            </a:r>
            <a:r>
              <a:rPr lang="en-GB" altLang="tr-TR" sz="2400">
                <a:latin typeface="Times New Roman" pitchFamily="18" charset="0"/>
              </a:rPr>
              <a:t>              X</a:t>
            </a:r>
            <a:r>
              <a:rPr lang="en-GB" altLang="tr-TR" sz="2400" baseline="-25000">
                <a:latin typeface="Times New Roman" pitchFamily="18" charset="0"/>
              </a:rPr>
              <a:t>B</a:t>
            </a:r>
            <a:r>
              <a:rPr lang="en-GB" altLang="tr-TR" sz="2400">
                <a:latin typeface="Times New Roman" pitchFamily="18" charset="0"/>
              </a:rPr>
              <a:t>        X</a:t>
            </a:r>
            <a:r>
              <a:rPr lang="en-GB" altLang="tr-TR" sz="2400" baseline="-25000">
                <a:latin typeface="Times New Roman" pitchFamily="18" charset="0"/>
              </a:rPr>
              <a:t>C</a:t>
            </a:r>
            <a:endParaRPr lang="en-GB" altLang="tr-TR" sz="2400">
              <a:latin typeface="Times New Roman" pitchFamily="18" charset="0"/>
            </a:endParaRPr>
          </a:p>
        </p:txBody>
      </p:sp>
      <p:sp>
        <p:nvSpPr>
          <p:cNvPr id="211992" name="Text Box 24"/>
          <p:cNvSpPr txBox="1">
            <a:spLocks noChangeArrowheads="1"/>
          </p:cNvSpPr>
          <p:nvPr/>
        </p:nvSpPr>
        <p:spPr bwMode="auto">
          <a:xfrm>
            <a:off x="4038600" y="1533525"/>
            <a:ext cx="39957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Book Antiqua" pitchFamily="18" charset="0"/>
              </a:rPr>
              <a:t>Substitution Effect:	   X</a:t>
            </a:r>
            <a:r>
              <a:rPr lang="en-GB" altLang="tr-TR" sz="2400" baseline="-25000">
                <a:latin typeface="Book Antiqua" pitchFamily="18" charset="0"/>
              </a:rPr>
              <a:t>B</a:t>
            </a:r>
            <a:r>
              <a:rPr lang="en-GB" altLang="tr-TR" sz="2400">
                <a:latin typeface="Book Antiqua" pitchFamily="18" charset="0"/>
              </a:rPr>
              <a:t>-X</a:t>
            </a:r>
            <a:r>
              <a:rPr lang="en-GB" altLang="tr-TR" sz="2400" baseline="-25000">
                <a:latin typeface="Book Antiqua" pitchFamily="18" charset="0"/>
              </a:rPr>
              <a:t>A</a:t>
            </a:r>
            <a:endParaRPr lang="en-GB" altLang="tr-TR" sz="2400">
              <a:latin typeface="Book Antiqua" pitchFamily="18" charset="0"/>
            </a:endParaRPr>
          </a:p>
          <a:p>
            <a:r>
              <a:rPr lang="en-GB" altLang="tr-TR" sz="2400">
                <a:solidFill>
                  <a:srgbClr val="FF0000"/>
                </a:solidFill>
                <a:latin typeface="Book Antiqua" pitchFamily="18" charset="0"/>
              </a:rPr>
              <a:t>Income Effect:	   X</a:t>
            </a:r>
            <a:r>
              <a:rPr lang="en-GB" altLang="tr-TR" sz="2400" baseline="-25000">
                <a:solidFill>
                  <a:srgbClr val="FF0000"/>
                </a:solidFill>
                <a:latin typeface="Book Antiqua" pitchFamily="18" charset="0"/>
              </a:rPr>
              <a:t>C</a:t>
            </a:r>
            <a:r>
              <a:rPr lang="en-GB" altLang="tr-TR" sz="2400">
                <a:solidFill>
                  <a:srgbClr val="FF0000"/>
                </a:solidFill>
                <a:latin typeface="Book Antiqua" pitchFamily="18" charset="0"/>
              </a:rPr>
              <a:t>-X</a:t>
            </a:r>
            <a:r>
              <a:rPr lang="en-GB" altLang="tr-TR" sz="2400" baseline="-25000">
                <a:solidFill>
                  <a:srgbClr val="FF0000"/>
                </a:solidFill>
                <a:latin typeface="Book Antiqua" pitchFamily="18" charset="0"/>
              </a:rPr>
              <a:t>B</a:t>
            </a:r>
            <a:r>
              <a:rPr lang="en-GB" altLang="tr-TR" sz="2400" baseline="-25000">
                <a:latin typeface="Book Antiqua" pitchFamily="18" charset="0"/>
              </a:rPr>
              <a:t> </a:t>
            </a:r>
            <a:endParaRPr lang="en-GB" altLang="tr-TR" sz="2400" b="0">
              <a:latin typeface="Book Antiqua" pitchFamily="18" charset="0"/>
            </a:endParaRPr>
          </a:p>
        </p:txBody>
      </p:sp>
      <p:sp>
        <p:nvSpPr>
          <p:cNvPr id="211993" name="Text Box 25"/>
          <p:cNvSpPr txBox="1">
            <a:spLocks noChangeArrowheads="1"/>
          </p:cNvSpPr>
          <p:nvPr/>
        </p:nvSpPr>
        <p:spPr bwMode="auto">
          <a:xfrm>
            <a:off x="914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a:t>
            </a:r>
            <a:r>
              <a:rPr lang="en-US" altLang="tr-TR" sz="2400" i="1">
                <a:latin typeface="Book Antiqua" pitchFamily="18" charset="0"/>
              </a:rPr>
              <a:t>Normal</a:t>
            </a:r>
            <a:r>
              <a:rPr lang="en-US" altLang="tr-TR" sz="2400" b="0">
                <a:latin typeface="Book Antiqua" pitchFamily="18" charset="0"/>
              </a:rPr>
              <a:t> Good: Income and Substitution Effects</a:t>
            </a:r>
          </a:p>
        </p:txBody>
      </p:sp>
      <p:sp>
        <p:nvSpPr>
          <p:cNvPr id="211994" name="Line 26"/>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1995" name="Text Box 27"/>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Tree>
    <p:extLst>
      <p:ext uri="{BB962C8B-B14F-4D97-AF65-F5344CB8AC3E}">
        <p14:creationId xmlns:p14="http://schemas.microsoft.com/office/powerpoint/2010/main" val="987728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ayt Numarası Yer Tutucusu 3"/>
          <p:cNvSpPr>
            <a:spLocks noGrp="1"/>
          </p:cNvSpPr>
          <p:nvPr>
            <p:ph type="sldNum" sz="quarter" idx="12"/>
          </p:nvPr>
        </p:nvSpPr>
        <p:spPr/>
        <p:txBody>
          <a:bodyPr/>
          <a:lstStyle/>
          <a:p>
            <a:fld id="{6F56A0AB-7796-4DC3-B466-75818755EBAF}" type="slidenum">
              <a:rPr lang="en-US" altLang="tr-TR"/>
              <a:pPr/>
              <a:t>45</a:t>
            </a:fld>
            <a:endParaRPr lang="en-US" altLang="tr-TR"/>
          </a:p>
        </p:txBody>
      </p:sp>
      <p:sp>
        <p:nvSpPr>
          <p:cNvPr id="226306" name="Line 2"/>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6307" name="Text Box 3"/>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26308" name="Text Box 4"/>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26309" name="Line 5"/>
          <p:cNvSpPr>
            <a:spLocks noChangeShapeType="1"/>
          </p:cNvSpPr>
          <p:nvPr/>
        </p:nvSpPr>
        <p:spPr bwMode="auto">
          <a:xfrm>
            <a:off x="533400" y="1939925"/>
            <a:ext cx="388620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6310" name="Line 6"/>
          <p:cNvSpPr>
            <a:spLocks noChangeShapeType="1"/>
          </p:cNvSpPr>
          <p:nvPr/>
        </p:nvSpPr>
        <p:spPr bwMode="auto">
          <a:xfrm>
            <a:off x="533400" y="1939925"/>
            <a:ext cx="7467600" cy="3810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6311" name="Line 7"/>
          <p:cNvSpPr>
            <a:spLocks noChangeShapeType="1"/>
          </p:cNvSpPr>
          <p:nvPr/>
        </p:nvSpPr>
        <p:spPr bwMode="auto">
          <a:xfrm>
            <a:off x="533400" y="3006725"/>
            <a:ext cx="541020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6312" name="Arc 8"/>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6313" name="Text Box 9"/>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latin typeface="Times New Roman" pitchFamily="18" charset="0"/>
              </a:rPr>
              <a:t>•</a:t>
            </a:r>
          </a:p>
        </p:txBody>
      </p:sp>
      <p:sp>
        <p:nvSpPr>
          <p:cNvPr id="226314" name="Text Box 10"/>
          <p:cNvSpPr txBox="1">
            <a:spLocks noChangeArrowheads="1"/>
          </p:cNvSpPr>
          <p:nvPr/>
        </p:nvSpPr>
        <p:spPr bwMode="auto">
          <a:xfrm>
            <a:off x="3276600" y="4038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latin typeface="Times New Roman" pitchFamily="18" charset="0"/>
              </a:rPr>
              <a:t>•</a:t>
            </a:r>
          </a:p>
        </p:txBody>
      </p:sp>
      <p:sp>
        <p:nvSpPr>
          <p:cNvPr id="226315" name="Text Box 11"/>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A</a:t>
            </a:r>
          </a:p>
        </p:txBody>
      </p:sp>
      <p:sp>
        <p:nvSpPr>
          <p:cNvPr id="226316" name="Text Box 12"/>
          <p:cNvSpPr txBox="1">
            <a:spLocks noChangeArrowheads="1"/>
          </p:cNvSpPr>
          <p:nvPr/>
        </p:nvSpPr>
        <p:spPr bwMode="auto">
          <a:xfrm>
            <a:off x="3489325" y="4038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B</a:t>
            </a:r>
          </a:p>
        </p:txBody>
      </p:sp>
      <p:sp>
        <p:nvSpPr>
          <p:cNvPr id="226317" name="Arc 13"/>
          <p:cNvSpPr>
            <a:spLocks/>
          </p:cNvSpPr>
          <p:nvPr/>
        </p:nvSpPr>
        <p:spPr bwMode="auto">
          <a:xfrm>
            <a:off x="2862263" y="1025525"/>
            <a:ext cx="3746500" cy="3381375"/>
          </a:xfrm>
          <a:custGeom>
            <a:avLst/>
            <a:gdLst>
              <a:gd name="G0" fmla="+- 19783 0 0"/>
              <a:gd name="G1" fmla="+- 0 0 0"/>
              <a:gd name="G2" fmla="+- 21600 0 0"/>
              <a:gd name="T0" fmla="*/ 16176 w 19783"/>
              <a:gd name="T1" fmla="*/ 21297 h 21297"/>
              <a:gd name="T2" fmla="*/ 0 w 19783"/>
              <a:gd name="T3" fmla="*/ 8670 h 21297"/>
              <a:gd name="T4" fmla="*/ 19783 w 19783"/>
              <a:gd name="T5" fmla="*/ 0 h 21297"/>
            </a:gdLst>
            <a:ahLst/>
            <a:cxnLst>
              <a:cxn ang="0">
                <a:pos x="T0" y="T1"/>
              </a:cxn>
              <a:cxn ang="0">
                <a:pos x="T2" y="T3"/>
              </a:cxn>
              <a:cxn ang="0">
                <a:pos x="T4" y="T5"/>
              </a:cxn>
            </a:cxnLst>
            <a:rect l="0" t="0" r="r" b="b"/>
            <a:pathLst>
              <a:path w="19783" h="21297" fill="none" extrusionOk="0">
                <a:moveTo>
                  <a:pt x="16176" y="21296"/>
                </a:moveTo>
                <a:cubicBezTo>
                  <a:pt x="9001" y="20081"/>
                  <a:pt x="2920" y="15335"/>
                  <a:pt x="-1" y="8670"/>
                </a:cubicBezTo>
              </a:path>
              <a:path w="19783" h="21297" stroke="0" extrusionOk="0">
                <a:moveTo>
                  <a:pt x="16176" y="21296"/>
                </a:moveTo>
                <a:cubicBezTo>
                  <a:pt x="9001" y="20081"/>
                  <a:pt x="2920" y="15335"/>
                  <a:pt x="-1" y="8670"/>
                </a:cubicBezTo>
                <a:lnTo>
                  <a:pt x="1978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6318" name="Text Box 14"/>
          <p:cNvSpPr txBox="1">
            <a:spLocks noChangeArrowheads="1"/>
          </p:cNvSpPr>
          <p:nvPr/>
        </p:nvSpPr>
        <p:spPr bwMode="auto">
          <a:xfrm>
            <a:off x="4327525" y="35147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latin typeface="Times New Roman" pitchFamily="18" charset="0"/>
              </a:rPr>
              <a:t>•</a:t>
            </a:r>
          </a:p>
        </p:txBody>
      </p:sp>
      <p:sp>
        <p:nvSpPr>
          <p:cNvPr id="226319" name="Text Box 15"/>
          <p:cNvSpPr txBox="1">
            <a:spLocks noChangeArrowheads="1"/>
          </p:cNvSpPr>
          <p:nvPr/>
        </p:nvSpPr>
        <p:spPr bwMode="auto">
          <a:xfrm>
            <a:off x="4403725" y="3429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C</a:t>
            </a:r>
          </a:p>
        </p:txBody>
      </p:sp>
      <p:sp>
        <p:nvSpPr>
          <p:cNvPr id="226320" name="Text Box 16"/>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1</a:t>
            </a:r>
            <a:endParaRPr lang="en-GB" altLang="tr-TR" sz="2400">
              <a:latin typeface="Times New Roman" pitchFamily="18" charset="0"/>
            </a:endParaRPr>
          </a:p>
        </p:txBody>
      </p:sp>
      <p:sp>
        <p:nvSpPr>
          <p:cNvPr id="226321" name="Text Box 17"/>
          <p:cNvSpPr txBox="1">
            <a:spLocks noChangeArrowheads="1"/>
          </p:cNvSpPr>
          <p:nvPr/>
        </p:nvSpPr>
        <p:spPr bwMode="auto">
          <a:xfrm>
            <a:off x="5791200" y="407352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2</a:t>
            </a:r>
            <a:endParaRPr lang="en-GB" altLang="tr-TR" sz="2400">
              <a:latin typeface="Times New Roman" pitchFamily="18" charset="0"/>
            </a:endParaRPr>
          </a:p>
        </p:txBody>
      </p:sp>
      <p:sp>
        <p:nvSpPr>
          <p:cNvPr id="226322" name="Line 18"/>
          <p:cNvSpPr>
            <a:spLocks noChangeShapeType="1"/>
          </p:cNvSpPr>
          <p:nvPr/>
        </p:nvSpPr>
        <p:spPr bwMode="auto">
          <a:xfrm>
            <a:off x="2133600" y="3463925"/>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6323" name="Line 19"/>
          <p:cNvSpPr>
            <a:spLocks noChangeShapeType="1"/>
          </p:cNvSpPr>
          <p:nvPr/>
        </p:nvSpPr>
        <p:spPr bwMode="auto">
          <a:xfrm>
            <a:off x="3505200" y="4454525"/>
            <a:ext cx="0" cy="1371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6324" name="Line 20"/>
          <p:cNvSpPr>
            <a:spLocks noChangeShapeType="1"/>
          </p:cNvSpPr>
          <p:nvPr/>
        </p:nvSpPr>
        <p:spPr bwMode="auto">
          <a:xfrm>
            <a:off x="4495800" y="3962400"/>
            <a:ext cx="0" cy="1863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6325" name="Text Box 21"/>
          <p:cNvSpPr txBox="1">
            <a:spLocks noChangeArrowheads="1"/>
          </p:cNvSpPr>
          <p:nvPr/>
        </p:nvSpPr>
        <p:spPr bwMode="auto">
          <a:xfrm>
            <a:off x="1812925" y="5867400"/>
            <a:ext cx="2949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a:t>
            </a:r>
            <a:r>
              <a:rPr lang="en-GB" altLang="tr-TR" sz="2400" baseline="-25000">
                <a:latin typeface="Times New Roman" pitchFamily="18" charset="0"/>
              </a:rPr>
              <a:t>A</a:t>
            </a:r>
            <a:r>
              <a:rPr lang="en-GB" altLang="tr-TR" sz="2400">
                <a:latin typeface="Times New Roman" pitchFamily="18" charset="0"/>
              </a:rPr>
              <a:t>              X</a:t>
            </a:r>
            <a:r>
              <a:rPr lang="en-GB" altLang="tr-TR" sz="2400" baseline="-25000">
                <a:latin typeface="Times New Roman" pitchFamily="18" charset="0"/>
              </a:rPr>
              <a:t>B</a:t>
            </a:r>
            <a:r>
              <a:rPr lang="en-GB" altLang="tr-TR" sz="2400">
                <a:latin typeface="Times New Roman" pitchFamily="18" charset="0"/>
              </a:rPr>
              <a:t>        X</a:t>
            </a:r>
            <a:r>
              <a:rPr lang="en-GB" altLang="tr-TR" sz="2400" baseline="-25000">
                <a:latin typeface="Times New Roman" pitchFamily="18" charset="0"/>
              </a:rPr>
              <a:t>C</a:t>
            </a:r>
            <a:endParaRPr lang="en-GB" altLang="tr-TR" sz="2400">
              <a:latin typeface="Times New Roman" pitchFamily="18" charset="0"/>
            </a:endParaRPr>
          </a:p>
        </p:txBody>
      </p:sp>
      <p:sp>
        <p:nvSpPr>
          <p:cNvPr id="226326" name="Text Box 22"/>
          <p:cNvSpPr txBox="1">
            <a:spLocks noChangeArrowheads="1"/>
          </p:cNvSpPr>
          <p:nvPr/>
        </p:nvSpPr>
        <p:spPr bwMode="auto">
          <a:xfrm>
            <a:off x="4038600" y="1533525"/>
            <a:ext cx="39957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Book Antiqua" pitchFamily="18" charset="0"/>
              </a:rPr>
              <a:t>Substitution Effect:	   X</a:t>
            </a:r>
            <a:r>
              <a:rPr lang="en-GB" altLang="tr-TR" sz="2400" baseline="-25000">
                <a:latin typeface="Book Antiqua" pitchFamily="18" charset="0"/>
              </a:rPr>
              <a:t>B</a:t>
            </a:r>
            <a:r>
              <a:rPr lang="en-GB" altLang="tr-TR" sz="2400">
                <a:latin typeface="Book Antiqua" pitchFamily="18" charset="0"/>
              </a:rPr>
              <a:t>-X</a:t>
            </a:r>
            <a:r>
              <a:rPr lang="en-GB" altLang="tr-TR" sz="2400" baseline="-25000">
                <a:latin typeface="Book Antiqua" pitchFamily="18" charset="0"/>
              </a:rPr>
              <a:t>A</a:t>
            </a:r>
            <a:endParaRPr lang="en-GB" altLang="tr-TR" sz="2400">
              <a:latin typeface="Book Antiqua" pitchFamily="18" charset="0"/>
            </a:endParaRPr>
          </a:p>
          <a:p>
            <a:r>
              <a:rPr lang="en-GB" altLang="tr-TR" sz="2400">
                <a:latin typeface="Book Antiqua" pitchFamily="18" charset="0"/>
              </a:rPr>
              <a:t>Income Effect:	   X</a:t>
            </a:r>
            <a:r>
              <a:rPr lang="en-GB" altLang="tr-TR" sz="2400" baseline="-25000">
                <a:latin typeface="Book Antiqua" pitchFamily="18" charset="0"/>
              </a:rPr>
              <a:t>C</a:t>
            </a:r>
            <a:r>
              <a:rPr lang="en-GB" altLang="tr-TR" sz="2400">
                <a:latin typeface="Book Antiqua" pitchFamily="18" charset="0"/>
              </a:rPr>
              <a:t>-X</a:t>
            </a:r>
            <a:r>
              <a:rPr lang="en-GB" altLang="tr-TR" sz="2400" baseline="-25000">
                <a:latin typeface="Book Antiqua" pitchFamily="18" charset="0"/>
              </a:rPr>
              <a:t>B </a:t>
            </a:r>
          </a:p>
          <a:p>
            <a:r>
              <a:rPr lang="en-GB" altLang="tr-TR" sz="2400">
                <a:solidFill>
                  <a:srgbClr val="FF0000"/>
                </a:solidFill>
                <a:latin typeface="Book Antiqua" pitchFamily="18" charset="0"/>
              </a:rPr>
              <a:t>Overall Effect:	   X</a:t>
            </a:r>
            <a:r>
              <a:rPr lang="en-GB" altLang="tr-TR" sz="2400" baseline="-25000">
                <a:solidFill>
                  <a:srgbClr val="FF0000"/>
                </a:solidFill>
                <a:latin typeface="Book Antiqua" pitchFamily="18" charset="0"/>
              </a:rPr>
              <a:t>C</a:t>
            </a:r>
            <a:r>
              <a:rPr lang="en-GB" altLang="tr-TR" sz="2400">
                <a:solidFill>
                  <a:srgbClr val="FF0000"/>
                </a:solidFill>
                <a:latin typeface="Book Antiqua" pitchFamily="18" charset="0"/>
              </a:rPr>
              <a:t>-X</a:t>
            </a:r>
            <a:r>
              <a:rPr lang="en-GB" altLang="tr-TR" sz="2400" baseline="-25000">
                <a:solidFill>
                  <a:srgbClr val="FF0000"/>
                </a:solidFill>
                <a:latin typeface="Book Antiqua" pitchFamily="18" charset="0"/>
              </a:rPr>
              <a:t>A</a:t>
            </a:r>
          </a:p>
        </p:txBody>
      </p:sp>
      <p:sp>
        <p:nvSpPr>
          <p:cNvPr id="226327" name="Text Box 23"/>
          <p:cNvSpPr txBox="1">
            <a:spLocks noChangeArrowheads="1"/>
          </p:cNvSpPr>
          <p:nvPr/>
        </p:nvSpPr>
        <p:spPr bwMode="auto">
          <a:xfrm>
            <a:off x="914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a:t>
            </a:r>
            <a:r>
              <a:rPr lang="en-US" altLang="tr-TR" sz="2400" i="1">
                <a:latin typeface="Book Antiqua" pitchFamily="18" charset="0"/>
              </a:rPr>
              <a:t>Normal</a:t>
            </a:r>
            <a:r>
              <a:rPr lang="en-US" altLang="tr-TR" sz="2400" b="0">
                <a:latin typeface="Book Antiqua" pitchFamily="18" charset="0"/>
              </a:rPr>
              <a:t> Good: Income and Substitution Effects</a:t>
            </a:r>
          </a:p>
        </p:txBody>
      </p:sp>
      <p:sp>
        <p:nvSpPr>
          <p:cNvPr id="226328" name="Line 24"/>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6329" name="Text Box 25"/>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Tree>
    <p:extLst>
      <p:ext uri="{BB962C8B-B14F-4D97-AF65-F5344CB8AC3E}">
        <p14:creationId xmlns:p14="http://schemas.microsoft.com/office/powerpoint/2010/main" val="30035014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46</a:t>
            </a:fld>
            <a:endParaRPr lang="en-US"/>
          </a:p>
        </p:txBody>
      </p:sp>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484" y="493712"/>
            <a:ext cx="7469716" cy="560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042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ayt Numarası Yer Tutucusu 3"/>
          <p:cNvSpPr>
            <a:spLocks noGrp="1"/>
          </p:cNvSpPr>
          <p:nvPr>
            <p:ph type="sldNum" sz="quarter" idx="12"/>
          </p:nvPr>
        </p:nvSpPr>
        <p:spPr/>
        <p:txBody>
          <a:bodyPr/>
          <a:lstStyle/>
          <a:p>
            <a:fld id="{F798587C-90ED-4DB9-9968-714DBB80532F}" type="slidenum">
              <a:rPr lang="en-US" altLang="tr-TR"/>
              <a:pPr/>
              <a:t>47</a:t>
            </a:fld>
            <a:endParaRPr lang="en-US" altLang="tr-TR"/>
          </a:p>
        </p:txBody>
      </p:sp>
      <p:sp>
        <p:nvSpPr>
          <p:cNvPr id="216066" name="Line 2"/>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67" name="Line 3"/>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68" name="Text Box 4"/>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16069" name="Text Box 5"/>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16070" name="Line 6"/>
          <p:cNvSpPr>
            <a:spLocks noChangeShapeType="1"/>
          </p:cNvSpPr>
          <p:nvPr/>
        </p:nvSpPr>
        <p:spPr bwMode="auto">
          <a:xfrm>
            <a:off x="533400" y="1939925"/>
            <a:ext cx="3886200" cy="3886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71" name="Arc 7"/>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tr-TR" b="0"/>
          </a:p>
        </p:txBody>
      </p:sp>
      <p:sp>
        <p:nvSpPr>
          <p:cNvPr id="216072" name="Text Box 8"/>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solidFill>
                  <a:srgbClr val="FF0000"/>
                </a:solidFill>
                <a:latin typeface="Times New Roman" pitchFamily="18" charset="0"/>
              </a:rPr>
              <a:t>•</a:t>
            </a:r>
          </a:p>
        </p:txBody>
      </p:sp>
      <p:sp>
        <p:nvSpPr>
          <p:cNvPr id="216073" name="Text Box 9"/>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A</a:t>
            </a:r>
          </a:p>
        </p:txBody>
      </p:sp>
      <p:sp>
        <p:nvSpPr>
          <p:cNvPr id="216074" name="Text Box 10"/>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U</a:t>
            </a:r>
            <a:r>
              <a:rPr lang="en-GB" altLang="tr-TR" sz="2400" baseline="-25000">
                <a:solidFill>
                  <a:srgbClr val="FF0000"/>
                </a:solidFill>
                <a:latin typeface="Times New Roman" pitchFamily="18" charset="0"/>
              </a:rPr>
              <a:t>1</a:t>
            </a:r>
            <a:endParaRPr lang="en-GB" altLang="tr-TR" sz="2400">
              <a:solidFill>
                <a:srgbClr val="FF0000"/>
              </a:solidFill>
              <a:latin typeface="Times New Roman" pitchFamily="18" charset="0"/>
            </a:endParaRPr>
          </a:p>
        </p:txBody>
      </p:sp>
      <p:sp>
        <p:nvSpPr>
          <p:cNvPr id="216075" name="Line 11"/>
          <p:cNvSpPr>
            <a:spLocks noChangeShapeType="1"/>
          </p:cNvSpPr>
          <p:nvPr/>
        </p:nvSpPr>
        <p:spPr bwMode="auto">
          <a:xfrm>
            <a:off x="2133600" y="3463925"/>
            <a:ext cx="0" cy="23622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76" name="Text Box 12"/>
          <p:cNvSpPr txBox="1">
            <a:spLocks noChangeArrowheads="1"/>
          </p:cNvSpPr>
          <p:nvPr/>
        </p:nvSpPr>
        <p:spPr bwMode="auto">
          <a:xfrm>
            <a:off x="1812925" y="5867400"/>
            <a:ext cx="550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X</a:t>
            </a:r>
            <a:r>
              <a:rPr lang="en-GB" altLang="tr-TR" sz="2400" baseline="-25000">
                <a:solidFill>
                  <a:srgbClr val="FF0000"/>
                </a:solidFill>
                <a:latin typeface="Times New Roman" pitchFamily="18" charset="0"/>
              </a:rPr>
              <a:t>A</a:t>
            </a:r>
            <a:endParaRPr lang="en-GB" altLang="tr-TR" sz="2400">
              <a:solidFill>
                <a:srgbClr val="FF0000"/>
              </a:solidFill>
              <a:latin typeface="Times New Roman" pitchFamily="18" charset="0"/>
            </a:endParaRPr>
          </a:p>
        </p:txBody>
      </p:sp>
      <p:sp>
        <p:nvSpPr>
          <p:cNvPr id="216077" name="Line 13"/>
          <p:cNvSpPr>
            <a:spLocks noChangeShapeType="1"/>
          </p:cNvSpPr>
          <p:nvPr/>
        </p:nvSpPr>
        <p:spPr bwMode="auto">
          <a:xfrm flipH="1">
            <a:off x="4191000" y="3463925"/>
            <a:ext cx="198120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6078" name="Text Box 14"/>
          <p:cNvSpPr txBox="1">
            <a:spLocks noChangeArrowheads="1"/>
          </p:cNvSpPr>
          <p:nvPr/>
        </p:nvSpPr>
        <p:spPr bwMode="auto">
          <a:xfrm>
            <a:off x="5943600" y="2711450"/>
            <a:ext cx="2044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Book Antiqua" pitchFamily="18" charset="0"/>
              </a:rPr>
              <a:t>BL</a:t>
            </a:r>
            <a:r>
              <a:rPr lang="en-GB" altLang="tr-TR" sz="2400" baseline="-25000">
                <a:solidFill>
                  <a:srgbClr val="FF0000"/>
                </a:solidFill>
                <a:latin typeface="Book Antiqua" pitchFamily="18" charset="0"/>
              </a:rPr>
              <a:t>1</a:t>
            </a:r>
            <a:r>
              <a:rPr lang="en-GB" altLang="tr-TR" sz="2400">
                <a:solidFill>
                  <a:srgbClr val="FF0000"/>
                </a:solidFill>
                <a:latin typeface="Book Antiqua" pitchFamily="18" charset="0"/>
              </a:rPr>
              <a:t> has slope</a:t>
            </a:r>
          </a:p>
          <a:p>
            <a:r>
              <a:rPr lang="en-GB" altLang="tr-TR" sz="2400">
                <a:solidFill>
                  <a:srgbClr val="FF0000"/>
                </a:solidFill>
                <a:latin typeface="Book Antiqua" pitchFamily="18" charset="0"/>
              </a:rPr>
              <a:t>-P</a:t>
            </a:r>
            <a:r>
              <a:rPr lang="en-GB" altLang="tr-TR" sz="2400" baseline="-25000">
                <a:solidFill>
                  <a:srgbClr val="FF0000"/>
                </a:solidFill>
                <a:latin typeface="Book Antiqua" pitchFamily="18" charset="0"/>
              </a:rPr>
              <a:t>X1</a:t>
            </a:r>
            <a:r>
              <a:rPr lang="en-GB" altLang="tr-TR" sz="2400">
                <a:solidFill>
                  <a:srgbClr val="FF0000"/>
                </a:solidFill>
                <a:latin typeface="Book Antiqua" pitchFamily="18" charset="0"/>
              </a:rPr>
              <a:t>/P</a:t>
            </a:r>
            <a:r>
              <a:rPr lang="en-GB" altLang="tr-TR" sz="2400" baseline="-25000">
                <a:solidFill>
                  <a:srgbClr val="FF0000"/>
                </a:solidFill>
                <a:latin typeface="Book Antiqua" pitchFamily="18" charset="0"/>
              </a:rPr>
              <a:t>Y</a:t>
            </a:r>
            <a:endParaRPr lang="en-GB" altLang="tr-TR" sz="2400">
              <a:solidFill>
                <a:srgbClr val="FF0000"/>
              </a:solidFill>
              <a:latin typeface="Book Antiqua" pitchFamily="18" charset="0"/>
            </a:endParaRPr>
          </a:p>
        </p:txBody>
      </p:sp>
      <p:sp>
        <p:nvSpPr>
          <p:cNvPr id="216079" name="Text Box 15"/>
          <p:cNvSpPr txBox="1">
            <a:spLocks noChangeArrowheads="1"/>
          </p:cNvSpPr>
          <p:nvPr/>
        </p:nvSpPr>
        <p:spPr bwMode="auto">
          <a:xfrm>
            <a:off x="914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a:t>
            </a:r>
            <a:r>
              <a:rPr lang="en-US" altLang="tr-TR" sz="2400" i="1">
                <a:latin typeface="Book Antiqua" pitchFamily="18" charset="0"/>
              </a:rPr>
              <a:t>Inferior</a:t>
            </a:r>
            <a:r>
              <a:rPr lang="en-US" altLang="tr-TR" sz="2400" b="0">
                <a:latin typeface="Book Antiqua" pitchFamily="18" charset="0"/>
              </a:rPr>
              <a:t> Good: Income and Substitution Effects</a:t>
            </a:r>
          </a:p>
        </p:txBody>
      </p:sp>
      <p:sp>
        <p:nvSpPr>
          <p:cNvPr id="216080" name="Text Box 16"/>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Tree>
    <p:extLst>
      <p:ext uri="{BB962C8B-B14F-4D97-AF65-F5344CB8AC3E}">
        <p14:creationId xmlns:p14="http://schemas.microsoft.com/office/powerpoint/2010/main" val="3984204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ayt Numarası Yer Tutucusu 3"/>
          <p:cNvSpPr>
            <a:spLocks noGrp="1"/>
          </p:cNvSpPr>
          <p:nvPr>
            <p:ph type="sldNum" sz="quarter" idx="12"/>
          </p:nvPr>
        </p:nvSpPr>
        <p:spPr/>
        <p:txBody>
          <a:bodyPr/>
          <a:lstStyle/>
          <a:p>
            <a:fld id="{06B6A757-5A2D-4DD9-ADEA-E7761B77A7FA}" type="slidenum">
              <a:rPr lang="en-US" altLang="tr-TR"/>
              <a:pPr/>
              <a:t>48</a:t>
            </a:fld>
            <a:endParaRPr lang="en-US" altLang="tr-TR"/>
          </a:p>
        </p:txBody>
      </p:sp>
      <p:sp>
        <p:nvSpPr>
          <p:cNvPr id="218114" name="Line 2"/>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8115" name="Line 3"/>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8116" name="Text Box 4"/>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18117" name="Line 5"/>
          <p:cNvSpPr>
            <a:spLocks noChangeShapeType="1"/>
          </p:cNvSpPr>
          <p:nvPr/>
        </p:nvSpPr>
        <p:spPr bwMode="auto">
          <a:xfrm>
            <a:off x="533400" y="1939925"/>
            <a:ext cx="388620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8118" name="Line 6"/>
          <p:cNvSpPr>
            <a:spLocks noChangeShapeType="1"/>
          </p:cNvSpPr>
          <p:nvPr/>
        </p:nvSpPr>
        <p:spPr bwMode="auto">
          <a:xfrm>
            <a:off x="533400" y="1939925"/>
            <a:ext cx="7467600" cy="3810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8119" name="Arc 7"/>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8120" name="Text Box 8"/>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latin typeface="Times New Roman" pitchFamily="18" charset="0"/>
              </a:rPr>
              <a:t>•</a:t>
            </a:r>
          </a:p>
        </p:txBody>
      </p:sp>
      <p:sp>
        <p:nvSpPr>
          <p:cNvPr id="218121" name="Text Box 9"/>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A</a:t>
            </a:r>
          </a:p>
        </p:txBody>
      </p:sp>
      <p:sp>
        <p:nvSpPr>
          <p:cNvPr id="218126" name="Text Box 14"/>
          <p:cNvSpPr txBox="1">
            <a:spLocks noChangeArrowheads="1"/>
          </p:cNvSpPr>
          <p:nvPr/>
        </p:nvSpPr>
        <p:spPr bwMode="auto">
          <a:xfrm>
            <a:off x="4267200" y="32004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U</a:t>
            </a:r>
            <a:r>
              <a:rPr lang="en-GB" altLang="tr-TR" sz="2400" baseline="-25000">
                <a:solidFill>
                  <a:srgbClr val="FF0000"/>
                </a:solidFill>
                <a:latin typeface="Times New Roman" pitchFamily="18" charset="0"/>
              </a:rPr>
              <a:t>2</a:t>
            </a:r>
            <a:endParaRPr lang="en-GB" altLang="tr-TR" sz="2400">
              <a:solidFill>
                <a:srgbClr val="FF0000"/>
              </a:solidFill>
              <a:latin typeface="Times New Roman" pitchFamily="18" charset="0"/>
            </a:endParaRPr>
          </a:p>
        </p:txBody>
      </p:sp>
      <p:sp>
        <p:nvSpPr>
          <p:cNvPr id="218127" name="Line 15"/>
          <p:cNvSpPr>
            <a:spLocks noChangeShapeType="1"/>
          </p:cNvSpPr>
          <p:nvPr/>
        </p:nvSpPr>
        <p:spPr bwMode="auto">
          <a:xfrm>
            <a:off x="2133600" y="3463925"/>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8129" name="Text Box 17"/>
          <p:cNvSpPr txBox="1">
            <a:spLocks noChangeArrowheads="1"/>
          </p:cNvSpPr>
          <p:nvPr/>
        </p:nvSpPr>
        <p:spPr bwMode="auto">
          <a:xfrm>
            <a:off x="1812925" y="5867400"/>
            <a:ext cx="1298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a:t>
            </a:r>
            <a:r>
              <a:rPr lang="en-GB" altLang="tr-TR" sz="2400" baseline="-25000">
                <a:latin typeface="Times New Roman" pitchFamily="18" charset="0"/>
              </a:rPr>
              <a:t>A</a:t>
            </a:r>
            <a:r>
              <a:rPr lang="en-GB" altLang="tr-TR" sz="2400">
                <a:latin typeface="Times New Roman" pitchFamily="18" charset="0"/>
              </a:rPr>
              <a:t>     </a:t>
            </a:r>
            <a:r>
              <a:rPr lang="en-GB" altLang="tr-TR" sz="2400">
                <a:solidFill>
                  <a:srgbClr val="FF0000"/>
                </a:solidFill>
                <a:latin typeface="Times New Roman" pitchFamily="18" charset="0"/>
              </a:rPr>
              <a:t>X</a:t>
            </a:r>
            <a:r>
              <a:rPr lang="en-GB" altLang="tr-TR" sz="2400" baseline="-25000">
                <a:solidFill>
                  <a:srgbClr val="FF0000"/>
                </a:solidFill>
                <a:latin typeface="Times New Roman" pitchFamily="18" charset="0"/>
              </a:rPr>
              <a:t>C</a:t>
            </a:r>
            <a:endParaRPr lang="en-GB" altLang="tr-TR" sz="2400">
              <a:solidFill>
                <a:srgbClr val="FF0000"/>
              </a:solidFill>
              <a:latin typeface="Times New Roman" pitchFamily="18" charset="0"/>
            </a:endParaRPr>
          </a:p>
        </p:txBody>
      </p:sp>
      <p:sp>
        <p:nvSpPr>
          <p:cNvPr id="218130" name="Line 18"/>
          <p:cNvSpPr>
            <a:spLocks noChangeShapeType="1"/>
          </p:cNvSpPr>
          <p:nvPr/>
        </p:nvSpPr>
        <p:spPr bwMode="auto">
          <a:xfrm flipH="1">
            <a:off x="7086600" y="3810000"/>
            <a:ext cx="6858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8131" name="Text Box 19"/>
          <p:cNvSpPr txBox="1">
            <a:spLocks noChangeArrowheads="1"/>
          </p:cNvSpPr>
          <p:nvPr/>
        </p:nvSpPr>
        <p:spPr bwMode="auto">
          <a:xfrm>
            <a:off x="6248400" y="2905125"/>
            <a:ext cx="2044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Book Antiqua" pitchFamily="18" charset="0"/>
              </a:rPr>
              <a:t>BL</a:t>
            </a:r>
            <a:r>
              <a:rPr lang="en-GB" altLang="tr-TR" sz="2400" baseline="-25000">
                <a:solidFill>
                  <a:srgbClr val="FF0000"/>
                </a:solidFill>
                <a:latin typeface="Book Antiqua" pitchFamily="18" charset="0"/>
              </a:rPr>
              <a:t>2</a:t>
            </a:r>
            <a:r>
              <a:rPr lang="en-GB" altLang="tr-TR" sz="2400">
                <a:solidFill>
                  <a:srgbClr val="FF0000"/>
                </a:solidFill>
                <a:latin typeface="Book Antiqua" pitchFamily="18" charset="0"/>
              </a:rPr>
              <a:t> has slope</a:t>
            </a:r>
          </a:p>
          <a:p>
            <a:r>
              <a:rPr lang="en-GB" altLang="tr-TR" sz="2400">
                <a:solidFill>
                  <a:srgbClr val="FF0000"/>
                </a:solidFill>
                <a:latin typeface="Book Antiqua" pitchFamily="18" charset="0"/>
              </a:rPr>
              <a:t> -P</a:t>
            </a:r>
            <a:r>
              <a:rPr lang="en-GB" altLang="tr-TR" sz="2400" baseline="-25000">
                <a:solidFill>
                  <a:srgbClr val="FF0000"/>
                </a:solidFill>
                <a:latin typeface="Book Antiqua" pitchFamily="18" charset="0"/>
              </a:rPr>
              <a:t>X2</a:t>
            </a:r>
            <a:r>
              <a:rPr lang="en-GB" altLang="tr-TR" sz="2400">
                <a:solidFill>
                  <a:srgbClr val="FF0000"/>
                </a:solidFill>
                <a:latin typeface="Book Antiqua" pitchFamily="18" charset="0"/>
              </a:rPr>
              <a:t>/P</a:t>
            </a:r>
            <a:r>
              <a:rPr lang="en-GB" altLang="tr-TR" sz="2400" baseline="-25000">
                <a:solidFill>
                  <a:srgbClr val="FF0000"/>
                </a:solidFill>
                <a:latin typeface="Book Antiqua" pitchFamily="18" charset="0"/>
              </a:rPr>
              <a:t>Y</a:t>
            </a:r>
            <a:endParaRPr lang="en-GB" altLang="tr-TR" sz="2400">
              <a:solidFill>
                <a:srgbClr val="FF0000"/>
              </a:solidFill>
              <a:latin typeface="Book Antiqua" pitchFamily="18" charset="0"/>
            </a:endParaRPr>
          </a:p>
        </p:txBody>
      </p:sp>
      <p:sp>
        <p:nvSpPr>
          <p:cNvPr id="218133" name="Text Box 21"/>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18134" name="Text Box 22"/>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
        <p:nvSpPr>
          <p:cNvPr id="218135" name="Arc 23"/>
          <p:cNvSpPr>
            <a:spLocks/>
          </p:cNvSpPr>
          <p:nvPr/>
        </p:nvSpPr>
        <p:spPr bwMode="auto">
          <a:xfrm>
            <a:off x="1143000" y="111125"/>
            <a:ext cx="3746500" cy="3381375"/>
          </a:xfrm>
          <a:custGeom>
            <a:avLst/>
            <a:gdLst>
              <a:gd name="G0" fmla="+- 19783 0 0"/>
              <a:gd name="G1" fmla="+- 0 0 0"/>
              <a:gd name="G2" fmla="+- 21600 0 0"/>
              <a:gd name="T0" fmla="*/ 16176 w 19783"/>
              <a:gd name="T1" fmla="*/ 21297 h 21297"/>
              <a:gd name="T2" fmla="*/ 0 w 19783"/>
              <a:gd name="T3" fmla="*/ 8670 h 21297"/>
              <a:gd name="T4" fmla="*/ 19783 w 19783"/>
              <a:gd name="T5" fmla="*/ 0 h 21297"/>
            </a:gdLst>
            <a:ahLst/>
            <a:cxnLst>
              <a:cxn ang="0">
                <a:pos x="T0" y="T1"/>
              </a:cxn>
              <a:cxn ang="0">
                <a:pos x="T2" y="T3"/>
              </a:cxn>
              <a:cxn ang="0">
                <a:pos x="T4" y="T5"/>
              </a:cxn>
            </a:cxnLst>
            <a:rect l="0" t="0" r="r" b="b"/>
            <a:pathLst>
              <a:path w="19783" h="21297" fill="none" extrusionOk="0">
                <a:moveTo>
                  <a:pt x="16176" y="21296"/>
                </a:moveTo>
                <a:cubicBezTo>
                  <a:pt x="9001" y="20081"/>
                  <a:pt x="2920" y="15335"/>
                  <a:pt x="-1" y="8670"/>
                </a:cubicBezTo>
              </a:path>
              <a:path w="19783" h="21297" stroke="0" extrusionOk="0">
                <a:moveTo>
                  <a:pt x="16176" y="21296"/>
                </a:moveTo>
                <a:cubicBezTo>
                  <a:pt x="9001" y="20081"/>
                  <a:pt x="2920" y="15335"/>
                  <a:pt x="-1" y="8670"/>
                </a:cubicBezTo>
                <a:lnTo>
                  <a:pt x="19783"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8136" name="Text Box 24"/>
          <p:cNvSpPr txBox="1">
            <a:spLocks noChangeArrowheads="1"/>
          </p:cNvSpPr>
          <p:nvPr/>
        </p:nvSpPr>
        <p:spPr bwMode="auto">
          <a:xfrm>
            <a:off x="2514600" y="25495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FF0000"/>
                </a:solidFill>
                <a:latin typeface="Times New Roman" pitchFamily="18" charset="0"/>
              </a:rPr>
              <a:t>•</a:t>
            </a:r>
          </a:p>
        </p:txBody>
      </p:sp>
      <p:sp>
        <p:nvSpPr>
          <p:cNvPr id="218137" name="Text Box 25"/>
          <p:cNvSpPr txBox="1">
            <a:spLocks noChangeArrowheads="1"/>
          </p:cNvSpPr>
          <p:nvPr/>
        </p:nvSpPr>
        <p:spPr bwMode="auto">
          <a:xfrm>
            <a:off x="2590800" y="25495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C</a:t>
            </a:r>
          </a:p>
        </p:txBody>
      </p:sp>
      <p:sp>
        <p:nvSpPr>
          <p:cNvPr id="218138" name="Line 26"/>
          <p:cNvSpPr>
            <a:spLocks noChangeShapeType="1"/>
          </p:cNvSpPr>
          <p:nvPr/>
        </p:nvSpPr>
        <p:spPr bwMode="auto">
          <a:xfrm>
            <a:off x="2743200" y="2971800"/>
            <a:ext cx="0" cy="2854325"/>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8139" name="Text Box 27"/>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000000"/>
                </a:solidFill>
                <a:latin typeface="Times New Roman" pitchFamily="18" charset="0"/>
              </a:rPr>
              <a:t>U</a:t>
            </a:r>
            <a:r>
              <a:rPr lang="en-GB" altLang="tr-TR" sz="2400" baseline="-25000">
                <a:solidFill>
                  <a:srgbClr val="000000"/>
                </a:solidFill>
                <a:latin typeface="Times New Roman" pitchFamily="18" charset="0"/>
              </a:rPr>
              <a:t>1</a:t>
            </a:r>
            <a:endParaRPr lang="en-GB" altLang="tr-TR" sz="2400">
              <a:solidFill>
                <a:srgbClr val="000000"/>
              </a:solidFill>
              <a:latin typeface="Times New Roman" pitchFamily="18" charset="0"/>
            </a:endParaRPr>
          </a:p>
        </p:txBody>
      </p:sp>
      <p:sp>
        <p:nvSpPr>
          <p:cNvPr id="218140" name="Text Box 28"/>
          <p:cNvSpPr txBox="1">
            <a:spLocks noChangeArrowheads="1"/>
          </p:cNvSpPr>
          <p:nvPr/>
        </p:nvSpPr>
        <p:spPr bwMode="auto">
          <a:xfrm>
            <a:off x="914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a:t>
            </a:r>
            <a:r>
              <a:rPr lang="en-US" altLang="tr-TR" sz="2400" i="1">
                <a:latin typeface="Book Antiqua" pitchFamily="18" charset="0"/>
              </a:rPr>
              <a:t>Inferior</a:t>
            </a:r>
            <a:r>
              <a:rPr lang="en-US" altLang="tr-TR" sz="2400" b="0">
                <a:latin typeface="Book Antiqua" pitchFamily="18" charset="0"/>
              </a:rPr>
              <a:t> Good: Income and Substitution Effects</a:t>
            </a:r>
          </a:p>
        </p:txBody>
      </p:sp>
    </p:spTree>
    <p:extLst>
      <p:ext uri="{BB962C8B-B14F-4D97-AF65-F5344CB8AC3E}">
        <p14:creationId xmlns:p14="http://schemas.microsoft.com/office/powerpoint/2010/main" val="2044395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ayt Numarası Yer Tutucusu 3"/>
          <p:cNvSpPr>
            <a:spLocks noGrp="1"/>
          </p:cNvSpPr>
          <p:nvPr>
            <p:ph type="sldNum" sz="quarter" idx="12"/>
          </p:nvPr>
        </p:nvSpPr>
        <p:spPr/>
        <p:txBody>
          <a:bodyPr/>
          <a:lstStyle/>
          <a:p>
            <a:fld id="{DF763653-B749-4048-8D0D-6D6CC2F4413F}" type="slidenum">
              <a:rPr lang="en-US" altLang="tr-TR"/>
              <a:pPr/>
              <a:t>49</a:t>
            </a:fld>
            <a:endParaRPr lang="en-US" altLang="tr-TR"/>
          </a:p>
        </p:txBody>
      </p:sp>
      <p:sp>
        <p:nvSpPr>
          <p:cNvPr id="220162" name="Line 2"/>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0163" name="Text Box 3"/>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20164" name="Text Box 4"/>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20165" name="Line 5"/>
          <p:cNvSpPr>
            <a:spLocks noChangeShapeType="1"/>
          </p:cNvSpPr>
          <p:nvPr/>
        </p:nvSpPr>
        <p:spPr bwMode="auto">
          <a:xfrm>
            <a:off x="533400" y="1939925"/>
            <a:ext cx="388620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0166" name="Line 6"/>
          <p:cNvSpPr>
            <a:spLocks noChangeShapeType="1"/>
          </p:cNvSpPr>
          <p:nvPr/>
        </p:nvSpPr>
        <p:spPr bwMode="auto">
          <a:xfrm>
            <a:off x="533400" y="1939925"/>
            <a:ext cx="7467600" cy="3810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0167" name="Line 7"/>
          <p:cNvSpPr>
            <a:spLocks noChangeShapeType="1"/>
          </p:cNvSpPr>
          <p:nvPr/>
        </p:nvSpPr>
        <p:spPr bwMode="auto">
          <a:xfrm>
            <a:off x="533400" y="3006725"/>
            <a:ext cx="5410200" cy="2819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0168" name="Arc 8"/>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0169" name="Text Box 9"/>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latin typeface="Times New Roman" pitchFamily="18" charset="0"/>
              </a:rPr>
              <a:t>•</a:t>
            </a:r>
          </a:p>
        </p:txBody>
      </p:sp>
      <p:sp>
        <p:nvSpPr>
          <p:cNvPr id="220170" name="Text Box 10"/>
          <p:cNvSpPr txBox="1">
            <a:spLocks noChangeArrowheads="1"/>
          </p:cNvSpPr>
          <p:nvPr/>
        </p:nvSpPr>
        <p:spPr bwMode="auto">
          <a:xfrm>
            <a:off x="3276600" y="4038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FF0000"/>
                </a:solidFill>
                <a:latin typeface="Times New Roman" pitchFamily="18" charset="0"/>
              </a:rPr>
              <a:t>•</a:t>
            </a:r>
          </a:p>
        </p:txBody>
      </p:sp>
      <p:sp>
        <p:nvSpPr>
          <p:cNvPr id="220171" name="Text Box 11"/>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A</a:t>
            </a:r>
          </a:p>
        </p:txBody>
      </p:sp>
      <p:sp>
        <p:nvSpPr>
          <p:cNvPr id="220172" name="Text Box 12"/>
          <p:cNvSpPr txBox="1">
            <a:spLocks noChangeArrowheads="1"/>
          </p:cNvSpPr>
          <p:nvPr/>
        </p:nvSpPr>
        <p:spPr bwMode="auto">
          <a:xfrm>
            <a:off x="3489325" y="4038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B</a:t>
            </a:r>
          </a:p>
        </p:txBody>
      </p:sp>
      <p:sp>
        <p:nvSpPr>
          <p:cNvPr id="220176" name="Text Box 16"/>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1</a:t>
            </a:r>
            <a:endParaRPr lang="en-GB" altLang="tr-TR" sz="2400">
              <a:latin typeface="Times New Roman" pitchFamily="18" charset="0"/>
            </a:endParaRPr>
          </a:p>
        </p:txBody>
      </p:sp>
      <p:sp>
        <p:nvSpPr>
          <p:cNvPr id="220177" name="Text Box 17"/>
          <p:cNvSpPr txBox="1">
            <a:spLocks noChangeArrowheads="1"/>
          </p:cNvSpPr>
          <p:nvPr/>
        </p:nvSpPr>
        <p:spPr bwMode="auto">
          <a:xfrm>
            <a:off x="5791200" y="407352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2</a:t>
            </a:r>
            <a:endParaRPr lang="en-GB" altLang="tr-TR" sz="2400">
              <a:latin typeface="Times New Roman" pitchFamily="18" charset="0"/>
            </a:endParaRPr>
          </a:p>
        </p:txBody>
      </p:sp>
      <p:sp>
        <p:nvSpPr>
          <p:cNvPr id="220178" name="Line 18"/>
          <p:cNvSpPr>
            <a:spLocks noChangeShapeType="1"/>
          </p:cNvSpPr>
          <p:nvPr/>
        </p:nvSpPr>
        <p:spPr bwMode="auto">
          <a:xfrm>
            <a:off x="2133600" y="3463925"/>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0179" name="Line 19"/>
          <p:cNvSpPr>
            <a:spLocks noChangeShapeType="1"/>
          </p:cNvSpPr>
          <p:nvPr/>
        </p:nvSpPr>
        <p:spPr bwMode="auto">
          <a:xfrm>
            <a:off x="3505200" y="4454525"/>
            <a:ext cx="0" cy="13716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0182" name="Line 22"/>
          <p:cNvSpPr>
            <a:spLocks noChangeShapeType="1"/>
          </p:cNvSpPr>
          <p:nvPr/>
        </p:nvSpPr>
        <p:spPr bwMode="auto">
          <a:xfrm flipH="1">
            <a:off x="5715000" y="4572000"/>
            <a:ext cx="914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0183" name="Text Box 23"/>
          <p:cNvSpPr txBox="1">
            <a:spLocks noChangeArrowheads="1"/>
          </p:cNvSpPr>
          <p:nvPr/>
        </p:nvSpPr>
        <p:spPr bwMode="auto">
          <a:xfrm>
            <a:off x="6553200" y="3743325"/>
            <a:ext cx="2066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Book Antiqua" pitchFamily="18" charset="0"/>
              </a:rPr>
              <a:t>BL</a:t>
            </a:r>
            <a:r>
              <a:rPr lang="en-GB" altLang="tr-TR" sz="2400" baseline="-25000">
                <a:solidFill>
                  <a:srgbClr val="FF0000"/>
                </a:solidFill>
                <a:latin typeface="Book Antiqua" pitchFamily="18" charset="0"/>
              </a:rPr>
              <a:t>d</a:t>
            </a:r>
            <a:r>
              <a:rPr lang="en-GB" altLang="tr-TR" sz="2400">
                <a:solidFill>
                  <a:srgbClr val="FF0000"/>
                </a:solidFill>
                <a:latin typeface="Book Antiqua" pitchFamily="18" charset="0"/>
              </a:rPr>
              <a:t> has slope</a:t>
            </a:r>
          </a:p>
          <a:p>
            <a:r>
              <a:rPr lang="en-GB" altLang="tr-TR" sz="2400">
                <a:solidFill>
                  <a:srgbClr val="FF0000"/>
                </a:solidFill>
                <a:latin typeface="Book Antiqua" pitchFamily="18" charset="0"/>
              </a:rPr>
              <a:t>-P</a:t>
            </a:r>
            <a:r>
              <a:rPr lang="en-GB" altLang="tr-TR" sz="2400" baseline="-25000">
                <a:solidFill>
                  <a:srgbClr val="FF0000"/>
                </a:solidFill>
                <a:latin typeface="Book Antiqua" pitchFamily="18" charset="0"/>
              </a:rPr>
              <a:t>X2</a:t>
            </a:r>
            <a:r>
              <a:rPr lang="en-GB" altLang="tr-TR" sz="2400">
                <a:solidFill>
                  <a:srgbClr val="FF0000"/>
                </a:solidFill>
                <a:latin typeface="Book Antiqua" pitchFamily="18" charset="0"/>
              </a:rPr>
              <a:t>/P</a:t>
            </a:r>
            <a:r>
              <a:rPr lang="en-GB" altLang="tr-TR" sz="2400" baseline="-25000">
                <a:solidFill>
                  <a:srgbClr val="FF0000"/>
                </a:solidFill>
                <a:latin typeface="Book Antiqua" pitchFamily="18" charset="0"/>
              </a:rPr>
              <a:t>Y</a:t>
            </a:r>
            <a:endParaRPr lang="en-GB" altLang="tr-TR" sz="2400">
              <a:solidFill>
                <a:srgbClr val="FF0000"/>
              </a:solidFill>
              <a:latin typeface="Book Antiqua" pitchFamily="18" charset="0"/>
            </a:endParaRPr>
          </a:p>
        </p:txBody>
      </p:sp>
      <p:sp>
        <p:nvSpPr>
          <p:cNvPr id="220185" name="Line 25"/>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0186" name="Text Box 26"/>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
        <p:nvSpPr>
          <p:cNvPr id="220187" name="Arc 27"/>
          <p:cNvSpPr>
            <a:spLocks/>
          </p:cNvSpPr>
          <p:nvPr/>
        </p:nvSpPr>
        <p:spPr bwMode="auto">
          <a:xfrm>
            <a:off x="1143000" y="111125"/>
            <a:ext cx="3746500" cy="3381375"/>
          </a:xfrm>
          <a:custGeom>
            <a:avLst/>
            <a:gdLst>
              <a:gd name="G0" fmla="+- 19783 0 0"/>
              <a:gd name="G1" fmla="+- 0 0 0"/>
              <a:gd name="G2" fmla="+- 21600 0 0"/>
              <a:gd name="T0" fmla="*/ 16176 w 19783"/>
              <a:gd name="T1" fmla="*/ 21297 h 21297"/>
              <a:gd name="T2" fmla="*/ 0 w 19783"/>
              <a:gd name="T3" fmla="*/ 8670 h 21297"/>
              <a:gd name="T4" fmla="*/ 19783 w 19783"/>
              <a:gd name="T5" fmla="*/ 0 h 21297"/>
            </a:gdLst>
            <a:ahLst/>
            <a:cxnLst>
              <a:cxn ang="0">
                <a:pos x="T0" y="T1"/>
              </a:cxn>
              <a:cxn ang="0">
                <a:pos x="T2" y="T3"/>
              </a:cxn>
              <a:cxn ang="0">
                <a:pos x="T4" y="T5"/>
              </a:cxn>
            </a:cxnLst>
            <a:rect l="0" t="0" r="r" b="b"/>
            <a:pathLst>
              <a:path w="19783" h="21297" fill="none" extrusionOk="0">
                <a:moveTo>
                  <a:pt x="16176" y="21296"/>
                </a:moveTo>
                <a:cubicBezTo>
                  <a:pt x="9001" y="20081"/>
                  <a:pt x="2920" y="15335"/>
                  <a:pt x="-1" y="8670"/>
                </a:cubicBezTo>
              </a:path>
              <a:path w="19783" h="21297" stroke="0" extrusionOk="0">
                <a:moveTo>
                  <a:pt x="16176" y="21296"/>
                </a:moveTo>
                <a:cubicBezTo>
                  <a:pt x="9001" y="20081"/>
                  <a:pt x="2920" y="15335"/>
                  <a:pt x="-1" y="8670"/>
                </a:cubicBezTo>
                <a:lnTo>
                  <a:pt x="19783" y="0"/>
                </a:lnTo>
                <a:close/>
              </a:path>
            </a:pathLst>
          </a:cu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0188" name="Text Box 28"/>
          <p:cNvSpPr txBox="1">
            <a:spLocks noChangeArrowheads="1"/>
          </p:cNvSpPr>
          <p:nvPr/>
        </p:nvSpPr>
        <p:spPr bwMode="auto">
          <a:xfrm>
            <a:off x="2514600" y="25495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220189" name="Text Box 29"/>
          <p:cNvSpPr txBox="1">
            <a:spLocks noChangeArrowheads="1"/>
          </p:cNvSpPr>
          <p:nvPr/>
        </p:nvSpPr>
        <p:spPr bwMode="auto">
          <a:xfrm>
            <a:off x="2590800" y="25495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000000"/>
                </a:solidFill>
                <a:latin typeface="Times New Roman" pitchFamily="18" charset="0"/>
              </a:rPr>
              <a:t>C</a:t>
            </a:r>
          </a:p>
        </p:txBody>
      </p:sp>
      <p:sp>
        <p:nvSpPr>
          <p:cNvPr id="220190" name="Line 30"/>
          <p:cNvSpPr>
            <a:spLocks noChangeShapeType="1"/>
          </p:cNvSpPr>
          <p:nvPr/>
        </p:nvSpPr>
        <p:spPr bwMode="auto">
          <a:xfrm>
            <a:off x="2743200" y="2971800"/>
            <a:ext cx="0" cy="28543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0191" name="Text Box 31"/>
          <p:cNvSpPr txBox="1">
            <a:spLocks noChangeArrowheads="1"/>
          </p:cNvSpPr>
          <p:nvPr/>
        </p:nvSpPr>
        <p:spPr bwMode="auto">
          <a:xfrm>
            <a:off x="1812925" y="5867400"/>
            <a:ext cx="203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a:t>
            </a:r>
            <a:r>
              <a:rPr lang="en-GB" altLang="tr-TR" sz="2400" baseline="-25000">
                <a:latin typeface="Times New Roman" pitchFamily="18" charset="0"/>
              </a:rPr>
              <a:t>A</a:t>
            </a:r>
            <a:r>
              <a:rPr lang="en-GB" altLang="tr-TR" sz="2400">
                <a:latin typeface="Times New Roman" pitchFamily="18" charset="0"/>
              </a:rPr>
              <a:t>     </a:t>
            </a:r>
            <a:r>
              <a:rPr lang="en-GB" altLang="tr-TR" sz="2400">
                <a:solidFill>
                  <a:srgbClr val="000000"/>
                </a:solidFill>
                <a:latin typeface="Times New Roman" pitchFamily="18" charset="0"/>
              </a:rPr>
              <a:t>X</a:t>
            </a:r>
            <a:r>
              <a:rPr lang="en-GB" altLang="tr-TR" sz="2400" baseline="-25000">
                <a:solidFill>
                  <a:srgbClr val="000000"/>
                </a:solidFill>
                <a:latin typeface="Times New Roman" pitchFamily="18" charset="0"/>
              </a:rPr>
              <a:t>C</a:t>
            </a:r>
            <a:r>
              <a:rPr lang="en-GB" altLang="tr-TR" sz="2400">
                <a:solidFill>
                  <a:srgbClr val="FF0000"/>
                </a:solidFill>
                <a:latin typeface="Times New Roman" pitchFamily="18" charset="0"/>
              </a:rPr>
              <a:t>     X</a:t>
            </a:r>
            <a:r>
              <a:rPr lang="en-GB" altLang="tr-TR" sz="2400" baseline="-25000">
                <a:solidFill>
                  <a:srgbClr val="FF0000"/>
                </a:solidFill>
                <a:latin typeface="Times New Roman" pitchFamily="18" charset="0"/>
              </a:rPr>
              <a:t>B</a:t>
            </a:r>
            <a:endParaRPr lang="en-GB" altLang="tr-TR" sz="2400">
              <a:solidFill>
                <a:srgbClr val="FF0000"/>
              </a:solidFill>
              <a:latin typeface="Times New Roman" pitchFamily="18" charset="0"/>
            </a:endParaRPr>
          </a:p>
        </p:txBody>
      </p:sp>
      <p:sp>
        <p:nvSpPr>
          <p:cNvPr id="220192" name="Text Box 32"/>
          <p:cNvSpPr txBox="1">
            <a:spLocks noChangeArrowheads="1"/>
          </p:cNvSpPr>
          <p:nvPr/>
        </p:nvSpPr>
        <p:spPr bwMode="auto">
          <a:xfrm>
            <a:off x="914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a:t>
            </a:r>
            <a:r>
              <a:rPr lang="en-US" altLang="tr-TR" sz="2400" i="1">
                <a:latin typeface="Book Antiqua" pitchFamily="18" charset="0"/>
              </a:rPr>
              <a:t>Inferior</a:t>
            </a:r>
            <a:r>
              <a:rPr lang="en-US" altLang="tr-TR" sz="2400" b="0">
                <a:latin typeface="Book Antiqua" pitchFamily="18" charset="0"/>
              </a:rPr>
              <a:t> Good: Income and Substitution Effects</a:t>
            </a:r>
          </a:p>
        </p:txBody>
      </p:sp>
    </p:spTree>
    <p:extLst>
      <p:ext uri="{BB962C8B-B14F-4D97-AF65-F5344CB8AC3E}">
        <p14:creationId xmlns:p14="http://schemas.microsoft.com/office/powerpoint/2010/main" val="133286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a:t>The Price-Consumption Curve </a:t>
            </a:r>
            <a:br>
              <a:rPr lang="en-US" dirty="0"/>
            </a:b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solidFill>
                  <a:prstClr val="black">
                    <a:tint val="75000"/>
                  </a:prstClr>
                </a:solidFill>
              </a:rPr>
              <a:pPr/>
              <a:t>5</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1766888"/>
            <a:ext cx="7921237" cy="356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76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ayt Numarası Yer Tutucusu 3"/>
          <p:cNvSpPr>
            <a:spLocks noGrp="1"/>
          </p:cNvSpPr>
          <p:nvPr>
            <p:ph type="sldNum" sz="quarter" idx="12"/>
          </p:nvPr>
        </p:nvSpPr>
        <p:spPr/>
        <p:txBody>
          <a:bodyPr/>
          <a:lstStyle/>
          <a:p>
            <a:fld id="{3F8E9654-A65D-41EB-865C-F91EE46F0475}" type="slidenum">
              <a:rPr lang="en-US" altLang="tr-TR"/>
              <a:pPr/>
              <a:t>50</a:t>
            </a:fld>
            <a:endParaRPr lang="en-US" altLang="tr-TR"/>
          </a:p>
        </p:txBody>
      </p:sp>
      <p:sp>
        <p:nvSpPr>
          <p:cNvPr id="228354" name="Line 2"/>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8355" name="Text Box 3"/>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28356" name="Text Box 4"/>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28357" name="Line 5"/>
          <p:cNvSpPr>
            <a:spLocks noChangeShapeType="1"/>
          </p:cNvSpPr>
          <p:nvPr/>
        </p:nvSpPr>
        <p:spPr bwMode="auto">
          <a:xfrm>
            <a:off x="533400" y="1939925"/>
            <a:ext cx="388620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8358" name="Line 6"/>
          <p:cNvSpPr>
            <a:spLocks noChangeShapeType="1"/>
          </p:cNvSpPr>
          <p:nvPr/>
        </p:nvSpPr>
        <p:spPr bwMode="auto">
          <a:xfrm>
            <a:off x="533400" y="1939925"/>
            <a:ext cx="7467600" cy="3810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8359" name="Line 7"/>
          <p:cNvSpPr>
            <a:spLocks noChangeShapeType="1"/>
          </p:cNvSpPr>
          <p:nvPr/>
        </p:nvSpPr>
        <p:spPr bwMode="auto">
          <a:xfrm>
            <a:off x="533400" y="3006725"/>
            <a:ext cx="5410200" cy="28194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8360" name="Arc 8"/>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8361" name="Text Box 9"/>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latin typeface="Times New Roman" pitchFamily="18" charset="0"/>
              </a:rPr>
              <a:t>•</a:t>
            </a:r>
          </a:p>
        </p:txBody>
      </p:sp>
      <p:sp>
        <p:nvSpPr>
          <p:cNvPr id="228362" name="Text Box 10"/>
          <p:cNvSpPr txBox="1">
            <a:spLocks noChangeArrowheads="1"/>
          </p:cNvSpPr>
          <p:nvPr/>
        </p:nvSpPr>
        <p:spPr bwMode="auto">
          <a:xfrm>
            <a:off x="3276600" y="4038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228363" name="Text Box 11"/>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A</a:t>
            </a:r>
          </a:p>
        </p:txBody>
      </p:sp>
      <p:sp>
        <p:nvSpPr>
          <p:cNvPr id="228364" name="Text Box 12"/>
          <p:cNvSpPr txBox="1">
            <a:spLocks noChangeArrowheads="1"/>
          </p:cNvSpPr>
          <p:nvPr/>
        </p:nvSpPr>
        <p:spPr bwMode="auto">
          <a:xfrm>
            <a:off x="3489325" y="4038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000000"/>
                </a:solidFill>
                <a:latin typeface="Times New Roman" pitchFamily="18" charset="0"/>
              </a:rPr>
              <a:t>B</a:t>
            </a:r>
          </a:p>
        </p:txBody>
      </p:sp>
      <p:sp>
        <p:nvSpPr>
          <p:cNvPr id="228365" name="Text Box 13"/>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1</a:t>
            </a:r>
            <a:endParaRPr lang="en-GB" altLang="tr-TR" sz="2400">
              <a:latin typeface="Times New Roman" pitchFamily="18" charset="0"/>
            </a:endParaRPr>
          </a:p>
        </p:txBody>
      </p:sp>
      <p:sp>
        <p:nvSpPr>
          <p:cNvPr id="228366" name="Text Box 14"/>
          <p:cNvSpPr txBox="1">
            <a:spLocks noChangeArrowheads="1"/>
          </p:cNvSpPr>
          <p:nvPr/>
        </p:nvSpPr>
        <p:spPr bwMode="auto">
          <a:xfrm>
            <a:off x="5791200" y="407352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2</a:t>
            </a:r>
            <a:endParaRPr lang="en-GB" altLang="tr-TR" sz="2400">
              <a:latin typeface="Times New Roman" pitchFamily="18" charset="0"/>
            </a:endParaRPr>
          </a:p>
        </p:txBody>
      </p:sp>
      <p:sp>
        <p:nvSpPr>
          <p:cNvPr id="228367" name="Line 15"/>
          <p:cNvSpPr>
            <a:spLocks noChangeShapeType="1"/>
          </p:cNvSpPr>
          <p:nvPr/>
        </p:nvSpPr>
        <p:spPr bwMode="auto">
          <a:xfrm>
            <a:off x="2133600" y="3463925"/>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8368" name="Line 16"/>
          <p:cNvSpPr>
            <a:spLocks noChangeShapeType="1"/>
          </p:cNvSpPr>
          <p:nvPr/>
        </p:nvSpPr>
        <p:spPr bwMode="auto">
          <a:xfrm>
            <a:off x="3505200" y="4454525"/>
            <a:ext cx="0" cy="13716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8371" name="Line 19"/>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8372" name="Text Box 20"/>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
        <p:nvSpPr>
          <p:cNvPr id="228373" name="Arc 21"/>
          <p:cNvSpPr>
            <a:spLocks/>
          </p:cNvSpPr>
          <p:nvPr/>
        </p:nvSpPr>
        <p:spPr bwMode="auto">
          <a:xfrm>
            <a:off x="1143000" y="111125"/>
            <a:ext cx="3746500" cy="3381375"/>
          </a:xfrm>
          <a:custGeom>
            <a:avLst/>
            <a:gdLst>
              <a:gd name="G0" fmla="+- 19783 0 0"/>
              <a:gd name="G1" fmla="+- 0 0 0"/>
              <a:gd name="G2" fmla="+- 21600 0 0"/>
              <a:gd name="T0" fmla="*/ 16176 w 19783"/>
              <a:gd name="T1" fmla="*/ 21297 h 21297"/>
              <a:gd name="T2" fmla="*/ 0 w 19783"/>
              <a:gd name="T3" fmla="*/ 8670 h 21297"/>
              <a:gd name="T4" fmla="*/ 19783 w 19783"/>
              <a:gd name="T5" fmla="*/ 0 h 21297"/>
            </a:gdLst>
            <a:ahLst/>
            <a:cxnLst>
              <a:cxn ang="0">
                <a:pos x="T0" y="T1"/>
              </a:cxn>
              <a:cxn ang="0">
                <a:pos x="T2" y="T3"/>
              </a:cxn>
              <a:cxn ang="0">
                <a:pos x="T4" y="T5"/>
              </a:cxn>
            </a:cxnLst>
            <a:rect l="0" t="0" r="r" b="b"/>
            <a:pathLst>
              <a:path w="19783" h="21297" fill="none" extrusionOk="0">
                <a:moveTo>
                  <a:pt x="16176" y="21296"/>
                </a:moveTo>
                <a:cubicBezTo>
                  <a:pt x="9001" y="20081"/>
                  <a:pt x="2920" y="15335"/>
                  <a:pt x="-1" y="8670"/>
                </a:cubicBezTo>
              </a:path>
              <a:path w="19783" h="21297" stroke="0" extrusionOk="0">
                <a:moveTo>
                  <a:pt x="16176" y="21296"/>
                </a:moveTo>
                <a:cubicBezTo>
                  <a:pt x="9001" y="20081"/>
                  <a:pt x="2920" y="15335"/>
                  <a:pt x="-1" y="8670"/>
                </a:cubicBezTo>
                <a:lnTo>
                  <a:pt x="19783" y="0"/>
                </a:lnTo>
                <a:close/>
              </a:path>
            </a:pathLst>
          </a:cu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8374" name="Text Box 22"/>
          <p:cNvSpPr txBox="1">
            <a:spLocks noChangeArrowheads="1"/>
          </p:cNvSpPr>
          <p:nvPr/>
        </p:nvSpPr>
        <p:spPr bwMode="auto">
          <a:xfrm>
            <a:off x="2514600" y="25495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228375" name="Text Box 23"/>
          <p:cNvSpPr txBox="1">
            <a:spLocks noChangeArrowheads="1"/>
          </p:cNvSpPr>
          <p:nvPr/>
        </p:nvSpPr>
        <p:spPr bwMode="auto">
          <a:xfrm>
            <a:off x="2590800" y="25495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000000"/>
                </a:solidFill>
                <a:latin typeface="Times New Roman" pitchFamily="18" charset="0"/>
              </a:rPr>
              <a:t>C</a:t>
            </a:r>
          </a:p>
        </p:txBody>
      </p:sp>
      <p:sp>
        <p:nvSpPr>
          <p:cNvPr id="228376" name="Line 24"/>
          <p:cNvSpPr>
            <a:spLocks noChangeShapeType="1"/>
          </p:cNvSpPr>
          <p:nvPr/>
        </p:nvSpPr>
        <p:spPr bwMode="auto">
          <a:xfrm>
            <a:off x="2743200" y="2971800"/>
            <a:ext cx="0" cy="28543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28377" name="Text Box 25"/>
          <p:cNvSpPr txBox="1">
            <a:spLocks noChangeArrowheads="1"/>
          </p:cNvSpPr>
          <p:nvPr/>
        </p:nvSpPr>
        <p:spPr bwMode="auto">
          <a:xfrm>
            <a:off x="1812925" y="5867400"/>
            <a:ext cx="203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a:t>
            </a:r>
            <a:r>
              <a:rPr lang="en-GB" altLang="tr-TR" sz="2400" baseline="-25000">
                <a:latin typeface="Times New Roman" pitchFamily="18" charset="0"/>
              </a:rPr>
              <a:t>A</a:t>
            </a:r>
            <a:r>
              <a:rPr lang="en-GB" altLang="tr-TR" sz="2400">
                <a:latin typeface="Times New Roman" pitchFamily="18" charset="0"/>
              </a:rPr>
              <a:t>     </a:t>
            </a:r>
            <a:r>
              <a:rPr lang="en-GB" altLang="tr-TR" sz="2400">
                <a:solidFill>
                  <a:srgbClr val="000000"/>
                </a:solidFill>
                <a:latin typeface="Times New Roman" pitchFamily="18" charset="0"/>
              </a:rPr>
              <a:t>X</a:t>
            </a:r>
            <a:r>
              <a:rPr lang="en-GB" altLang="tr-TR" sz="2400" baseline="-25000">
                <a:solidFill>
                  <a:srgbClr val="000000"/>
                </a:solidFill>
                <a:latin typeface="Times New Roman" pitchFamily="18" charset="0"/>
              </a:rPr>
              <a:t>C</a:t>
            </a:r>
            <a:r>
              <a:rPr lang="en-GB" altLang="tr-TR" sz="2400">
                <a:solidFill>
                  <a:srgbClr val="FF0000"/>
                </a:solidFill>
                <a:latin typeface="Times New Roman" pitchFamily="18" charset="0"/>
              </a:rPr>
              <a:t>     </a:t>
            </a:r>
            <a:r>
              <a:rPr lang="en-GB" altLang="tr-TR" sz="2400">
                <a:solidFill>
                  <a:srgbClr val="000000"/>
                </a:solidFill>
                <a:latin typeface="Times New Roman" pitchFamily="18" charset="0"/>
              </a:rPr>
              <a:t>X</a:t>
            </a:r>
            <a:r>
              <a:rPr lang="en-GB" altLang="tr-TR" sz="2400" baseline="-25000">
                <a:solidFill>
                  <a:srgbClr val="000000"/>
                </a:solidFill>
                <a:latin typeface="Times New Roman" pitchFamily="18" charset="0"/>
              </a:rPr>
              <a:t>B</a:t>
            </a:r>
            <a:endParaRPr lang="en-GB" altLang="tr-TR" sz="2400">
              <a:solidFill>
                <a:srgbClr val="000000"/>
              </a:solidFill>
              <a:latin typeface="Times New Roman" pitchFamily="18" charset="0"/>
            </a:endParaRPr>
          </a:p>
        </p:txBody>
      </p:sp>
      <p:sp>
        <p:nvSpPr>
          <p:cNvPr id="228378" name="Text Box 26"/>
          <p:cNvSpPr txBox="1">
            <a:spLocks noChangeArrowheads="1"/>
          </p:cNvSpPr>
          <p:nvPr/>
        </p:nvSpPr>
        <p:spPr bwMode="auto">
          <a:xfrm>
            <a:off x="914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a:t>
            </a:r>
            <a:r>
              <a:rPr lang="en-US" altLang="tr-TR" sz="2400" i="1">
                <a:latin typeface="Book Antiqua" pitchFamily="18" charset="0"/>
              </a:rPr>
              <a:t>Inferior</a:t>
            </a:r>
            <a:r>
              <a:rPr lang="en-US" altLang="tr-TR" sz="2400" b="0">
                <a:latin typeface="Book Antiqua" pitchFamily="18" charset="0"/>
              </a:rPr>
              <a:t> Good: Income and Substitution Effects</a:t>
            </a:r>
          </a:p>
        </p:txBody>
      </p:sp>
      <p:sp>
        <p:nvSpPr>
          <p:cNvPr id="228379" name="Text Box 27"/>
          <p:cNvSpPr txBox="1">
            <a:spLocks noChangeArrowheads="1"/>
          </p:cNvSpPr>
          <p:nvPr/>
        </p:nvSpPr>
        <p:spPr bwMode="auto">
          <a:xfrm>
            <a:off x="4038600" y="1533525"/>
            <a:ext cx="395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Book Antiqua" pitchFamily="18" charset="0"/>
              </a:rPr>
              <a:t>Substitution Effect:	   X</a:t>
            </a:r>
            <a:r>
              <a:rPr lang="en-GB" altLang="tr-TR" sz="2400" baseline="-25000">
                <a:solidFill>
                  <a:srgbClr val="FF0000"/>
                </a:solidFill>
                <a:latin typeface="Book Antiqua" pitchFamily="18" charset="0"/>
              </a:rPr>
              <a:t>B</a:t>
            </a:r>
            <a:r>
              <a:rPr lang="en-GB" altLang="tr-TR" sz="2400">
                <a:solidFill>
                  <a:srgbClr val="FF0000"/>
                </a:solidFill>
                <a:latin typeface="Book Antiqua" pitchFamily="18" charset="0"/>
              </a:rPr>
              <a:t>-X</a:t>
            </a:r>
            <a:r>
              <a:rPr lang="en-GB" altLang="tr-TR" sz="2400" baseline="-25000">
                <a:solidFill>
                  <a:srgbClr val="FF0000"/>
                </a:solidFill>
                <a:latin typeface="Book Antiqua" pitchFamily="18" charset="0"/>
              </a:rPr>
              <a:t>A</a:t>
            </a:r>
            <a:endParaRPr lang="en-GB" altLang="tr-TR" sz="2400">
              <a:solidFill>
                <a:srgbClr val="FF0000"/>
              </a:solidFill>
              <a:latin typeface="Book Antiqua" pitchFamily="18" charset="0"/>
            </a:endParaRPr>
          </a:p>
        </p:txBody>
      </p:sp>
    </p:spTree>
    <p:extLst>
      <p:ext uri="{BB962C8B-B14F-4D97-AF65-F5344CB8AC3E}">
        <p14:creationId xmlns:p14="http://schemas.microsoft.com/office/powerpoint/2010/main" val="2785123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ayt Numarası Yer Tutucusu 3"/>
          <p:cNvSpPr>
            <a:spLocks noGrp="1"/>
          </p:cNvSpPr>
          <p:nvPr>
            <p:ph type="sldNum" sz="quarter" idx="12"/>
          </p:nvPr>
        </p:nvSpPr>
        <p:spPr/>
        <p:txBody>
          <a:bodyPr/>
          <a:lstStyle/>
          <a:p>
            <a:fld id="{80F2F063-8DF6-4253-B81B-7D7301140D97}" type="slidenum">
              <a:rPr lang="en-US" altLang="tr-TR"/>
              <a:pPr/>
              <a:t>51</a:t>
            </a:fld>
            <a:endParaRPr lang="en-US" altLang="tr-TR"/>
          </a:p>
        </p:txBody>
      </p:sp>
      <p:sp>
        <p:nvSpPr>
          <p:cNvPr id="230402" name="Line 2"/>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0403" name="Text Box 3"/>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30404" name="Text Box 4"/>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30405" name="Line 5"/>
          <p:cNvSpPr>
            <a:spLocks noChangeShapeType="1"/>
          </p:cNvSpPr>
          <p:nvPr/>
        </p:nvSpPr>
        <p:spPr bwMode="auto">
          <a:xfrm>
            <a:off x="533400" y="1939925"/>
            <a:ext cx="388620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0406" name="Line 6"/>
          <p:cNvSpPr>
            <a:spLocks noChangeShapeType="1"/>
          </p:cNvSpPr>
          <p:nvPr/>
        </p:nvSpPr>
        <p:spPr bwMode="auto">
          <a:xfrm>
            <a:off x="533400" y="1939925"/>
            <a:ext cx="7467600" cy="3810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0407" name="Line 7"/>
          <p:cNvSpPr>
            <a:spLocks noChangeShapeType="1"/>
          </p:cNvSpPr>
          <p:nvPr/>
        </p:nvSpPr>
        <p:spPr bwMode="auto">
          <a:xfrm>
            <a:off x="533400" y="3006725"/>
            <a:ext cx="5410200" cy="28194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0408" name="Arc 8"/>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0409" name="Text Box 9"/>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latin typeface="Times New Roman" pitchFamily="18" charset="0"/>
              </a:rPr>
              <a:t>•</a:t>
            </a:r>
          </a:p>
        </p:txBody>
      </p:sp>
      <p:sp>
        <p:nvSpPr>
          <p:cNvPr id="230410" name="Text Box 10"/>
          <p:cNvSpPr txBox="1">
            <a:spLocks noChangeArrowheads="1"/>
          </p:cNvSpPr>
          <p:nvPr/>
        </p:nvSpPr>
        <p:spPr bwMode="auto">
          <a:xfrm>
            <a:off x="3276600" y="4038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230411" name="Text Box 11"/>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A</a:t>
            </a:r>
          </a:p>
        </p:txBody>
      </p:sp>
      <p:sp>
        <p:nvSpPr>
          <p:cNvPr id="230412" name="Text Box 12"/>
          <p:cNvSpPr txBox="1">
            <a:spLocks noChangeArrowheads="1"/>
          </p:cNvSpPr>
          <p:nvPr/>
        </p:nvSpPr>
        <p:spPr bwMode="auto">
          <a:xfrm>
            <a:off x="3489325" y="4038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000000"/>
                </a:solidFill>
                <a:latin typeface="Times New Roman" pitchFamily="18" charset="0"/>
              </a:rPr>
              <a:t>B</a:t>
            </a:r>
          </a:p>
        </p:txBody>
      </p:sp>
      <p:sp>
        <p:nvSpPr>
          <p:cNvPr id="230413" name="Text Box 13"/>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1</a:t>
            </a:r>
            <a:endParaRPr lang="en-GB" altLang="tr-TR" sz="2400">
              <a:latin typeface="Times New Roman" pitchFamily="18" charset="0"/>
            </a:endParaRPr>
          </a:p>
        </p:txBody>
      </p:sp>
      <p:sp>
        <p:nvSpPr>
          <p:cNvPr id="230414" name="Text Box 14"/>
          <p:cNvSpPr txBox="1">
            <a:spLocks noChangeArrowheads="1"/>
          </p:cNvSpPr>
          <p:nvPr/>
        </p:nvSpPr>
        <p:spPr bwMode="auto">
          <a:xfrm>
            <a:off x="5791200" y="407352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2</a:t>
            </a:r>
            <a:endParaRPr lang="en-GB" altLang="tr-TR" sz="2400">
              <a:latin typeface="Times New Roman" pitchFamily="18" charset="0"/>
            </a:endParaRPr>
          </a:p>
        </p:txBody>
      </p:sp>
      <p:sp>
        <p:nvSpPr>
          <p:cNvPr id="230415" name="Line 15"/>
          <p:cNvSpPr>
            <a:spLocks noChangeShapeType="1"/>
          </p:cNvSpPr>
          <p:nvPr/>
        </p:nvSpPr>
        <p:spPr bwMode="auto">
          <a:xfrm>
            <a:off x="2133600" y="3463925"/>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0416" name="Line 16"/>
          <p:cNvSpPr>
            <a:spLocks noChangeShapeType="1"/>
          </p:cNvSpPr>
          <p:nvPr/>
        </p:nvSpPr>
        <p:spPr bwMode="auto">
          <a:xfrm>
            <a:off x="3505200" y="4454525"/>
            <a:ext cx="0" cy="13716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0417" name="Line 17"/>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0418" name="Text Box 18"/>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
        <p:nvSpPr>
          <p:cNvPr id="230419" name="Arc 19"/>
          <p:cNvSpPr>
            <a:spLocks/>
          </p:cNvSpPr>
          <p:nvPr/>
        </p:nvSpPr>
        <p:spPr bwMode="auto">
          <a:xfrm>
            <a:off x="1143000" y="111125"/>
            <a:ext cx="3746500" cy="3381375"/>
          </a:xfrm>
          <a:custGeom>
            <a:avLst/>
            <a:gdLst>
              <a:gd name="G0" fmla="+- 19783 0 0"/>
              <a:gd name="G1" fmla="+- 0 0 0"/>
              <a:gd name="G2" fmla="+- 21600 0 0"/>
              <a:gd name="T0" fmla="*/ 16176 w 19783"/>
              <a:gd name="T1" fmla="*/ 21297 h 21297"/>
              <a:gd name="T2" fmla="*/ 0 w 19783"/>
              <a:gd name="T3" fmla="*/ 8670 h 21297"/>
              <a:gd name="T4" fmla="*/ 19783 w 19783"/>
              <a:gd name="T5" fmla="*/ 0 h 21297"/>
            </a:gdLst>
            <a:ahLst/>
            <a:cxnLst>
              <a:cxn ang="0">
                <a:pos x="T0" y="T1"/>
              </a:cxn>
              <a:cxn ang="0">
                <a:pos x="T2" y="T3"/>
              </a:cxn>
              <a:cxn ang="0">
                <a:pos x="T4" y="T5"/>
              </a:cxn>
            </a:cxnLst>
            <a:rect l="0" t="0" r="r" b="b"/>
            <a:pathLst>
              <a:path w="19783" h="21297" fill="none" extrusionOk="0">
                <a:moveTo>
                  <a:pt x="16176" y="21296"/>
                </a:moveTo>
                <a:cubicBezTo>
                  <a:pt x="9001" y="20081"/>
                  <a:pt x="2920" y="15335"/>
                  <a:pt x="-1" y="8670"/>
                </a:cubicBezTo>
              </a:path>
              <a:path w="19783" h="21297" stroke="0" extrusionOk="0">
                <a:moveTo>
                  <a:pt x="16176" y="21296"/>
                </a:moveTo>
                <a:cubicBezTo>
                  <a:pt x="9001" y="20081"/>
                  <a:pt x="2920" y="15335"/>
                  <a:pt x="-1" y="8670"/>
                </a:cubicBezTo>
                <a:lnTo>
                  <a:pt x="19783" y="0"/>
                </a:lnTo>
                <a:close/>
              </a:path>
            </a:pathLst>
          </a:cu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0420" name="Text Box 20"/>
          <p:cNvSpPr txBox="1">
            <a:spLocks noChangeArrowheads="1"/>
          </p:cNvSpPr>
          <p:nvPr/>
        </p:nvSpPr>
        <p:spPr bwMode="auto">
          <a:xfrm>
            <a:off x="2514600" y="25495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230421" name="Text Box 21"/>
          <p:cNvSpPr txBox="1">
            <a:spLocks noChangeArrowheads="1"/>
          </p:cNvSpPr>
          <p:nvPr/>
        </p:nvSpPr>
        <p:spPr bwMode="auto">
          <a:xfrm>
            <a:off x="2590800" y="25495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000000"/>
                </a:solidFill>
                <a:latin typeface="Times New Roman" pitchFamily="18" charset="0"/>
              </a:rPr>
              <a:t>C</a:t>
            </a:r>
          </a:p>
        </p:txBody>
      </p:sp>
      <p:sp>
        <p:nvSpPr>
          <p:cNvPr id="230422" name="Line 22"/>
          <p:cNvSpPr>
            <a:spLocks noChangeShapeType="1"/>
          </p:cNvSpPr>
          <p:nvPr/>
        </p:nvSpPr>
        <p:spPr bwMode="auto">
          <a:xfrm>
            <a:off x="2743200" y="2971800"/>
            <a:ext cx="0" cy="28543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0423" name="Text Box 23"/>
          <p:cNvSpPr txBox="1">
            <a:spLocks noChangeArrowheads="1"/>
          </p:cNvSpPr>
          <p:nvPr/>
        </p:nvSpPr>
        <p:spPr bwMode="auto">
          <a:xfrm>
            <a:off x="1812925" y="5867400"/>
            <a:ext cx="203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a:t>
            </a:r>
            <a:r>
              <a:rPr lang="en-GB" altLang="tr-TR" sz="2400" baseline="-25000">
                <a:latin typeface="Times New Roman" pitchFamily="18" charset="0"/>
              </a:rPr>
              <a:t>A</a:t>
            </a:r>
            <a:r>
              <a:rPr lang="en-GB" altLang="tr-TR" sz="2400">
                <a:latin typeface="Times New Roman" pitchFamily="18" charset="0"/>
              </a:rPr>
              <a:t>     </a:t>
            </a:r>
            <a:r>
              <a:rPr lang="en-GB" altLang="tr-TR" sz="2400">
                <a:solidFill>
                  <a:srgbClr val="000000"/>
                </a:solidFill>
                <a:latin typeface="Times New Roman" pitchFamily="18" charset="0"/>
              </a:rPr>
              <a:t>X</a:t>
            </a:r>
            <a:r>
              <a:rPr lang="en-GB" altLang="tr-TR" sz="2400" baseline="-25000">
                <a:solidFill>
                  <a:srgbClr val="000000"/>
                </a:solidFill>
                <a:latin typeface="Times New Roman" pitchFamily="18" charset="0"/>
              </a:rPr>
              <a:t>C</a:t>
            </a:r>
            <a:r>
              <a:rPr lang="en-GB" altLang="tr-TR" sz="2400">
                <a:solidFill>
                  <a:srgbClr val="FF0000"/>
                </a:solidFill>
                <a:latin typeface="Times New Roman" pitchFamily="18" charset="0"/>
              </a:rPr>
              <a:t>     </a:t>
            </a:r>
            <a:r>
              <a:rPr lang="en-GB" altLang="tr-TR" sz="2400">
                <a:solidFill>
                  <a:srgbClr val="000000"/>
                </a:solidFill>
                <a:latin typeface="Times New Roman" pitchFamily="18" charset="0"/>
              </a:rPr>
              <a:t>X</a:t>
            </a:r>
            <a:r>
              <a:rPr lang="en-GB" altLang="tr-TR" sz="2400" baseline="-25000">
                <a:solidFill>
                  <a:srgbClr val="000000"/>
                </a:solidFill>
                <a:latin typeface="Times New Roman" pitchFamily="18" charset="0"/>
              </a:rPr>
              <a:t>B</a:t>
            </a:r>
            <a:endParaRPr lang="en-GB" altLang="tr-TR" sz="2400">
              <a:solidFill>
                <a:srgbClr val="000000"/>
              </a:solidFill>
              <a:latin typeface="Times New Roman" pitchFamily="18" charset="0"/>
            </a:endParaRPr>
          </a:p>
        </p:txBody>
      </p:sp>
      <p:sp>
        <p:nvSpPr>
          <p:cNvPr id="230424" name="Text Box 24"/>
          <p:cNvSpPr txBox="1">
            <a:spLocks noChangeArrowheads="1"/>
          </p:cNvSpPr>
          <p:nvPr/>
        </p:nvSpPr>
        <p:spPr bwMode="auto">
          <a:xfrm>
            <a:off x="914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a:t>
            </a:r>
            <a:r>
              <a:rPr lang="en-US" altLang="tr-TR" sz="2400" i="1">
                <a:latin typeface="Book Antiqua" pitchFamily="18" charset="0"/>
              </a:rPr>
              <a:t>Inferior</a:t>
            </a:r>
            <a:r>
              <a:rPr lang="en-US" altLang="tr-TR" sz="2400" b="0">
                <a:latin typeface="Book Antiqua" pitchFamily="18" charset="0"/>
              </a:rPr>
              <a:t> Good: Income and Substitution Effects</a:t>
            </a:r>
          </a:p>
        </p:txBody>
      </p:sp>
      <p:sp>
        <p:nvSpPr>
          <p:cNvPr id="230426" name="Text Box 26"/>
          <p:cNvSpPr txBox="1">
            <a:spLocks noChangeArrowheads="1"/>
          </p:cNvSpPr>
          <p:nvPr/>
        </p:nvSpPr>
        <p:spPr bwMode="auto">
          <a:xfrm>
            <a:off x="4038600" y="1533525"/>
            <a:ext cx="39957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Book Antiqua" pitchFamily="18" charset="0"/>
              </a:rPr>
              <a:t>Substitution Effect:	   X</a:t>
            </a:r>
            <a:r>
              <a:rPr lang="en-GB" altLang="tr-TR" sz="2400" baseline="-25000">
                <a:latin typeface="Book Antiqua" pitchFamily="18" charset="0"/>
              </a:rPr>
              <a:t>B</a:t>
            </a:r>
            <a:r>
              <a:rPr lang="en-GB" altLang="tr-TR" sz="2400">
                <a:latin typeface="Book Antiqua" pitchFamily="18" charset="0"/>
              </a:rPr>
              <a:t>-X</a:t>
            </a:r>
            <a:r>
              <a:rPr lang="en-GB" altLang="tr-TR" sz="2400" baseline="-25000">
                <a:latin typeface="Book Antiqua" pitchFamily="18" charset="0"/>
              </a:rPr>
              <a:t>A</a:t>
            </a:r>
            <a:endParaRPr lang="en-GB" altLang="tr-TR" sz="2400">
              <a:latin typeface="Book Antiqua" pitchFamily="18" charset="0"/>
            </a:endParaRPr>
          </a:p>
          <a:p>
            <a:r>
              <a:rPr lang="en-GB" altLang="tr-TR" sz="2400">
                <a:solidFill>
                  <a:srgbClr val="FF0000"/>
                </a:solidFill>
                <a:latin typeface="Book Antiqua" pitchFamily="18" charset="0"/>
              </a:rPr>
              <a:t>Income Effect:	   X</a:t>
            </a:r>
            <a:r>
              <a:rPr lang="en-GB" altLang="tr-TR" sz="2400" baseline="-25000">
                <a:solidFill>
                  <a:srgbClr val="FF0000"/>
                </a:solidFill>
                <a:latin typeface="Book Antiqua" pitchFamily="18" charset="0"/>
              </a:rPr>
              <a:t>C</a:t>
            </a:r>
            <a:r>
              <a:rPr lang="en-GB" altLang="tr-TR" sz="2400">
                <a:solidFill>
                  <a:srgbClr val="FF0000"/>
                </a:solidFill>
                <a:latin typeface="Book Antiqua" pitchFamily="18" charset="0"/>
              </a:rPr>
              <a:t>-X</a:t>
            </a:r>
            <a:r>
              <a:rPr lang="en-GB" altLang="tr-TR" sz="2400" baseline="-25000">
                <a:solidFill>
                  <a:srgbClr val="FF0000"/>
                </a:solidFill>
                <a:latin typeface="Book Antiqua" pitchFamily="18" charset="0"/>
              </a:rPr>
              <a:t>B</a:t>
            </a:r>
            <a:r>
              <a:rPr lang="en-GB" altLang="tr-TR" sz="2400" baseline="-25000">
                <a:latin typeface="Book Antiqua" pitchFamily="18" charset="0"/>
              </a:rPr>
              <a:t> </a:t>
            </a:r>
            <a:endParaRPr lang="en-GB" altLang="tr-TR" sz="2400" b="0">
              <a:latin typeface="Book Antiqua" pitchFamily="18" charset="0"/>
            </a:endParaRPr>
          </a:p>
        </p:txBody>
      </p:sp>
    </p:spTree>
    <p:extLst>
      <p:ext uri="{BB962C8B-B14F-4D97-AF65-F5344CB8AC3E}">
        <p14:creationId xmlns:p14="http://schemas.microsoft.com/office/powerpoint/2010/main" val="978322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ayt Numarası Yer Tutucusu 3"/>
          <p:cNvSpPr>
            <a:spLocks noGrp="1"/>
          </p:cNvSpPr>
          <p:nvPr>
            <p:ph type="sldNum" sz="quarter" idx="12"/>
          </p:nvPr>
        </p:nvSpPr>
        <p:spPr/>
        <p:txBody>
          <a:bodyPr/>
          <a:lstStyle/>
          <a:p>
            <a:fld id="{11D70F9E-4465-425C-B2E3-7151C9FEA969}" type="slidenum">
              <a:rPr lang="en-US" altLang="tr-TR"/>
              <a:pPr/>
              <a:t>52</a:t>
            </a:fld>
            <a:endParaRPr lang="en-US" altLang="tr-TR"/>
          </a:p>
        </p:txBody>
      </p:sp>
      <p:sp>
        <p:nvSpPr>
          <p:cNvPr id="232450" name="Line 2"/>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2451" name="Text Box 3"/>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32452" name="Text Box 4"/>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32453" name="Line 5"/>
          <p:cNvSpPr>
            <a:spLocks noChangeShapeType="1"/>
          </p:cNvSpPr>
          <p:nvPr/>
        </p:nvSpPr>
        <p:spPr bwMode="auto">
          <a:xfrm>
            <a:off x="533400" y="1939925"/>
            <a:ext cx="388620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2454" name="Line 6"/>
          <p:cNvSpPr>
            <a:spLocks noChangeShapeType="1"/>
          </p:cNvSpPr>
          <p:nvPr/>
        </p:nvSpPr>
        <p:spPr bwMode="auto">
          <a:xfrm>
            <a:off x="533400" y="1939925"/>
            <a:ext cx="7467600" cy="3810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2455" name="Line 7"/>
          <p:cNvSpPr>
            <a:spLocks noChangeShapeType="1"/>
          </p:cNvSpPr>
          <p:nvPr/>
        </p:nvSpPr>
        <p:spPr bwMode="auto">
          <a:xfrm>
            <a:off x="533400" y="3006725"/>
            <a:ext cx="5410200" cy="28194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2456" name="Arc 8"/>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2457" name="Text Box 9"/>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latin typeface="Times New Roman" pitchFamily="18" charset="0"/>
              </a:rPr>
              <a:t>•</a:t>
            </a:r>
          </a:p>
        </p:txBody>
      </p:sp>
      <p:sp>
        <p:nvSpPr>
          <p:cNvPr id="232458" name="Text Box 10"/>
          <p:cNvSpPr txBox="1">
            <a:spLocks noChangeArrowheads="1"/>
          </p:cNvSpPr>
          <p:nvPr/>
        </p:nvSpPr>
        <p:spPr bwMode="auto">
          <a:xfrm>
            <a:off x="3276600" y="4038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232459" name="Text Box 11"/>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A</a:t>
            </a:r>
          </a:p>
        </p:txBody>
      </p:sp>
      <p:sp>
        <p:nvSpPr>
          <p:cNvPr id="232460" name="Text Box 12"/>
          <p:cNvSpPr txBox="1">
            <a:spLocks noChangeArrowheads="1"/>
          </p:cNvSpPr>
          <p:nvPr/>
        </p:nvSpPr>
        <p:spPr bwMode="auto">
          <a:xfrm>
            <a:off x="3489325" y="4038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000000"/>
                </a:solidFill>
                <a:latin typeface="Times New Roman" pitchFamily="18" charset="0"/>
              </a:rPr>
              <a:t>B</a:t>
            </a:r>
          </a:p>
        </p:txBody>
      </p:sp>
      <p:sp>
        <p:nvSpPr>
          <p:cNvPr id="232461" name="Text Box 13"/>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1</a:t>
            </a:r>
            <a:endParaRPr lang="en-GB" altLang="tr-TR" sz="2400">
              <a:latin typeface="Times New Roman" pitchFamily="18" charset="0"/>
            </a:endParaRPr>
          </a:p>
        </p:txBody>
      </p:sp>
      <p:sp>
        <p:nvSpPr>
          <p:cNvPr id="232462" name="Text Box 14"/>
          <p:cNvSpPr txBox="1">
            <a:spLocks noChangeArrowheads="1"/>
          </p:cNvSpPr>
          <p:nvPr/>
        </p:nvSpPr>
        <p:spPr bwMode="auto">
          <a:xfrm>
            <a:off x="5791200" y="4073525"/>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2</a:t>
            </a:r>
            <a:endParaRPr lang="en-GB" altLang="tr-TR" sz="2400">
              <a:latin typeface="Times New Roman" pitchFamily="18" charset="0"/>
            </a:endParaRPr>
          </a:p>
        </p:txBody>
      </p:sp>
      <p:sp>
        <p:nvSpPr>
          <p:cNvPr id="232463" name="Line 15"/>
          <p:cNvSpPr>
            <a:spLocks noChangeShapeType="1"/>
          </p:cNvSpPr>
          <p:nvPr/>
        </p:nvSpPr>
        <p:spPr bwMode="auto">
          <a:xfrm>
            <a:off x="2133600" y="3463925"/>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2464" name="Line 16"/>
          <p:cNvSpPr>
            <a:spLocks noChangeShapeType="1"/>
          </p:cNvSpPr>
          <p:nvPr/>
        </p:nvSpPr>
        <p:spPr bwMode="auto">
          <a:xfrm>
            <a:off x="3505200" y="4454525"/>
            <a:ext cx="0" cy="13716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2465" name="Line 17"/>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2466" name="Text Box 18"/>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
        <p:nvSpPr>
          <p:cNvPr id="232467" name="Arc 19"/>
          <p:cNvSpPr>
            <a:spLocks/>
          </p:cNvSpPr>
          <p:nvPr/>
        </p:nvSpPr>
        <p:spPr bwMode="auto">
          <a:xfrm>
            <a:off x="1143000" y="111125"/>
            <a:ext cx="3746500" cy="3381375"/>
          </a:xfrm>
          <a:custGeom>
            <a:avLst/>
            <a:gdLst>
              <a:gd name="G0" fmla="+- 19783 0 0"/>
              <a:gd name="G1" fmla="+- 0 0 0"/>
              <a:gd name="G2" fmla="+- 21600 0 0"/>
              <a:gd name="T0" fmla="*/ 16176 w 19783"/>
              <a:gd name="T1" fmla="*/ 21297 h 21297"/>
              <a:gd name="T2" fmla="*/ 0 w 19783"/>
              <a:gd name="T3" fmla="*/ 8670 h 21297"/>
              <a:gd name="T4" fmla="*/ 19783 w 19783"/>
              <a:gd name="T5" fmla="*/ 0 h 21297"/>
            </a:gdLst>
            <a:ahLst/>
            <a:cxnLst>
              <a:cxn ang="0">
                <a:pos x="T0" y="T1"/>
              </a:cxn>
              <a:cxn ang="0">
                <a:pos x="T2" y="T3"/>
              </a:cxn>
              <a:cxn ang="0">
                <a:pos x="T4" y="T5"/>
              </a:cxn>
            </a:cxnLst>
            <a:rect l="0" t="0" r="r" b="b"/>
            <a:pathLst>
              <a:path w="19783" h="21297" fill="none" extrusionOk="0">
                <a:moveTo>
                  <a:pt x="16176" y="21296"/>
                </a:moveTo>
                <a:cubicBezTo>
                  <a:pt x="9001" y="20081"/>
                  <a:pt x="2920" y="15335"/>
                  <a:pt x="-1" y="8670"/>
                </a:cubicBezTo>
              </a:path>
              <a:path w="19783" h="21297" stroke="0" extrusionOk="0">
                <a:moveTo>
                  <a:pt x="16176" y="21296"/>
                </a:moveTo>
                <a:cubicBezTo>
                  <a:pt x="9001" y="20081"/>
                  <a:pt x="2920" y="15335"/>
                  <a:pt x="-1" y="8670"/>
                </a:cubicBezTo>
                <a:lnTo>
                  <a:pt x="19783" y="0"/>
                </a:lnTo>
                <a:close/>
              </a:path>
            </a:pathLst>
          </a:cu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2468" name="Text Box 20"/>
          <p:cNvSpPr txBox="1">
            <a:spLocks noChangeArrowheads="1"/>
          </p:cNvSpPr>
          <p:nvPr/>
        </p:nvSpPr>
        <p:spPr bwMode="auto">
          <a:xfrm>
            <a:off x="2514600" y="25495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232469" name="Text Box 21"/>
          <p:cNvSpPr txBox="1">
            <a:spLocks noChangeArrowheads="1"/>
          </p:cNvSpPr>
          <p:nvPr/>
        </p:nvSpPr>
        <p:spPr bwMode="auto">
          <a:xfrm>
            <a:off x="2590800" y="25495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000000"/>
                </a:solidFill>
                <a:latin typeface="Times New Roman" pitchFamily="18" charset="0"/>
              </a:rPr>
              <a:t>C</a:t>
            </a:r>
          </a:p>
        </p:txBody>
      </p:sp>
      <p:sp>
        <p:nvSpPr>
          <p:cNvPr id="232470" name="Line 22"/>
          <p:cNvSpPr>
            <a:spLocks noChangeShapeType="1"/>
          </p:cNvSpPr>
          <p:nvPr/>
        </p:nvSpPr>
        <p:spPr bwMode="auto">
          <a:xfrm>
            <a:off x="2743200" y="2971800"/>
            <a:ext cx="0" cy="28543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2471" name="Text Box 23"/>
          <p:cNvSpPr txBox="1">
            <a:spLocks noChangeArrowheads="1"/>
          </p:cNvSpPr>
          <p:nvPr/>
        </p:nvSpPr>
        <p:spPr bwMode="auto">
          <a:xfrm>
            <a:off x="1812925" y="5867400"/>
            <a:ext cx="203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a:t>
            </a:r>
            <a:r>
              <a:rPr lang="en-GB" altLang="tr-TR" sz="2400" baseline="-25000">
                <a:latin typeface="Times New Roman" pitchFamily="18" charset="0"/>
              </a:rPr>
              <a:t>A</a:t>
            </a:r>
            <a:r>
              <a:rPr lang="en-GB" altLang="tr-TR" sz="2400">
                <a:latin typeface="Times New Roman" pitchFamily="18" charset="0"/>
              </a:rPr>
              <a:t>     </a:t>
            </a:r>
            <a:r>
              <a:rPr lang="en-GB" altLang="tr-TR" sz="2400">
                <a:solidFill>
                  <a:srgbClr val="000000"/>
                </a:solidFill>
                <a:latin typeface="Times New Roman" pitchFamily="18" charset="0"/>
              </a:rPr>
              <a:t>X</a:t>
            </a:r>
            <a:r>
              <a:rPr lang="en-GB" altLang="tr-TR" sz="2400" baseline="-25000">
                <a:solidFill>
                  <a:srgbClr val="000000"/>
                </a:solidFill>
                <a:latin typeface="Times New Roman" pitchFamily="18" charset="0"/>
              </a:rPr>
              <a:t>C</a:t>
            </a:r>
            <a:r>
              <a:rPr lang="en-GB" altLang="tr-TR" sz="2400">
                <a:solidFill>
                  <a:srgbClr val="FF0000"/>
                </a:solidFill>
                <a:latin typeface="Times New Roman" pitchFamily="18" charset="0"/>
              </a:rPr>
              <a:t>     </a:t>
            </a:r>
            <a:r>
              <a:rPr lang="en-GB" altLang="tr-TR" sz="2400">
                <a:solidFill>
                  <a:srgbClr val="000000"/>
                </a:solidFill>
                <a:latin typeface="Times New Roman" pitchFamily="18" charset="0"/>
              </a:rPr>
              <a:t>X</a:t>
            </a:r>
            <a:r>
              <a:rPr lang="en-GB" altLang="tr-TR" sz="2400" baseline="-25000">
                <a:solidFill>
                  <a:srgbClr val="000000"/>
                </a:solidFill>
                <a:latin typeface="Times New Roman" pitchFamily="18" charset="0"/>
              </a:rPr>
              <a:t>B</a:t>
            </a:r>
            <a:endParaRPr lang="en-GB" altLang="tr-TR" sz="2400">
              <a:solidFill>
                <a:srgbClr val="000000"/>
              </a:solidFill>
              <a:latin typeface="Times New Roman" pitchFamily="18" charset="0"/>
            </a:endParaRPr>
          </a:p>
        </p:txBody>
      </p:sp>
      <p:sp>
        <p:nvSpPr>
          <p:cNvPr id="232472" name="Text Box 24"/>
          <p:cNvSpPr txBox="1">
            <a:spLocks noChangeArrowheads="1"/>
          </p:cNvSpPr>
          <p:nvPr/>
        </p:nvSpPr>
        <p:spPr bwMode="auto">
          <a:xfrm>
            <a:off x="914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a:t>
            </a:r>
            <a:r>
              <a:rPr lang="en-US" altLang="tr-TR" sz="2400" i="1">
                <a:latin typeface="Book Antiqua" pitchFamily="18" charset="0"/>
              </a:rPr>
              <a:t>Inferior</a:t>
            </a:r>
            <a:r>
              <a:rPr lang="en-US" altLang="tr-TR" sz="2400" b="0">
                <a:latin typeface="Book Antiqua" pitchFamily="18" charset="0"/>
              </a:rPr>
              <a:t> Good: Income and Substitution Effects</a:t>
            </a:r>
          </a:p>
        </p:txBody>
      </p:sp>
      <p:sp>
        <p:nvSpPr>
          <p:cNvPr id="232474" name="Text Box 26"/>
          <p:cNvSpPr txBox="1">
            <a:spLocks noChangeArrowheads="1"/>
          </p:cNvSpPr>
          <p:nvPr/>
        </p:nvSpPr>
        <p:spPr bwMode="auto">
          <a:xfrm>
            <a:off x="4038600" y="1533525"/>
            <a:ext cx="39957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Book Antiqua" pitchFamily="18" charset="0"/>
              </a:rPr>
              <a:t>Substitution Effect:	   X</a:t>
            </a:r>
            <a:r>
              <a:rPr lang="en-GB" altLang="tr-TR" sz="2400" baseline="-25000">
                <a:latin typeface="Book Antiqua" pitchFamily="18" charset="0"/>
              </a:rPr>
              <a:t>B</a:t>
            </a:r>
            <a:r>
              <a:rPr lang="en-GB" altLang="tr-TR" sz="2400">
                <a:latin typeface="Book Antiqua" pitchFamily="18" charset="0"/>
              </a:rPr>
              <a:t>-X</a:t>
            </a:r>
            <a:r>
              <a:rPr lang="en-GB" altLang="tr-TR" sz="2400" baseline="-25000">
                <a:latin typeface="Book Antiqua" pitchFamily="18" charset="0"/>
              </a:rPr>
              <a:t>A</a:t>
            </a:r>
            <a:endParaRPr lang="en-GB" altLang="tr-TR" sz="2400">
              <a:latin typeface="Book Antiqua" pitchFamily="18" charset="0"/>
            </a:endParaRPr>
          </a:p>
          <a:p>
            <a:r>
              <a:rPr lang="en-GB" altLang="tr-TR" sz="2400">
                <a:latin typeface="Book Antiqua" pitchFamily="18" charset="0"/>
              </a:rPr>
              <a:t>Income Effect:	   X</a:t>
            </a:r>
            <a:r>
              <a:rPr lang="en-GB" altLang="tr-TR" sz="2400" baseline="-25000">
                <a:latin typeface="Book Antiqua" pitchFamily="18" charset="0"/>
              </a:rPr>
              <a:t>C</a:t>
            </a:r>
            <a:r>
              <a:rPr lang="en-GB" altLang="tr-TR" sz="2400">
                <a:latin typeface="Book Antiqua" pitchFamily="18" charset="0"/>
              </a:rPr>
              <a:t>-X</a:t>
            </a:r>
            <a:r>
              <a:rPr lang="en-GB" altLang="tr-TR" sz="2400" baseline="-25000">
                <a:latin typeface="Book Antiqua" pitchFamily="18" charset="0"/>
              </a:rPr>
              <a:t>B </a:t>
            </a:r>
          </a:p>
          <a:p>
            <a:r>
              <a:rPr lang="en-GB" altLang="tr-TR" sz="2400">
                <a:solidFill>
                  <a:srgbClr val="FF0000"/>
                </a:solidFill>
                <a:latin typeface="Book Antiqua" pitchFamily="18" charset="0"/>
              </a:rPr>
              <a:t>Overall Effect:	   X</a:t>
            </a:r>
            <a:r>
              <a:rPr lang="en-GB" altLang="tr-TR" sz="2400" baseline="-25000">
                <a:solidFill>
                  <a:srgbClr val="FF0000"/>
                </a:solidFill>
                <a:latin typeface="Book Antiqua" pitchFamily="18" charset="0"/>
              </a:rPr>
              <a:t>C</a:t>
            </a:r>
            <a:r>
              <a:rPr lang="en-GB" altLang="tr-TR" sz="2400">
                <a:solidFill>
                  <a:srgbClr val="FF0000"/>
                </a:solidFill>
                <a:latin typeface="Book Antiqua" pitchFamily="18" charset="0"/>
              </a:rPr>
              <a:t>-X</a:t>
            </a:r>
            <a:r>
              <a:rPr lang="en-GB" altLang="tr-TR" sz="2400" baseline="-25000">
                <a:solidFill>
                  <a:srgbClr val="FF0000"/>
                </a:solidFill>
                <a:latin typeface="Book Antiqua" pitchFamily="18" charset="0"/>
              </a:rPr>
              <a:t>A</a:t>
            </a:r>
          </a:p>
        </p:txBody>
      </p:sp>
    </p:spTree>
    <p:extLst>
      <p:ext uri="{BB962C8B-B14F-4D97-AF65-F5344CB8AC3E}">
        <p14:creationId xmlns:p14="http://schemas.microsoft.com/office/powerpoint/2010/main" val="873232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53</a:t>
            </a:fld>
            <a:endParaRPr lang="en-US"/>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7416799" cy="55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038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fontScale="90000"/>
          </a:bodyPr>
          <a:lstStyle/>
          <a:p>
            <a:r>
              <a:rPr lang="en-US" sz="2400" dirty="0"/>
              <a:t>The Total Effect</a:t>
            </a:r>
            <a:br>
              <a:rPr lang="en-US" sz="2400" dirty="0"/>
            </a:br>
            <a:r>
              <a:rPr lang="en-US" sz="2400" dirty="0"/>
              <a:t>of a Price Increase </a:t>
            </a:r>
            <a:br>
              <a:rPr lang="en-US" sz="2400" dirty="0"/>
            </a:br>
            <a:endParaRPr lang="en-US" sz="2400"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54</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485900"/>
            <a:ext cx="7210986" cy="435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545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The Substitution and Income Effects of a Price Change </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55</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5133975"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975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 Income and Substitution Effects for an Inferior Good </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56</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2" y="1295400"/>
            <a:ext cx="6353175"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20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dirty="0"/>
              <a:t>Giffen Goods</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57</a:t>
            </a:fld>
            <a:endParaRPr lang="en-US"/>
          </a:p>
        </p:txBody>
      </p:sp>
      <p:sp>
        <p:nvSpPr>
          <p:cNvPr id="6" name="Rectangle 5"/>
          <p:cNvSpPr>
            <a:spLocks noGrp="1" noChangeArrowheads="1"/>
          </p:cNvSpPr>
          <p:nvPr/>
        </p:nvSpPr>
        <p:spPr bwMode="auto">
          <a:xfrm>
            <a:off x="762000" y="1295400"/>
            <a:ext cx="8001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b="1" i="1" dirty="0">
                <a:solidFill>
                  <a:srgbClr val="000000"/>
                </a:solidFill>
              </a:rPr>
              <a:t>Giffen good:</a:t>
            </a:r>
            <a:r>
              <a:rPr lang="en-US" dirty="0"/>
              <a:t> </a:t>
            </a:r>
            <a:r>
              <a:rPr lang="en-US" dirty="0">
                <a:solidFill>
                  <a:schemeClr val="tx1"/>
                </a:solidFill>
              </a:rPr>
              <a:t>one for which the quantity demanded rises as its price rises.</a:t>
            </a:r>
          </a:p>
          <a:p>
            <a:pPr lvl="1"/>
            <a:r>
              <a:rPr lang="en-US" dirty="0">
                <a:solidFill>
                  <a:schemeClr val="tx1"/>
                </a:solidFill>
              </a:rPr>
              <a:t>The Giffen good must be an inferior good</a:t>
            </a:r>
            <a:endParaRPr lang="tr-TR" dirty="0">
              <a:solidFill>
                <a:schemeClr val="tx1"/>
              </a:solidFill>
            </a:endParaRPr>
          </a:p>
          <a:p>
            <a:pPr lvl="1"/>
            <a:r>
              <a:rPr lang="en-US" dirty="0">
                <a:solidFill>
                  <a:schemeClr val="tx1"/>
                </a:solidFill>
              </a:rPr>
              <a:t>Theoretically, it is possible that, for an inferior good, the income effect dominates the substitution effect</a:t>
            </a:r>
          </a:p>
          <a:p>
            <a:pPr lvl="1"/>
            <a:r>
              <a:rPr lang="en-US" dirty="0">
                <a:solidFill>
                  <a:schemeClr val="tx1"/>
                </a:solidFill>
              </a:rPr>
              <a:t>A </a:t>
            </a:r>
            <a:r>
              <a:rPr lang="en-US" dirty="0" err="1">
                <a:solidFill>
                  <a:schemeClr val="tx1"/>
                </a:solidFill>
              </a:rPr>
              <a:t>Giffen</a:t>
            </a:r>
            <a:r>
              <a:rPr lang="en-US" dirty="0">
                <a:solidFill>
                  <a:schemeClr val="tx1"/>
                </a:solidFill>
              </a:rPr>
              <a:t> good is a good that is so inferior, that the net effect of a decrease in the price of that good, all else constant, is a decrease in consumption of that good.</a:t>
            </a:r>
          </a:p>
          <a:p>
            <a:pPr lvl="1"/>
            <a:endParaRPr lang="en-US" dirty="0">
              <a:solidFill>
                <a:schemeClr val="tx1"/>
              </a:solidFill>
            </a:endParaRPr>
          </a:p>
        </p:txBody>
      </p:sp>
    </p:spTree>
    <p:extLst>
      <p:ext uri="{BB962C8B-B14F-4D97-AF65-F5344CB8AC3E}">
        <p14:creationId xmlns:p14="http://schemas.microsoft.com/office/powerpoint/2010/main" val="19330186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ayt Numarası Yer Tutucusu 3"/>
          <p:cNvSpPr>
            <a:spLocks noGrp="1"/>
          </p:cNvSpPr>
          <p:nvPr>
            <p:ph type="sldNum" sz="quarter" idx="12"/>
          </p:nvPr>
        </p:nvSpPr>
        <p:spPr/>
        <p:txBody>
          <a:bodyPr/>
          <a:lstStyle/>
          <a:p>
            <a:fld id="{90112BFF-ECDD-42E9-826B-DC5ECCD2007B}" type="slidenum">
              <a:rPr lang="en-US" altLang="tr-TR"/>
              <a:pPr/>
              <a:t>58</a:t>
            </a:fld>
            <a:endParaRPr lang="en-US" altLang="tr-TR"/>
          </a:p>
        </p:txBody>
      </p:sp>
      <p:sp>
        <p:nvSpPr>
          <p:cNvPr id="235522" name="Line 2"/>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5523" name="Line 3"/>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5524" name="Text Box 4"/>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35525" name="Text Box 5"/>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35526" name="Line 6"/>
          <p:cNvSpPr>
            <a:spLocks noChangeShapeType="1"/>
          </p:cNvSpPr>
          <p:nvPr/>
        </p:nvSpPr>
        <p:spPr bwMode="auto">
          <a:xfrm>
            <a:off x="533400" y="1939925"/>
            <a:ext cx="3886200" cy="3886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5527" name="Arc 7"/>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tr-TR" b="0"/>
          </a:p>
        </p:txBody>
      </p:sp>
      <p:sp>
        <p:nvSpPr>
          <p:cNvPr id="235528" name="Text Box 8"/>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solidFill>
                  <a:srgbClr val="FF0000"/>
                </a:solidFill>
                <a:latin typeface="Times New Roman" pitchFamily="18" charset="0"/>
              </a:rPr>
              <a:t>•</a:t>
            </a:r>
          </a:p>
        </p:txBody>
      </p:sp>
      <p:sp>
        <p:nvSpPr>
          <p:cNvPr id="235529" name="Text Box 9"/>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A</a:t>
            </a:r>
          </a:p>
        </p:txBody>
      </p:sp>
      <p:sp>
        <p:nvSpPr>
          <p:cNvPr id="235530" name="Text Box 10"/>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U</a:t>
            </a:r>
            <a:r>
              <a:rPr lang="en-GB" altLang="tr-TR" sz="2400" baseline="-25000">
                <a:solidFill>
                  <a:srgbClr val="FF0000"/>
                </a:solidFill>
                <a:latin typeface="Times New Roman" pitchFamily="18" charset="0"/>
              </a:rPr>
              <a:t>1</a:t>
            </a:r>
            <a:endParaRPr lang="en-GB" altLang="tr-TR" sz="2400">
              <a:solidFill>
                <a:srgbClr val="FF0000"/>
              </a:solidFill>
              <a:latin typeface="Times New Roman" pitchFamily="18" charset="0"/>
            </a:endParaRPr>
          </a:p>
        </p:txBody>
      </p:sp>
      <p:sp>
        <p:nvSpPr>
          <p:cNvPr id="235531" name="Line 11"/>
          <p:cNvSpPr>
            <a:spLocks noChangeShapeType="1"/>
          </p:cNvSpPr>
          <p:nvPr/>
        </p:nvSpPr>
        <p:spPr bwMode="auto">
          <a:xfrm>
            <a:off x="2133600" y="3463925"/>
            <a:ext cx="0" cy="23622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5532" name="Text Box 12"/>
          <p:cNvSpPr txBox="1">
            <a:spLocks noChangeArrowheads="1"/>
          </p:cNvSpPr>
          <p:nvPr/>
        </p:nvSpPr>
        <p:spPr bwMode="auto">
          <a:xfrm>
            <a:off x="1981200" y="5867400"/>
            <a:ext cx="550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X</a:t>
            </a:r>
            <a:r>
              <a:rPr lang="en-GB" altLang="tr-TR" sz="2400" baseline="-25000">
                <a:solidFill>
                  <a:srgbClr val="FF0000"/>
                </a:solidFill>
                <a:latin typeface="Times New Roman" pitchFamily="18" charset="0"/>
              </a:rPr>
              <a:t>A</a:t>
            </a:r>
            <a:endParaRPr lang="en-GB" altLang="tr-TR" sz="2400">
              <a:solidFill>
                <a:srgbClr val="FF0000"/>
              </a:solidFill>
              <a:latin typeface="Times New Roman" pitchFamily="18" charset="0"/>
            </a:endParaRPr>
          </a:p>
        </p:txBody>
      </p:sp>
      <p:sp>
        <p:nvSpPr>
          <p:cNvPr id="235533" name="Line 13"/>
          <p:cNvSpPr>
            <a:spLocks noChangeShapeType="1"/>
          </p:cNvSpPr>
          <p:nvPr/>
        </p:nvSpPr>
        <p:spPr bwMode="auto">
          <a:xfrm flipH="1">
            <a:off x="4191000" y="3463925"/>
            <a:ext cx="198120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5534" name="Text Box 14"/>
          <p:cNvSpPr txBox="1">
            <a:spLocks noChangeArrowheads="1"/>
          </p:cNvSpPr>
          <p:nvPr/>
        </p:nvSpPr>
        <p:spPr bwMode="auto">
          <a:xfrm>
            <a:off x="5943600" y="2711450"/>
            <a:ext cx="2044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Book Antiqua" pitchFamily="18" charset="0"/>
              </a:rPr>
              <a:t>BL</a:t>
            </a:r>
            <a:r>
              <a:rPr lang="en-GB" altLang="tr-TR" sz="2400" baseline="-25000">
                <a:solidFill>
                  <a:srgbClr val="FF0000"/>
                </a:solidFill>
                <a:latin typeface="Book Antiqua" pitchFamily="18" charset="0"/>
              </a:rPr>
              <a:t>1</a:t>
            </a:r>
            <a:r>
              <a:rPr lang="en-GB" altLang="tr-TR" sz="2400">
                <a:solidFill>
                  <a:srgbClr val="FF0000"/>
                </a:solidFill>
                <a:latin typeface="Book Antiqua" pitchFamily="18" charset="0"/>
              </a:rPr>
              <a:t> has slope</a:t>
            </a:r>
          </a:p>
          <a:p>
            <a:r>
              <a:rPr lang="en-GB" altLang="tr-TR" sz="2400">
                <a:solidFill>
                  <a:srgbClr val="FF0000"/>
                </a:solidFill>
                <a:latin typeface="Book Antiqua" pitchFamily="18" charset="0"/>
              </a:rPr>
              <a:t>-P</a:t>
            </a:r>
            <a:r>
              <a:rPr lang="en-GB" altLang="tr-TR" sz="2400" baseline="-25000">
                <a:solidFill>
                  <a:srgbClr val="FF0000"/>
                </a:solidFill>
                <a:latin typeface="Book Antiqua" pitchFamily="18" charset="0"/>
              </a:rPr>
              <a:t>X1</a:t>
            </a:r>
            <a:r>
              <a:rPr lang="en-GB" altLang="tr-TR" sz="2400">
                <a:solidFill>
                  <a:srgbClr val="FF0000"/>
                </a:solidFill>
                <a:latin typeface="Book Antiqua" pitchFamily="18" charset="0"/>
              </a:rPr>
              <a:t>/P</a:t>
            </a:r>
            <a:r>
              <a:rPr lang="en-GB" altLang="tr-TR" sz="2400" baseline="-25000">
                <a:solidFill>
                  <a:srgbClr val="FF0000"/>
                </a:solidFill>
                <a:latin typeface="Book Antiqua" pitchFamily="18" charset="0"/>
              </a:rPr>
              <a:t>Y</a:t>
            </a:r>
            <a:endParaRPr lang="en-GB" altLang="tr-TR" sz="2400">
              <a:solidFill>
                <a:srgbClr val="FF0000"/>
              </a:solidFill>
              <a:latin typeface="Book Antiqua" pitchFamily="18" charset="0"/>
            </a:endParaRPr>
          </a:p>
        </p:txBody>
      </p:sp>
      <p:sp>
        <p:nvSpPr>
          <p:cNvPr id="235535" name="Text Box 15"/>
          <p:cNvSpPr txBox="1">
            <a:spLocks noChangeArrowheads="1"/>
          </p:cNvSpPr>
          <p:nvPr/>
        </p:nvSpPr>
        <p:spPr bwMode="auto">
          <a:xfrm>
            <a:off x="914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a:t>
            </a:r>
            <a:r>
              <a:rPr lang="en-US" altLang="tr-TR" sz="2400" i="1">
                <a:latin typeface="Book Antiqua" pitchFamily="18" charset="0"/>
              </a:rPr>
              <a:t>Giffen</a:t>
            </a:r>
            <a:r>
              <a:rPr lang="en-US" altLang="tr-TR" sz="2400" b="0">
                <a:latin typeface="Book Antiqua" pitchFamily="18" charset="0"/>
              </a:rPr>
              <a:t> Good: Income and Substitution Effects</a:t>
            </a:r>
          </a:p>
        </p:txBody>
      </p:sp>
      <p:sp>
        <p:nvSpPr>
          <p:cNvPr id="235536" name="Text Box 16"/>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Tree>
    <p:extLst>
      <p:ext uri="{BB962C8B-B14F-4D97-AF65-F5344CB8AC3E}">
        <p14:creationId xmlns:p14="http://schemas.microsoft.com/office/powerpoint/2010/main" val="3057548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ayt Numarası Yer Tutucusu 3"/>
          <p:cNvSpPr>
            <a:spLocks noGrp="1"/>
          </p:cNvSpPr>
          <p:nvPr>
            <p:ph type="sldNum" sz="quarter" idx="12"/>
          </p:nvPr>
        </p:nvSpPr>
        <p:spPr/>
        <p:txBody>
          <a:bodyPr/>
          <a:lstStyle/>
          <a:p>
            <a:fld id="{E4143404-B660-4D31-92D1-82F8F4DACDA3}" type="slidenum">
              <a:rPr lang="en-US" altLang="tr-TR"/>
              <a:pPr/>
              <a:t>59</a:t>
            </a:fld>
            <a:endParaRPr lang="en-US" altLang="tr-TR"/>
          </a:p>
        </p:txBody>
      </p:sp>
      <p:sp>
        <p:nvSpPr>
          <p:cNvPr id="237570" name="Line 2"/>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7571" name="Line 3"/>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7572" name="Text Box 4"/>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37573" name="Line 5"/>
          <p:cNvSpPr>
            <a:spLocks noChangeShapeType="1"/>
          </p:cNvSpPr>
          <p:nvPr/>
        </p:nvSpPr>
        <p:spPr bwMode="auto">
          <a:xfrm>
            <a:off x="533400" y="1939925"/>
            <a:ext cx="388620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7574" name="Line 6"/>
          <p:cNvSpPr>
            <a:spLocks noChangeShapeType="1"/>
          </p:cNvSpPr>
          <p:nvPr/>
        </p:nvSpPr>
        <p:spPr bwMode="auto">
          <a:xfrm>
            <a:off x="533400" y="1939925"/>
            <a:ext cx="7467600" cy="3810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7575" name="Arc 7"/>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7576" name="Text Box 8"/>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latin typeface="Times New Roman" pitchFamily="18" charset="0"/>
              </a:rPr>
              <a:t>•</a:t>
            </a:r>
          </a:p>
        </p:txBody>
      </p:sp>
      <p:sp>
        <p:nvSpPr>
          <p:cNvPr id="237577" name="Text Box 9"/>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A</a:t>
            </a:r>
          </a:p>
        </p:txBody>
      </p:sp>
      <p:sp>
        <p:nvSpPr>
          <p:cNvPr id="237578" name="Text Box 10"/>
          <p:cNvSpPr txBox="1">
            <a:spLocks noChangeArrowheads="1"/>
          </p:cNvSpPr>
          <p:nvPr/>
        </p:nvSpPr>
        <p:spPr bwMode="auto">
          <a:xfrm>
            <a:off x="2286000" y="23622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U</a:t>
            </a:r>
            <a:r>
              <a:rPr lang="en-GB" altLang="tr-TR" sz="2400" baseline="-25000">
                <a:solidFill>
                  <a:srgbClr val="FF0000"/>
                </a:solidFill>
                <a:latin typeface="Times New Roman" pitchFamily="18" charset="0"/>
              </a:rPr>
              <a:t>2</a:t>
            </a:r>
            <a:endParaRPr lang="en-GB" altLang="tr-TR" sz="2400">
              <a:solidFill>
                <a:srgbClr val="FF0000"/>
              </a:solidFill>
              <a:latin typeface="Times New Roman" pitchFamily="18" charset="0"/>
            </a:endParaRPr>
          </a:p>
        </p:txBody>
      </p:sp>
      <p:sp>
        <p:nvSpPr>
          <p:cNvPr id="237579" name="Line 11"/>
          <p:cNvSpPr>
            <a:spLocks noChangeShapeType="1"/>
          </p:cNvSpPr>
          <p:nvPr/>
        </p:nvSpPr>
        <p:spPr bwMode="auto">
          <a:xfrm>
            <a:off x="2133600" y="3463925"/>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7580" name="Text Box 12"/>
          <p:cNvSpPr txBox="1">
            <a:spLocks noChangeArrowheads="1"/>
          </p:cNvSpPr>
          <p:nvPr/>
        </p:nvSpPr>
        <p:spPr bwMode="auto">
          <a:xfrm>
            <a:off x="1447800" y="5867400"/>
            <a:ext cx="106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X</a:t>
            </a:r>
            <a:r>
              <a:rPr lang="en-GB" altLang="tr-TR" sz="2400" baseline="-25000">
                <a:solidFill>
                  <a:srgbClr val="FF0000"/>
                </a:solidFill>
                <a:latin typeface="Times New Roman" pitchFamily="18" charset="0"/>
              </a:rPr>
              <a:t>C</a:t>
            </a:r>
            <a:r>
              <a:rPr lang="en-GB" altLang="tr-TR" sz="2400">
                <a:latin typeface="Times New Roman" pitchFamily="18" charset="0"/>
              </a:rPr>
              <a:t>  </a:t>
            </a:r>
            <a:r>
              <a:rPr lang="en-GB" altLang="tr-TR" sz="2400">
                <a:solidFill>
                  <a:srgbClr val="000000"/>
                </a:solidFill>
                <a:latin typeface="Times New Roman" pitchFamily="18" charset="0"/>
              </a:rPr>
              <a:t>X</a:t>
            </a:r>
            <a:r>
              <a:rPr lang="en-GB" altLang="tr-TR" sz="2400" baseline="-25000">
                <a:solidFill>
                  <a:srgbClr val="000000"/>
                </a:solidFill>
                <a:latin typeface="Times New Roman" pitchFamily="18" charset="0"/>
              </a:rPr>
              <a:t>A</a:t>
            </a:r>
            <a:endParaRPr lang="en-GB" altLang="tr-TR" sz="2400">
              <a:solidFill>
                <a:srgbClr val="000000"/>
              </a:solidFill>
              <a:latin typeface="Times New Roman" pitchFamily="18" charset="0"/>
            </a:endParaRPr>
          </a:p>
        </p:txBody>
      </p:sp>
      <p:sp>
        <p:nvSpPr>
          <p:cNvPr id="237581" name="Line 13"/>
          <p:cNvSpPr>
            <a:spLocks noChangeShapeType="1"/>
          </p:cNvSpPr>
          <p:nvPr/>
        </p:nvSpPr>
        <p:spPr bwMode="auto">
          <a:xfrm flipH="1">
            <a:off x="7086600" y="3810000"/>
            <a:ext cx="6858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7582" name="Text Box 14"/>
          <p:cNvSpPr txBox="1">
            <a:spLocks noChangeArrowheads="1"/>
          </p:cNvSpPr>
          <p:nvPr/>
        </p:nvSpPr>
        <p:spPr bwMode="auto">
          <a:xfrm>
            <a:off x="6248400" y="2905125"/>
            <a:ext cx="2044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Book Antiqua" pitchFamily="18" charset="0"/>
              </a:rPr>
              <a:t>BL</a:t>
            </a:r>
            <a:r>
              <a:rPr lang="en-GB" altLang="tr-TR" sz="2400" baseline="-25000">
                <a:solidFill>
                  <a:srgbClr val="FF0000"/>
                </a:solidFill>
                <a:latin typeface="Book Antiqua" pitchFamily="18" charset="0"/>
              </a:rPr>
              <a:t>2</a:t>
            </a:r>
            <a:r>
              <a:rPr lang="en-GB" altLang="tr-TR" sz="2400">
                <a:solidFill>
                  <a:srgbClr val="FF0000"/>
                </a:solidFill>
                <a:latin typeface="Book Antiqua" pitchFamily="18" charset="0"/>
              </a:rPr>
              <a:t> has slope</a:t>
            </a:r>
          </a:p>
          <a:p>
            <a:r>
              <a:rPr lang="en-GB" altLang="tr-TR" sz="2400">
                <a:solidFill>
                  <a:srgbClr val="FF0000"/>
                </a:solidFill>
                <a:latin typeface="Book Antiqua" pitchFamily="18" charset="0"/>
              </a:rPr>
              <a:t> -P</a:t>
            </a:r>
            <a:r>
              <a:rPr lang="en-GB" altLang="tr-TR" sz="2400" baseline="-25000">
                <a:solidFill>
                  <a:srgbClr val="FF0000"/>
                </a:solidFill>
                <a:latin typeface="Book Antiqua" pitchFamily="18" charset="0"/>
              </a:rPr>
              <a:t>X2</a:t>
            </a:r>
            <a:r>
              <a:rPr lang="en-GB" altLang="tr-TR" sz="2400">
                <a:solidFill>
                  <a:srgbClr val="FF0000"/>
                </a:solidFill>
                <a:latin typeface="Book Antiqua" pitchFamily="18" charset="0"/>
              </a:rPr>
              <a:t>/P</a:t>
            </a:r>
            <a:r>
              <a:rPr lang="en-GB" altLang="tr-TR" sz="2400" baseline="-25000">
                <a:solidFill>
                  <a:srgbClr val="FF0000"/>
                </a:solidFill>
                <a:latin typeface="Book Antiqua" pitchFamily="18" charset="0"/>
              </a:rPr>
              <a:t>Y</a:t>
            </a:r>
            <a:endParaRPr lang="en-GB" altLang="tr-TR" sz="2400">
              <a:solidFill>
                <a:srgbClr val="FF0000"/>
              </a:solidFill>
              <a:latin typeface="Book Antiqua" pitchFamily="18" charset="0"/>
            </a:endParaRPr>
          </a:p>
        </p:txBody>
      </p:sp>
      <p:sp>
        <p:nvSpPr>
          <p:cNvPr id="237583" name="Text Box 15"/>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37584" name="Text Box 16"/>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
        <p:nvSpPr>
          <p:cNvPr id="237585" name="Arc 17"/>
          <p:cNvSpPr>
            <a:spLocks/>
          </p:cNvSpPr>
          <p:nvPr/>
        </p:nvSpPr>
        <p:spPr bwMode="auto">
          <a:xfrm>
            <a:off x="688975" y="-762000"/>
            <a:ext cx="1541463" cy="3430588"/>
          </a:xfrm>
          <a:custGeom>
            <a:avLst/>
            <a:gdLst>
              <a:gd name="G0" fmla="+- 19783 0 0"/>
              <a:gd name="G1" fmla="+- 0 0 0"/>
              <a:gd name="G2" fmla="+- 21600 0 0"/>
              <a:gd name="T0" fmla="*/ 19824 w 19824"/>
              <a:gd name="T1" fmla="*/ 21600 h 21600"/>
              <a:gd name="T2" fmla="*/ 0 w 19824"/>
              <a:gd name="T3" fmla="*/ 8670 h 21600"/>
              <a:gd name="T4" fmla="*/ 19783 w 19824"/>
              <a:gd name="T5" fmla="*/ 0 h 21600"/>
            </a:gdLst>
            <a:ahLst/>
            <a:cxnLst>
              <a:cxn ang="0">
                <a:pos x="T0" y="T1"/>
              </a:cxn>
              <a:cxn ang="0">
                <a:pos x="T2" y="T3"/>
              </a:cxn>
              <a:cxn ang="0">
                <a:pos x="T4" y="T5"/>
              </a:cxn>
            </a:cxnLst>
            <a:rect l="0" t="0" r="r" b="b"/>
            <a:pathLst>
              <a:path w="19824" h="21600" fill="none" extrusionOk="0">
                <a:moveTo>
                  <a:pt x="19823" y="21599"/>
                </a:moveTo>
                <a:cubicBezTo>
                  <a:pt x="19810" y="21599"/>
                  <a:pt x="19796" y="21599"/>
                  <a:pt x="19783" y="21600"/>
                </a:cubicBezTo>
                <a:cubicBezTo>
                  <a:pt x="11206" y="21600"/>
                  <a:pt x="3442" y="16525"/>
                  <a:pt x="-1" y="8670"/>
                </a:cubicBezTo>
              </a:path>
              <a:path w="19824" h="21600" stroke="0" extrusionOk="0">
                <a:moveTo>
                  <a:pt x="19823" y="21599"/>
                </a:moveTo>
                <a:cubicBezTo>
                  <a:pt x="19810" y="21599"/>
                  <a:pt x="19796" y="21599"/>
                  <a:pt x="19783" y="21600"/>
                </a:cubicBezTo>
                <a:cubicBezTo>
                  <a:pt x="11206" y="21600"/>
                  <a:pt x="3442" y="16525"/>
                  <a:pt x="-1" y="8670"/>
                </a:cubicBezTo>
                <a:lnTo>
                  <a:pt x="19783"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7586" name="Text Box 18"/>
          <p:cNvSpPr txBox="1">
            <a:spLocks noChangeArrowheads="1"/>
          </p:cNvSpPr>
          <p:nvPr/>
        </p:nvSpPr>
        <p:spPr bwMode="auto">
          <a:xfrm>
            <a:off x="1600200" y="2133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FF0000"/>
                </a:solidFill>
                <a:latin typeface="Times New Roman" pitchFamily="18" charset="0"/>
              </a:rPr>
              <a:t>•</a:t>
            </a:r>
          </a:p>
        </p:txBody>
      </p:sp>
      <p:sp>
        <p:nvSpPr>
          <p:cNvPr id="237587" name="Text Box 19"/>
          <p:cNvSpPr txBox="1">
            <a:spLocks noChangeArrowheads="1"/>
          </p:cNvSpPr>
          <p:nvPr/>
        </p:nvSpPr>
        <p:spPr bwMode="auto">
          <a:xfrm>
            <a:off x="1676400" y="21336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C</a:t>
            </a:r>
          </a:p>
        </p:txBody>
      </p:sp>
      <p:sp>
        <p:nvSpPr>
          <p:cNvPr id="237588" name="Line 20"/>
          <p:cNvSpPr>
            <a:spLocks noChangeShapeType="1"/>
          </p:cNvSpPr>
          <p:nvPr/>
        </p:nvSpPr>
        <p:spPr bwMode="auto">
          <a:xfrm>
            <a:off x="1752600" y="2590800"/>
            <a:ext cx="0" cy="32004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7589" name="Text Box 21"/>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000000"/>
                </a:solidFill>
                <a:latin typeface="Times New Roman" pitchFamily="18" charset="0"/>
              </a:rPr>
              <a:t>U</a:t>
            </a:r>
            <a:r>
              <a:rPr lang="en-GB" altLang="tr-TR" sz="2400" baseline="-25000">
                <a:solidFill>
                  <a:srgbClr val="000000"/>
                </a:solidFill>
                <a:latin typeface="Times New Roman" pitchFamily="18" charset="0"/>
              </a:rPr>
              <a:t>1</a:t>
            </a:r>
            <a:endParaRPr lang="en-GB" altLang="tr-TR" sz="2400">
              <a:solidFill>
                <a:srgbClr val="000000"/>
              </a:solidFill>
              <a:latin typeface="Times New Roman" pitchFamily="18" charset="0"/>
            </a:endParaRPr>
          </a:p>
        </p:txBody>
      </p:sp>
      <p:sp>
        <p:nvSpPr>
          <p:cNvPr id="237592" name="Text Box 24"/>
          <p:cNvSpPr txBox="1">
            <a:spLocks noChangeArrowheads="1"/>
          </p:cNvSpPr>
          <p:nvPr/>
        </p:nvSpPr>
        <p:spPr bwMode="auto">
          <a:xfrm>
            <a:off x="914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a:t>
            </a:r>
            <a:r>
              <a:rPr lang="en-US" altLang="tr-TR" sz="2400" i="1">
                <a:latin typeface="Book Antiqua" pitchFamily="18" charset="0"/>
              </a:rPr>
              <a:t>Giffen</a:t>
            </a:r>
            <a:r>
              <a:rPr lang="en-US" altLang="tr-TR" sz="2400" b="0">
                <a:latin typeface="Book Antiqua" pitchFamily="18" charset="0"/>
              </a:rPr>
              <a:t> Good: Income and Substitution Effects</a:t>
            </a:r>
          </a:p>
        </p:txBody>
      </p:sp>
    </p:spTree>
    <p:extLst>
      <p:ext uri="{BB962C8B-B14F-4D97-AF65-F5344CB8AC3E}">
        <p14:creationId xmlns:p14="http://schemas.microsoft.com/office/powerpoint/2010/main" val="267759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An Individual Consumer</a:t>
            </a:r>
            <a:r>
              <a:rPr lang="ja-JP" altLang="en-US" dirty="0">
                <a:latin typeface="Arial"/>
              </a:rPr>
              <a:t>’</a:t>
            </a:r>
            <a:r>
              <a:rPr lang="en-US" dirty="0"/>
              <a:t>s Demand Curve </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1371600"/>
            <a:ext cx="683895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481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ayt Numarası Yer Tutucusu 3"/>
          <p:cNvSpPr>
            <a:spLocks noGrp="1"/>
          </p:cNvSpPr>
          <p:nvPr>
            <p:ph type="sldNum" sz="quarter" idx="12"/>
          </p:nvPr>
        </p:nvSpPr>
        <p:spPr/>
        <p:txBody>
          <a:bodyPr/>
          <a:lstStyle/>
          <a:p>
            <a:fld id="{40E51880-4457-49FB-9481-19D142B66F29}" type="slidenum">
              <a:rPr lang="en-US" altLang="tr-TR"/>
              <a:pPr/>
              <a:t>60</a:t>
            </a:fld>
            <a:endParaRPr lang="en-US" altLang="tr-TR"/>
          </a:p>
        </p:txBody>
      </p:sp>
      <p:sp>
        <p:nvSpPr>
          <p:cNvPr id="239618" name="Line 2"/>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9619" name="Text Box 3"/>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39620" name="Text Box 4"/>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39621" name="Line 5"/>
          <p:cNvSpPr>
            <a:spLocks noChangeShapeType="1"/>
          </p:cNvSpPr>
          <p:nvPr/>
        </p:nvSpPr>
        <p:spPr bwMode="auto">
          <a:xfrm>
            <a:off x="533400" y="1939925"/>
            <a:ext cx="388620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9622" name="Line 6"/>
          <p:cNvSpPr>
            <a:spLocks noChangeShapeType="1"/>
          </p:cNvSpPr>
          <p:nvPr/>
        </p:nvSpPr>
        <p:spPr bwMode="auto">
          <a:xfrm>
            <a:off x="533400" y="1939925"/>
            <a:ext cx="7467600" cy="3810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9623" name="Line 7"/>
          <p:cNvSpPr>
            <a:spLocks noChangeShapeType="1"/>
          </p:cNvSpPr>
          <p:nvPr/>
        </p:nvSpPr>
        <p:spPr bwMode="auto">
          <a:xfrm>
            <a:off x="533400" y="3006725"/>
            <a:ext cx="5410200" cy="2819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9624" name="Arc 8"/>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9625" name="Text Box 9"/>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latin typeface="Times New Roman" pitchFamily="18" charset="0"/>
              </a:rPr>
              <a:t>•</a:t>
            </a:r>
          </a:p>
        </p:txBody>
      </p:sp>
      <p:sp>
        <p:nvSpPr>
          <p:cNvPr id="239626" name="Text Box 10"/>
          <p:cNvSpPr txBox="1">
            <a:spLocks noChangeArrowheads="1"/>
          </p:cNvSpPr>
          <p:nvPr/>
        </p:nvSpPr>
        <p:spPr bwMode="auto">
          <a:xfrm>
            <a:off x="3276600" y="4038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FF0000"/>
                </a:solidFill>
                <a:latin typeface="Times New Roman" pitchFamily="18" charset="0"/>
              </a:rPr>
              <a:t>•</a:t>
            </a:r>
          </a:p>
        </p:txBody>
      </p:sp>
      <p:sp>
        <p:nvSpPr>
          <p:cNvPr id="239627" name="Text Box 11"/>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A</a:t>
            </a:r>
          </a:p>
        </p:txBody>
      </p:sp>
      <p:sp>
        <p:nvSpPr>
          <p:cNvPr id="239628" name="Text Box 12"/>
          <p:cNvSpPr txBox="1">
            <a:spLocks noChangeArrowheads="1"/>
          </p:cNvSpPr>
          <p:nvPr/>
        </p:nvSpPr>
        <p:spPr bwMode="auto">
          <a:xfrm>
            <a:off x="3489325" y="4038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Times New Roman" pitchFamily="18" charset="0"/>
              </a:rPr>
              <a:t>B</a:t>
            </a:r>
          </a:p>
        </p:txBody>
      </p:sp>
      <p:sp>
        <p:nvSpPr>
          <p:cNvPr id="239629" name="Text Box 13"/>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1</a:t>
            </a:r>
            <a:endParaRPr lang="en-GB" altLang="tr-TR" sz="2400">
              <a:latin typeface="Times New Roman" pitchFamily="18" charset="0"/>
            </a:endParaRPr>
          </a:p>
        </p:txBody>
      </p:sp>
      <p:sp>
        <p:nvSpPr>
          <p:cNvPr id="239631" name="Line 15"/>
          <p:cNvSpPr>
            <a:spLocks noChangeShapeType="1"/>
          </p:cNvSpPr>
          <p:nvPr/>
        </p:nvSpPr>
        <p:spPr bwMode="auto">
          <a:xfrm>
            <a:off x="2133600" y="3463925"/>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9632" name="Line 16"/>
          <p:cNvSpPr>
            <a:spLocks noChangeShapeType="1"/>
          </p:cNvSpPr>
          <p:nvPr/>
        </p:nvSpPr>
        <p:spPr bwMode="auto">
          <a:xfrm>
            <a:off x="3505200" y="4454525"/>
            <a:ext cx="0" cy="13716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9633" name="Line 17"/>
          <p:cNvSpPr>
            <a:spLocks noChangeShapeType="1"/>
          </p:cNvSpPr>
          <p:nvPr/>
        </p:nvSpPr>
        <p:spPr bwMode="auto">
          <a:xfrm flipH="1">
            <a:off x="5715000" y="4572000"/>
            <a:ext cx="914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9634" name="Text Box 18"/>
          <p:cNvSpPr txBox="1">
            <a:spLocks noChangeArrowheads="1"/>
          </p:cNvSpPr>
          <p:nvPr/>
        </p:nvSpPr>
        <p:spPr bwMode="auto">
          <a:xfrm>
            <a:off x="6553200" y="3743325"/>
            <a:ext cx="2066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FF0000"/>
                </a:solidFill>
                <a:latin typeface="Book Antiqua" pitchFamily="18" charset="0"/>
              </a:rPr>
              <a:t>BL</a:t>
            </a:r>
            <a:r>
              <a:rPr lang="en-GB" altLang="tr-TR" sz="2400" baseline="-25000">
                <a:solidFill>
                  <a:srgbClr val="FF0000"/>
                </a:solidFill>
                <a:latin typeface="Book Antiqua" pitchFamily="18" charset="0"/>
              </a:rPr>
              <a:t>d</a:t>
            </a:r>
            <a:r>
              <a:rPr lang="en-GB" altLang="tr-TR" sz="2400">
                <a:solidFill>
                  <a:srgbClr val="FF0000"/>
                </a:solidFill>
                <a:latin typeface="Book Antiqua" pitchFamily="18" charset="0"/>
              </a:rPr>
              <a:t> has slope</a:t>
            </a:r>
          </a:p>
          <a:p>
            <a:r>
              <a:rPr lang="en-GB" altLang="tr-TR" sz="2400">
                <a:solidFill>
                  <a:srgbClr val="FF0000"/>
                </a:solidFill>
                <a:latin typeface="Book Antiqua" pitchFamily="18" charset="0"/>
              </a:rPr>
              <a:t>-P</a:t>
            </a:r>
            <a:r>
              <a:rPr lang="en-GB" altLang="tr-TR" sz="2400" baseline="-25000">
                <a:solidFill>
                  <a:srgbClr val="FF0000"/>
                </a:solidFill>
                <a:latin typeface="Book Antiqua" pitchFamily="18" charset="0"/>
              </a:rPr>
              <a:t>X2</a:t>
            </a:r>
            <a:r>
              <a:rPr lang="en-GB" altLang="tr-TR" sz="2400">
                <a:solidFill>
                  <a:srgbClr val="FF0000"/>
                </a:solidFill>
                <a:latin typeface="Book Antiqua" pitchFamily="18" charset="0"/>
              </a:rPr>
              <a:t>/P</a:t>
            </a:r>
            <a:r>
              <a:rPr lang="en-GB" altLang="tr-TR" sz="2400" baseline="-25000">
                <a:solidFill>
                  <a:srgbClr val="FF0000"/>
                </a:solidFill>
                <a:latin typeface="Book Antiqua" pitchFamily="18" charset="0"/>
              </a:rPr>
              <a:t>Y</a:t>
            </a:r>
            <a:endParaRPr lang="en-GB" altLang="tr-TR" sz="2400">
              <a:solidFill>
                <a:srgbClr val="FF0000"/>
              </a:solidFill>
              <a:latin typeface="Book Antiqua" pitchFamily="18" charset="0"/>
            </a:endParaRPr>
          </a:p>
        </p:txBody>
      </p:sp>
      <p:sp>
        <p:nvSpPr>
          <p:cNvPr id="239635" name="Line 19"/>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9636" name="Text Box 20"/>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
        <p:nvSpPr>
          <p:cNvPr id="239644" name="Arc 28"/>
          <p:cNvSpPr>
            <a:spLocks/>
          </p:cNvSpPr>
          <p:nvPr/>
        </p:nvSpPr>
        <p:spPr bwMode="auto">
          <a:xfrm>
            <a:off x="685800" y="-762000"/>
            <a:ext cx="1541463" cy="3430588"/>
          </a:xfrm>
          <a:custGeom>
            <a:avLst/>
            <a:gdLst>
              <a:gd name="G0" fmla="+- 19783 0 0"/>
              <a:gd name="G1" fmla="+- 0 0 0"/>
              <a:gd name="G2" fmla="+- 21600 0 0"/>
              <a:gd name="T0" fmla="*/ 19824 w 19824"/>
              <a:gd name="T1" fmla="*/ 21600 h 21600"/>
              <a:gd name="T2" fmla="*/ 0 w 19824"/>
              <a:gd name="T3" fmla="*/ 8670 h 21600"/>
              <a:gd name="T4" fmla="*/ 19783 w 19824"/>
              <a:gd name="T5" fmla="*/ 0 h 21600"/>
            </a:gdLst>
            <a:ahLst/>
            <a:cxnLst>
              <a:cxn ang="0">
                <a:pos x="T0" y="T1"/>
              </a:cxn>
              <a:cxn ang="0">
                <a:pos x="T2" y="T3"/>
              </a:cxn>
              <a:cxn ang="0">
                <a:pos x="T4" y="T5"/>
              </a:cxn>
            </a:cxnLst>
            <a:rect l="0" t="0" r="r" b="b"/>
            <a:pathLst>
              <a:path w="19824" h="21600" fill="none" extrusionOk="0">
                <a:moveTo>
                  <a:pt x="19823" y="21599"/>
                </a:moveTo>
                <a:cubicBezTo>
                  <a:pt x="19810" y="21599"/>
                  <a:pt x="19796" y="21599"/>
                  <a:pt x="19783" y="21600"/>
                </a:cubicBezTo>
                <a:cubicBezTo>
                  <a:pt x="11206" y="21600"/>
                  <a:pt x="3442" y="16525"/>
                  <a:pt x="-1" y="8670"/>
                </a:cubicBezTo>
              </a:path>
              <a:path w="19824" h="21600" stroke="0" extrusionOk="0">
                <a:moveTo>
                  <a:pt x="19823" y="21599"/>
                </a:moveTo>
                <a:cubicBezTo>
                  <a:pt x="19810" y="21599"/>
                  <a:pt x="19796" y="21599"/>
                  <a:pt x="19783" y="21600"/>
                </a:cubicBezTo>
                <a:cubicBezTo>
                  <a:pt x="11206" y="21600"/>
                  <a:pt x="3442" y="16525"/>
                  <a:pt x="-1" y="8670"/>
                </a:cubicBezTo>
                <a:lnTo>
                  <a:pt x="19783" y="0"/>
                </a:lnTo>
                <a:close/>
              </a:path>
            </a:pathLst>
          </a:cu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9647" name="Text Box 31"/>
          <p:cNvSpPr txBox="1">
            <a:spLocks noChangeArrowheads="1"/>
          </p:cNvSpPr>
          <p:nvPr/>
        </p:nvSpPr>
        <p:spPr bwMode="auto">
          <a:xfrm>
            <a:off x="2286000" y="23622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000000"/>
                </a:solidFill>
                <a:latin typeface="Times New Roman" pitchFamily="18" charset="0"/>
              </a:rPr>
              <a:t>U</a:t>
            </a:r>
            <a:r>
              <a:rPr lang="en-GB" altLang="tr-TR" sz="2400" baseline="-25000">
                <a:solidFill>
                  <a:srgbClr val="000000"/>
                </a:solidFill>
                <a:latin typeface="Times New Roman" pitchFamily="18" charset="0"/>
              </a:rPr>
              <a:t>2</a:t>
            </a:r>
            <a:endParaRPr lang="en-GB" altLang="tr-TR" sz="2400">
              <a:solidFill>
                <a:srgbClr val="000000"/>
              </a:solidFill>
              <a:latin typeface="Times New Roman" pitchFamily="18" charset="0"/>
            </a:endParaRPr>
          </a:p>
        </p:txBody>
      </p:sp>
      <p:sp>
        <p:nvSpPr>
          <p:cNvPr id="239648" name="Text Box 32"/>
          <p:cNvSpPr txBox="1">
            <a:spLocks noChangeArrowheads="1"/>
          </p:cNvSpPr>
          <p:nvPr/>
        </p:nvSpPr>
        <p:spPr bwMode="auto">
          <a:xfrm>
            <a:off x="1600200" y="2133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239649" name="Text Box 33"/>
          <p:cNvSpPr txBox="1">
            <a:spLocks noChangeArrowheads="1"/>
          </p:cNvSpPr>
          <p:nvPr/>
        </p:nvSpPr>
        <p:spPr bwMode="auto">
          <a:xfrm>
            <a:off x="1676400" y="21336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000000"/>
                </a:solidFill>
                <a:latin typeface="Times New Roman" pitchFamily="18" charset="0"/>
              </a:rPr>
              <a:t>C</a:t>
            </a:r>
          </a:p>
        </p:txBody>
      </p:sp>
      <p:sp>
        <p:nvSpPr>
          <p:cNvPr id="239650" name="Line 34"/>
          <p:cNvSpPr>
            <a:spLocks noChangeShapeType="1"/>
          </p:cNvSpPr>
          <p:nvPr/>
        </p:nvSpPr>
        <p:spPr bwMode="auto">
          <a:xfrm>
            <a:off x="1752600" y="2590800"/>
            <a:ext cx="0" cy="32004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39651" name="Text Box 35"/>
          <p:cNvSpPr txBox="1">
            <a:spLocks noChangeArrowheads="1"/>
          </p:cNvSpPr>
          <p:nvPr/>
        </p:nvSpPr>
        <p:spPr bwMode="auto">
          <a:xfrm>
            <a:off x="1447800" y="5867400"/>
            <a:ext cx="2416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a:t>
            </a:r>
            <a:r>
              <a:rPr lang="en-GB" altLang="tr-TR" sz="2400" baseline="-25000">
                <a:latin typeface="Times New Roman" pitchFamily="18" charset="0"/>
              </a:rPr>
              <a:t>C</a:t>
            </a:r>
            <a:r>
              <a:rPr lang="en-GB" altLang="tr-TR" sz="2400">
                <a:latin typeface="Times New Roman" pitchFamily="18" charset="0"/>
              </a:rPr>
              <a:t>  </a:t>
            </a:r>
            <a:r>
              <a:rPr lang="en-GB" altLang="tr-TR" sz="2400">
                <a:solidFill>
                  <a:srgbClr val="000000"/>
                </a:solidFill>
                <a:latin typeface="Times New Roman" pitchFamily="18" charset="0"/>
              </a:rPr>
              <a:t>X</a:t>
            </a:r>
            <a:r>
              <a:rPr lang="en-GB" altLang="tr-TR" sz="2400" baseline="-25000">
                <a:solidFill>
                  <a:srgbClr val="000000"/>
                </a:solidFill>
                <a:latin typeface="Times New Roman" pitchFamily="18" charset="0"/>
              </a:rPr>
              <a:t>A</a:t>
            </a:r>
            <a:r>
              <a:rPr lang="en-GB" altLang="tr-TR" sz="2400">
                <a:solidFill>
                  <a:srgbClr val="000000"/>
                </a:solidFill>
                <a:latin typeface="Times New Roman" pitchFamily="18" charset="0"/>
              </a:rPr>
              <a:t>             </a:t>
            </a:r>
            <a:r>
              <a:rPr lang="en-GB" altLang="tr-TR" sz="2400">
                <a:solidFill>
                  <a:srgbClr val="FF0000"/>
                </a:solidFill>
                <a:latin typeface="Times New Roman" pitchFamily="18" charset="0"/>
              </a:rPr>
              <a:t>X</a:t>
            </a:r>
            <a:r>
              <a:rPr lang="en-GB" altLang="tr-TR" sz="2400" baseline="-25000">
                <a:solidFill>
                  <a:srgbClr val="FF0000"/>
                </a:solidFill>
                <a:latin typeface="Times New Roman" pitchFamily="18" charset="0"/>
              </a:rPr>
              <a:t>B</a:t>
            </a:r>
            <a:endParaRPr lang="en-GB" altLang="tr-TR" sz="2400">
              <a:solidFill>
                <a:srgbClr val="FF0000"/>
              </a:solidFill>
              <a:latin typeface="Times New Roman" pitchFamily="18" charset="0"/>
            </a:endParaRPr>
          </a:p>
        </p:txBody>
      </p:sp>
      <p:sp>
        <p:nvSpPr>
          <p:cNvPr id="239652" name="Text Box 36"/>
          <p:cNvSpPr txBox="1">
            <a:spLocks noChangeArrowheads="1"/>
          </p:cNvSpPr>
          <p:nvPr/>
        </p:nvSpPr>
        <p:spPr bwMode="auto">
          <a:xfrm>
            <a:off x="914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a:t>
            </a:r>
            <a:r>
              <a:rPr lang="en-US" altLang="tr-TR" sz="2400" i="1">
                <a:latin typeface="Book Antiqua" pitchFamily="18" charset="0"/>
              </a:rPr>
              <a:t>Giffen</a:t>
            </a:r>
            <a:r>
              <a:rPr lang="en-US" altLang="tr-TR" sz="2400" b="0">
                <a:latin typeface="Book Antiqua" pitchFamily="18" charset="0"/>
              </a:rPr>
              <a:t> Good: Income and Substitution Effects</a:t>
            </a:r>
          </a:p>
        </p:txBody>
      </p:sp>
    </p:spTree>
    <p:extLst>
      <p:ext uri="{BB962C8B-B14F-4D97-AF65-F5344CB8AC3E}">
        <p14:creationId xmlns:p14="http://schemas.microsoft.com/office/powerpoint/2010/main" val="4302454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ayt Numarası Yer Tutucusu 3"/>
          <p:cNvSpPr>
            <a:spLocks noGrp="1"/>
          </p:cNvSpPr>
          <p:nvPr>
            <p:ph type="sldNum" sz="quarter" idx="12"/>
          </p:nvPr>
        </p:nvSpPr>
        <p:spPr/>
        <p:txBody>
          <a:bodyPr/>
          <a:lstStyle/>
          <a:p>
            <a:fld id="{2D346EFD-5F91-4D3C-B2BC-6B596241BA63}" type="slidenum">
              <a:rPr lang="en-US" altLang="tr-TR"/>
              <a:pPr/>
              <a:t>61</a:t>
            </a:fld>
            <a:endParaRPr lang="en-US" altLang="tr-TR"/>
          </a:p>
        </p:txBody>
      </p:sp>
      <p:sp>
        <p:nvSpPr>
          <p:cNvPr id="247810" name="Line 2"/>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7811" name="Text Box 3"/>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47812" name="Text Box 4"/>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47813" name="Line 5"/>
          <p:cNvSpPr>
            <a:spLocks noChangeShapeType="1"/>
          </p:cNvSpPr>
          <p:nvPr/>
        </p:nvSpPr>
        <p:spPr bwMode="auto">
          <a:xfrm>
            <a:off x="533400" y="1939925"/>
            <a:ext cx="388620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7814" name="Line 6"/>
          <p:cNvSpPr>
            <a:spLocks noChangeShapeType="1"/>
          </p:cNvSpPr>
          <p:nvPr/>
        </p:nvSpPr>
        <p:spPr bwMode="auto">
          <a:xfrm>
            <a:off x="533400" y="1939925"/>
            <a:ext cx="7467600" cy="3810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7815" name="Line 7"/>
          <p:cNvSpPr>
            <a:spLocks noChangeShapeType="1"/>
          </p:cNvSpPr>
          <p:nvPr/>
        </p:nvSpPr>
        <p:spPr bwMode="auto">
          <a:xfrm>
            <a:off x="533400" y="3006725"/>
            <a:ext cx="5410200" cy="28194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7816" name="Arc 8"/>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7817" name="Text Box 9"/>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latin typeface="Times New Roman" pitchFamily="18" charset="0"/>
              </a:rPr>
              <a:t>•</a:t>
            </a:r>
          </a:p>
        </p:txBody>
      </p:sp>
      <p:sp>
        <p:nvSpPr>
          <p:cNvPr id="247818" name="Text Box 10"/>
          <p:cNvSpPr txBox="1">
            <a:spLocks noChangeArrowheads="1"/>
          </p:cNvSpPr>
          <p:nvPr/>
        </p:nvSpPr>
        <p:spPr bwMode="auto">
          <a:xfrm>
            <a:off x="3276600" y="4038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latin typeface="Times New Roman" pitchFamily="18" charset="0"/>
              </a:rPr>
              <a:t>•</a:t>
            </a:r>
          </a:p>
        </p:txBody>
      </p:sp>
      <p:sp>
        <p:nvSpPr>
          <p:cNvPr id="247819" name="Text Box 11"/>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A</a:t>
            </a:r>
          </a:p>
        </p:txBody>
      </p:sp>
      <p:sp>
        <p:nvSpPr>
          <p:cNvPr id="247820" name="Text Box 12"/>
          <p:cNvSpPr txBox="1">
            <a:spLocks noChangeArrowheads="1"/>
          </p:cNvSpPr>
          <p:nvPr/>
        </p:nvSpPr>
        <p:spPr bwMode="auto">
          <a:xfrm>
            <a:off x="3489325" y="4038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B</a:t>
            </a:r>
          </a:p>
        </p:txBody>
      </p:sp>
      <p:sp>
        <p:nvSpPr>
          <p:cNvPr id="247821" name="Text Box 13"/>
          <p:cNvSpPr txBox="1">
            <a:spLocks noChangeArrowheads="1"/>
          </p:cNvSpPr>
          <p:nvPr/>
        </p:nvSpPr>
        <p:spPr bwMode="auto">
          <a:xfrm>
            <a:off x="4479925" y="4572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1</a:t>
            </a:r>
            <a:endParaRPr lang="en-GB" altLang="tr-TR" sz="2400">
              <a:latin typeface="Times New Roman" pitchFamily="18" charset="0"/>
            </a:endParaRPr>
          </a:p>
        </p:txBody>
      </p:sp>
      <p:sp>
        <p:nvSpPr>
          <p:cNvPr id="247822" name="Line 14"/>
          <p:cNvSpPr>
            <a:spLocks noChangeShapeType="1"/>
          </p:cNvSpPr>
          <p:nvPr/>
        </p:nvSpPr>
        <p:spPr bwMode="auto">
          <a:xfrm>
            <a:off x="2133600" y="3463925"/>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7823" name="Line 15"/>
          <p:cNvSpPr>
            <a:spLocks noChangeShapeType="1"/>
          </p:cNvSpPr>
          <p:nvPr/>
        </p:nvSpPr>
        <p:spPr bwMode="auto">
          <a:xfrm>
            <a:off x="3505200" y="4454525"/>
            <a:ext cx="0" cy="13716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7826" name="Line 18"/>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7827" name="Text Box 19"/>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
        <p:nvSpPr>
          <p:cNvPr id="247828" name="Arc 20"/>
          <p:cNvSpPr>
            <a:spLocks/>
          </p:cNvSpPr>
          <p:nvPr/>
        </p:nvSpPr>
        <p:spPr bwMode="auto">
          <a:xfrm>
            <a:off x="685800" y="-762000"/>
            <a:ext cx="1541463" cy="3430588"/>
          </a:xfrm>
          <a:custGeom>
            <a:avLst/>
            <a:gdLst>
              <a:gd name="G0" fmla="+- 19783 0 0"/>
              <a:gd name="G1" fmla="+- 0 0 0"/>
              <a:gd name="G2" fmla="+- 21600 0 0"/>
              <a:gd name="T0" fmla="*/ 19824 w 19824"/>
              <a:gd name="T1" fmla="*/ 21600 h 21600"/>
              <a:gd name="T2" fmla="*/ 0 w 19824"/>
              <a:gd name="T3" fmla="*/ 8670 h 21600"/>
              <a:gd name="T4" fmla="*/ 19783 w 19824"/>
              <a:gd name="T5" fmla="*/ 0 h 21600"/>
            </a:gdLst>
            <a:ahLst/>
            <a:cxnLst>
              <a:cxn ang="0">
                <a:pos x="T0" y="T1"/>
              </a:cxn>
              <a:cxn ang="0">
                <a:pos x="T2" y="T3"/>
              </a:cxn>
              <a:cxn ang="0">
                <a:pos x="T4" y="T5"/>
              </a:cxn>
            </a:cxnLst>
            <a:rect l="0" t="0" r="r" b="b"/>
            <a:pathLst>
              <a:path w="19824" h="21600" fill="none" extrusionOk="0">
                <a:moveTo>
                  <a:pt x="19823" y="21599"/>
                </a:moveTo>
                <a:cubicBezTo>
                  <a:pt x="19810" y="21599"/>
                  <a:pt x="19796" y="21599"/>
                  <a:pt x="19783" y="21600"/>
                </a:cubicBezTo>
                <a:cubicBezTo>
                  <a:pt x="11206" y="21600"/>
                  <a:pt x="3442" y="16525"/>
                  <a:pt x="-1" y="8670"/>
                </a:cubicBezTo>
              </a:path>
              <a:path w="19824" h="21600" stroke="0" extrusionOk="0">
                <a:moveTo>
                  <a:pt x="19823" y="21599"/>
                </a:moveTo>
                <a:cubicBezTo>
                  <a:pt x="19810" y="21599"/>
                  <a:pt x="19796" y="21599"/>
                  <a:pt x="19783" y="21600"/>
                </a:cubicBezTo>
                <a:cubicBezTo>
                  <a:pt x="11206" y="21600"/>
                  <a:pt x="3442" y="16525"/>
                  <a:pt x="-1" y="8670"/>
                </a:cubicBezTo>
                <a:lnTo>
                  <a:pt x="19783" y="0"/>
                </a:lnTo>
                <a:close/>
              </a:path>
            </a:pathLst>
          </a:cu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7829" name="Text Box 21"/>
          <p:cNvSpPr txBox="1">
            <a:spLocks noChangeArrowheads="1"/>
          </p:cNvSpPr>
          <p:nvPr/>
        </p:nvSpPr>
        <p:spPr bwMode="auto">
          <a:xfrm>
            <a:off x="2286000" y="23622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000000"/>
                </a:solidFill>
                <a:latin typeface="Times New Roman" pitchFamily="18" charset="0"/>
              </a:rPr>
              <a:t>U</a:t>
            </a:r>
            <a:r>
              <a:rPr lang="en-GB" altLang="tr-TR" sz="2400" baseline="-25000">
                <a:solidFill>
                  <a:srgbClr val="000000"/>
                </a:solidFill>
                <a:latin typeface="Times New Roman" pitchFamily="18" charset="0"/>
              </a:rPr>
              <a:t>2</a:t>
            </a:r>
            <a:endParaRPr lang="en-GB" altLang="tr-TR" sz="2400">
              <a:solidFill>
                <a:srgbClr val="000000"/>
              </a:solidFill>
              <a:latin typeface="Times New Roman" pitchFamily="18" charset="0"/>
            </a:endParaRPr>
          </a:p>
        </p:txBody>
      </p:sp>
      <p:sp>
        <p:nvSpPr>
          <p:cNvPr id="247830" name="Text Box 22"/>
          <p:cNvSpPr txBox="1">
            <a:spLocks noChangeArrowheads="1"/>
          </p:cNvSpPr>
          <p:nvPr/>
        </p:nvSpPr>
        <p:spPr bwMode="auto">
          <a:xfrm>
            <a:off x="1600200" y="2133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solidFill>
                  <a:srgbClr val="000000"/>
                </a:solidFill>
                <a:latin typeface="Times New Roman" pitchFamily="18" charset="0"/>
              </a:rPr>
              <a:t>•</a:t>
            </a:r>
          </a:p>
        </p:txBody>
      </p:sp>
      <p:sp>
        <p:nvSpPr>
          <p:cNvPr id="247831" name="Text Box 23"/>
          <p:cNvSpPr txBox="1">
            <a:spLocks noChangeArrowheads="1"/>
          </p:cNvSpPr>
          <p:nvPr/>
        </p:nvSpPr>
        <p:spPr bwMode="auto">
          <a:xfrm>
            <a:off x="1676400" y="21336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solidFill>
                  <a:srgbClr val="000000"/>
                </a:solidFill>
                <a:latin typeface="Times New Roman" pitchFamily="18" charset="0"/>
              </a:rPr>
              <a:t>C</a:t>
            </a:r>
          </a:p>
        </p:txBody>
      </p:sp>
      <p:sp>
        <p:nvSpPr>
          <p:cNvPr id="247832" name="Line 24"/>
          <p:cNvSpPr>
            <a:spLocks noChangeShapeType="1"/>
          </p:cNvSpPr>
          <p:nvPr/>
        </p:nvSpPr>
        <p:spPr bwMode="auto">
          <a:xfrm>
            <a:off x="1752600" y="2590800"/>
            <a:ext cx="0" cy="32004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47833" name="Text Box 25"/>
          <p:cNvSpPr txBox="1">
            <a:spLocks noChangeArrowheads="1"/>
          </p:cNvSpPr>
          <p:nvPr/>
        </p:nvSpPr>
        <p:spPr bwMode="auto">
          <a:xfrm>
            <a:off x="1447800" y="5867400"/>
            <a:ext cx="2416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a:t>
            </a:r>
            <a:r>
              <a:rPr lang="en-GB" altLang="tr-TR" sz="2400" baseline="-25000">
                <a:latin typeface="Times New Roman" pitchFamily="18" charset="0"/>
              </a:rPr>
              <a:t>C</a:t>
            </a:r>
            <a:r>
              <a:rPr lang="en-GB" altLang="tr-TR" sz="2400">
                <a:latin typeface="Times New Roman" pitchFamily="18" charset="0"/>
              </a:rPr>
              <a:t>  </a:t>
            </a:r>
            <a:r>
              <a:rPr lang="en-GB" altLang="tr-TR" sz="2400">
                <a:solidFill>
                  <a:srgbClr val="000000"/>
                </a:solidFill>
                <a:latin typeface="Times New Roman" pitchFamily="18" charset="0"/>
              </a:rPr>
              <a:t>X</a:t>
            </a:r>
            <a:r>
              <a:rPr lang="en-GB" altLang="tr-TR" sz="2400" baseline="-25000">
                <a:solidFill>
                  <a:srgbClr val="000000"/>
                </a:solidFill>
                <a:latin typeface="Times New Roman" pitchFamily="18" charset="0"/>
              </a:rPr>
              <a:t>A</a:t>
            </a:r>
            <a:r>
              <a:rPr lang="en-GB" altLang="tr-TR" sz="2400">
                <a:solidFill>
                  <a:srgbClr val="000000"/>
                </a:solidFill>
                <a:latin typeface="Times New Roman" pitchFamily="18" charset="0"/>
              </a:rPr>
              <a:t>             </a:t>
            </a:r>
            <a:r>
              <a:rPr lang="en-GB" altLang="tr-TR" sz="2400">
                <a:latin typeface="Times New Roman" pitchFamily="18" charset="0"/>
              </a:rPr>
              <a:t>X</a:t>
            </a:r>
            <a:r>
              <a:rPr lang="en-GB" altLang="tr-TR" sz="2400" baseline="-25000">
                <a:latin typeface="Times New Roman" pitchFamily="18" charset="0"/>
              </a:rPr>
              <a:t>B</a:t>
            </a:r>
            <a:endParaRPr lang="en-GB" altLang="tr-TR" sz="2400">
              <a:latin typeface="Times New Roman" pitchFamily="18" charset="0"/>
            </a:endParaRPr>
          </a:p>
        </p:txBody>
      </p:sp>
      <p:sp>
        <p:nvSpPr>
          <p:cNvPr id="247834" name="Text Box 26"/>
          <p:cNvSpPr txBox="1">
            <a:spLocks noChangeArrowheads="1"/>
          </p:cNvSpPr>
          <p:nvPr/>
        </p:nvSpPr>
        <p:spPr bwMode="auto">
          <a:xfrm>
            <a:off x="914400" y="533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u="sng">
                <a:latin typeface="Book Antiqua" pitchFamily="18" charset="0"/>
              </a:rPr>
              <a:t>Example:</a:t>
            </a:r>
            <a:r>
              <a:rPr lang="en-US" altLang="tr-TR" sz="2400" b="0">
                <a:latin typeface="Book Antiqua" pitchFamily="18" charset="0"/>
              </a:rPr>
              <a:t>  </a:t>
            </a:r>
            <a:r>
              <a:rPr lang="en-US" altLang="tr-TR" sz="2400" i="1">
                <a:latin typeface="Book Antiqua" pitchFamily="18" charset="0"/>
              </a:rPr>
              <a:t>Giffen</a:t>
            </a:r>
            <a:r>
              <a:rPr lang="en-US" altLang="tr-TR" sz="2400" b="0">
                <a:latin typeface="Book Antiqua" pitchFamily="18" charset="0"/>
              </a:rPr>
              <a:t> Good: Income and Substitution Effects</a:t>
            </a:r>
          </a:p>
        </p:txBody>
      </p:sp>
      <p:sp>
        <p:nvSpPr>
          <p:cNvPr id="247835" name="Text Box 27"/>
          <p:cNvSpPr txBox="1">
            <a:spLocks noChangeArrowheads="1"/>
          </p:cNvSpPr>
          <p:nvPr/>
        </p:nvSpPr>
        <p:spPr bwMode="auto">
          <a:xfrm>
            <a:off x="4038600" y="1533525"/>
            <a:ext cx="39957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Book Antiqua" pitchFamily="18" charset="0"/>
              </a:rPr>
              <a:t>Substitution Effect:	   X</a:t>
            </a:r>
            <a:r>
              <a:rPr lang="en-GB" altLang="tr-TR" sz="2400" baseline="-25000">
                <a:latin typeface="Book Antiqua" pitchFamily="18" charset="0"/>
              </a:rPr>
              <a:t>B</a:t>
            </a:r>
            <a:r>
              <a:rPr lang="en-GB" altLang="tr-TR" sz="2400">
                <a:latin typeface="Book Antiqua" pitchFamily="18" charset="0"/>
              </a:rPr>
              <a:t>-X</a:t>
            </a:r>
            <a:r>
              <a:rPr lang="en-GB" altLang="tr-TR" sz="2400" baseline="-25000">
                <a:latin typeface="Book Antiqua" pitchFamily="18" charset="0"/>
              </a:rPr>
              <a:t>A</a:t>
            </a:r>
            <a:endParaRPr lang="en-GB" altLang="tr-TR" sz="2400">
              <a:latin typeface="Book Antiqua" pitchFamily="18" charset="0"/>
            </a:endParaRPr>
          </a:p>
          <a:p>
            <a:r>
              <a:rPr lang="en-GB" altLang="tr-TR" sz="2400">
                <a:latin typeface="Book Antiqua" pitchFamily="18" charset="0"/>
              </a:rPr>
              <a:t>Income Effect:	   X</a:t>
            </a:r>
            <a:r>
              <a:rPr lang="en-GB" altLang="tr-TR" sz="2400" baseline="-25000">
                <a:latin typeface="Book Antiqua" pitchFamily="18" charset="0"/>
              </a:rPr>
              <a:t>C</a:t>
            </a:r>
            <a:r>
              <a:rPr lang="en-GB" altLang="tr-TR" sz="2400">
                <a:latin typeface="Book Antiqua" pitchFamily="18" charset="0"/>
              </a:rPr>
              <a:t>-X</a:t>
            </a:r>
            <a:r>
              <a:rPr lang="en-GB" altLang="tr-TR" sz="2400" baseline="-25000">
                <a:latin typeface="Book Antiqua" pitchFamily="18" charset="0"/>
              </a:rPr>
              <a:t>B </a:t>
            </a:r>
          </a:p>
          <a:p>
            <a:r>
              <a:rPr lang="en-GB" altLang="tr-TR" sz="2400">
                <a:latin typeface="Book Antiqua" pitchFamily="18" charset="0"/>
              </a:rPr>
              <a:t>Overall Effect:	   X</a:t>
            </a:r>
            <a:r>
              <a:rPr lang="en-GB" altLang="tr-TR" sz="2400" baseline="-25000">
                <a:latin typeface="Book Antiqua" pitchFamily="18" charset="0"/>
              </a:rPr>
              <a:t>C</a:t>
            </a:r>
            <a:r>
              <a:rPr lang="en-GB" altLang="tr-TR" sz="2400">
                <a:latin typeface="Book Antiqua" pitchFamily="18" charset="0"/>
              </a:rPr>
              <a:t>-X</a:t>
            </a:r>
            <a:r>
              <a:rPr lang="en-GB" altLang="tr-TR" sz="2400" baseline="-25000">
                <a:latin typeface="Book Antiqua" pitchFamily="18" charset="0"/>
              </a:rPr>
              <a:t>A</a:t>
            </a:r>
          </a:p>
        </p:txBody>
      </p:sp>
    </p:spTree>
    <p:extLst>
      <p:ext uri="{BB962C8B-B14F-4D97-AF65-F5344CB8AC3E}">
        <p14:creationId xmlns:p14="http://schemas.microsoft.com/office/powerpoint/2010/main" val="669644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04FDFB2E-26ED-4860-8D82-B646362B26EC}" type="slidenum">
              <a:rPr lang="en-US" altLang="tr-TR"/>
              <a:pPr/>
              <a:t>62</a:t>
            </a:fld>
            <a:endParaRPr lang="en-US" altLang="tr-TR"/>
          </a:p>
        </p:txBody>
      </p:sp>
      <p:sp>
        <p:nvSpPr>
          <p:cNvPr id="234499" name="WordArt 3"/>
          <p:cNvSpPr>
            <a:spLocks noChangeArrowheads="1" noChangeShapeType="1" noTextEdit="1"/>
          </p:cNvSpPr>
          <p:nvPr/>
        </p:nvSpPr>
        <p:spPr bwMode="auto">
          <a:xfrm>
            <a:off x="457200" y="381000"/>
            <a:ext cx="4419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FF0000"/>
                </a:solidFill>
                <a:effectLst>
                  <a:outerShdw dist="45791" dir="2021404" algn="ctr" rotWithShape="0">
                    <a:srgbClr val="C0C0C0"/>
                  </a:outerShdw>
                </a:effectLst>
                <a:latin typeface="Times New Roman"/>
                <a:cs typeface="Times New Roman"/>
              </a:rPr>
              <a:t>Giffen Good</a:t>
            </a:r>
          </a:p>
        </p:txBody>
      </p:sp>
      <p:sp>
        <p:nvSpPr>
          <p:cNvPr id="234500" name="Rectangle 4"/>
          <p:cNvSpPr>
            <a:spLocks noChangeArrowheads="1"/>
          </p:cNvSpPr>
          <p:nvPr/>
        </p:nvSpPr>
        <p:spPr bwMode="auto">
          <a:xfrm>
            <a:off x="381000" y="17526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itchFamily="18" charset="0"/>
              </a:defRPr>
            </a:lvl1pPr>
            <a:lvl2pPr marL="990600" indent="-5334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accent1"/>
              </a:buClr>
              <a:buFont typeface="Wingdings" pitchFamily="2" charset="2"/>
              <a:buNone/>
            </a:pPr>
            <a:r>
              <a:rPr lang="en-US" altLang="tr-TR" sz="2800" b="0" u="sng">
                <a:latin typeface="Book Antiqua" pitchFamily="18" charset="0"/>
                <a:cs typeface="Arial" pitchFamily="34" charset="0"/>
              </a:rPr>
              <a:t>Notes</a:t>
            </a:r>
            <a:r>
              <a:rPr lang="en-US" altLang="tr-TR" sz="2800" b="0">
                <a:latin typeface="Book Antiqua" pitchFamily="18" charset="0"/>
                <a:cs typeface="Arial" pitchFamily="34" charset="0"/>
              </a:rPr>
              <a:t>:</a:t>
            </a:r>
          </a:p>
          <a:p>
            <a:pPr eaLnBrk="1" hangingPunct="1">
              <a:spcBef>
                <a:spcPct val="20000"/>
              </a:spcBef>
              <a:buClr>
                <a:schemeClr val="accent1"/>
              </a:buClr>
              <a:buFont typeface="Wingdings" pitchFamily="2" charset="2"/>
              <a:buChar char="l"/>
            </a:pPr>
            <a:r>
              <a:rPr lang="en-US" altLang="tr-TR" sz="2800" b="0">
                <a:latin typeface="Book Antiqua" pitchFamily="18" charset="0"/>
                <a:cs typeface="Arial" pitchFamily="34" charset="0"/>
              </a:rPr>
              <a:t>For Giffen goods, demand does not slope down.</a:t>
            </a:r>
          </a:p>
          <a:p>
            <a:pPr eaLnBrk="1" hangingPunct="1">
              <a:spcBef>
                <a:spcPct val="20000"/>
              </a:spcBef>
              <a:buClr>
                <a:schemeClr val="accent1"/>
              </a:buClr>
              <a:buFont typeface="Wingdings" pitchFamily="2" charset="2"/>
              <a:buChar char="l"/>
            </a:pPr>
            <a:r>
              <a:rPr lang="en-US" altLang="tr-TR" sz="2800" b="0">
                <a:latin typeface="Book Antiqua" pitchFamily="18" charset="0"/>
                <a:cs typeface="Arial" pitchFamily="34" charset="0"/>
              </a:rPr>
              <a:t>For the income effect to be large enough to offset the substitution effect, the good would have to represent a very large proportion of the budget.</a:t>
            </a:r>
          </a:p>
        </p:txBody>
      </p:sp>
    </p:spTree>
    <p:extLst>
      <p:ext uri="{BB962C8B-B14F-4D97-AF65-F5344CB8AC3E}">
        <p14:creationId xmlns:p14="http://schemas.microsoft.com/office/powerpoint/2010/main" val="468048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Effect transition="in" filter="wipe(left)">
                                      <p:cBhvr>
                                        <p:cTn id="7" dur="500"/>
                                        <p:tgtEl>
                                          <p:spTgt spid="2345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4500">
                                            <p:txEl>
                                              <p:pRg st="1" end="1"/>
                                            </p:txEl>
                                          </p:spTgt>
                                        </p:tgtEl>
                                        <p:attrNameLst>
                                          <p:attrName>style.visibility</p:attrName>
                                        </p:attrNameLst>
                                      </p:cBhvr>
                                      <p:to>
                                        <p:strVal val="visible"/>
                                      </p:to>
                                    </p:set>
                                    <p:animEffect transition="in" filter="wipe(left)">
                                      <p:cBhvr>
                                        <p:cTn id="12" dur="500"/>
                                        <p:tgtEl>
                                          <p:spTgt spid="2345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4500">
                                            <p:txEl>
                                              <p:pRg st="2" end="2"/>
                                            </p:txEl>
                                          </p:spTgt>
                                        </p:tgtEl>
                                        <p:attrNameLst>
                                          <p:attrName>style.visibility</p:attrName>
                                        </p:attrNameLst>
                                      </p:cBhvr>
                                      <p:to>
                                        <p:strVal val="visible"/>
                                      </p:to>
                                    </p:set>
                                    <p:animEffect transition="in" filter="wipe(left)">
                                      <p:cBhvr>
                                        <p:cTn id="17" dur="500"/>
                                        <p:tgtEl>
                                          <p:spTgt spid="2345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0"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dirty="0"/>
              <a:t>The Demand Curve</a:t>
            </a:r>
            <a:br>
              <a:rPr lang="en-US" dirty="0"/>
            </a:br>
            <a:r>
              <a:rPr lang="en-US" dirty="0"/>
              <a:t>for a Giffen Good </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63</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81224"/>
            <a:ext cx="5105400" cy="3865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424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B32ADB10-0340-4C53-9993-48719FBF3F85}" type="slidenum">
              <a:rPr lang="en-US" altLang="tr-TR"/>
              <a:pPr/>
              <a:t>64</a:t>
            </a:fld>
            <a:endParaRPr lang="en-US" altLang="tr-TR"/>
          </a:p>
        </p:txBody>
      </p:sp>
      <p:sp>
        <p:nvSpPr>
          <p:cNvPr id="249858" name="Rectangle 2"/>
          <p:cNvSpPr>
            <a:spLocks noChangeArrowheads="1"/>
          </p:cNvSpPr>
          <p:nvPr/>
        </p:nvSpPr>
        <p:spPr bwMode="auto">
          <a:xfrm>
            <a:off x="457200" y="1752600"/>
            <a:ext cx="82296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altLang="tr-TR" b="0" u="sng">
                <a:latin typeface="Book Antiqua" pitchFamily="18" charset="0"/>
                <a:cs typeface="Times New Roman" pitchFamily="18" charset="0"/>
              </a:rPr>
              <a:t>Example</a:t>
            </a:r>
            <a:r>
              <a:rPr lang="en-US" altLang="tr-TR" b="0">
                <a:latin typeface="Book Antiqua" pitchFamily="18" charset="0"/>
                <a:cs typeface="Times New Roman" pitchFamily="18" charset="0"/>
              </a:rPr>
              <a:t>: Finding Income and Substitution Effects</a:t>
            </a:r>
          </a:p>
          <a:p>
            <a:pPr eaLnBrk="1" hangingPunct="1">
              <a:spcBef>
                <a:spcPct val="20000"/>
              </a:spcBef>
            </a:pPr>
            <a:endParaRPr lang="en-US" altLang="tr-TR" b="0">
              <a:latin typeface="Book Antiqua" pitchFamily="18" charset="0"/>
              <a:cs typeface="Times New Roman" pitchFamily="18" charset="0"/>
            </a:endParaRPr>
          </a:p>
          <a:p>
            <a:pPr lvl="1">
              <a:spcBef>
                <a:spcPct val="20000"/>
              </a:spcBef>
            </a:pPr>
            <a:r>
              <a:rPr lang="en-US" altLang="tr-TR" b="0">
                <a:latin typeface="Book Antiqua" pitchFamily="18" charset="0"/>
                <a:cs typeface="Times New Roman" pitchFamily="18" charset="0"/>
              </a:rPr>
              <a:t>Suppose a Quasilinear Utility:</a:t>
            </a:r>
          </a:p>
          <a:p>
            <a:pPr lvl="1">
              <a:spcBef>
                <a:spcPct val="20000"/>
              </a:spcBef>
            </a:pPr>
            <a:r>
              <a:rPr lang="en-US" altLang="tr-TR" b="0">
                <a:latin typeface="Book Antiqua" pitchFamily="18" charset="0"/>
                <a:cs typeface="Times New Roman" pitchFamily="18" charset="0"/>
              </a:rPr>
              <a:t>	U(X,Y) = 2X</a:t>
            </a:r>
            <a:r>
              <a:rPr lang="en-US" altLang="tr-TR" b="0" baseline="30000">
                <a:latin typeface="Book Antiqua" pitchFamily="18" charset="0"/>
                <a:cs typeface="Times New Roman" pitchFamily="18" charset="0"/>
              </a:rPr>
              <a:t>0.5</a:t>
            </a:r>
            <a:r>
              <a:rPr lang="en-US" altLang="tr-TR" b="0">
                <a:latin typeface="Book Antiqua" pitchFamily="18" charset="0"/>
                <a:cs typeface="Times New Roman" pitchFamily="18" charset="0"/>
              </a:rPr>
              <a:t> + Y </a:t>
            </a:r>
          </a:p>
          <a:p>
            <a:pPr lvl="1">
              <a:spcBef>
                <a:spcPct val="20000"/>
              </a:spcBef>
            </a:pPr>
            <a:r>
              <a:rPr lang="en-US" altLang="tr-TR" b="0">
                <a:latin typeface="Book Antiqua" pitchFamily="18" charset="0"/>
                <a:cs typeface="Times New Roman" pitchFamily="18" charset="0"/>
              </a:rPr>
              <a:t>		=&gt;        MU</a:t>
            </a:r>
            <a:r>
              <a:rPr lang="en-US" altLang="tr-TR" b="0" baseline="-30000">
                <a:latin typeface="Book Antiqua" pitchFamily="18" charset="0"/>
                <a:cs typeface="Times New Roman" pitchFamily="18" charset="0"/>
              </a:rPr>
              <a:t>X</a:t>
            </a:r>
            <a:r>
              <a:rPr lang="en-US" altLang="tr-TR" b="0">
                <a:latin typeface="Book Antiqua" pitchFamily="18" charset="0"/>
                <a:cs typeface="Times New Roman" pitchFamily="18" charset="0"/>
              </a:rPr>
              <a:t> = 1/X</a:t>
            </a:r>
            <a:r>
              <a:rPr lang="en-US" altLang="tr-TR" b="0" baseline="30000">
                <a:latin typeface="Book Antiqua" pitchFamily="18" charset="0"/>
                <a:cs typeface="Times New Roman" pitchFamily="18" charset="0"/>
              </a:rPr>
              <a:t>0.5	    </a:t>
            </a:r>
            <a:r>
              <a:rPr lang="en-US" altLang="tr-TR" b="0">
                <a:latin typeface="Book Antiqua" pitchFamily="18" charset="0"/>
                <a:cs typeface="Times New Roman" pitchFamily="18" charset="0"/>
              </a:rPr>
              <a:t>MU</a:t>
            </a:r>
            <a:r>
              <a:rPr lang="en-US" altLang="tr-TR" b="0" baseline="-30000">
                <a:latin typeface="Book Antiqua" pitchFamily="18" charset="0"/>
                <a:cs typeface="Times New Roman" pitchFamily="18" charset="0"/>
              </a:rPr>
              <a:t>Y</a:t>
            </a:r>
            <a:r>
              <a:rPr lang="en-US" altLang="tr-TR" b="0">
                <a:latin typeface="Book Antiqua" pitchFamily="18" charset="0"/>
                <a:cs typeface="Times New Roman" pitchFamily="18" charset="0"/>
              </a:rPr>
              <a:t> = 1</a:t>
            </a:r>
            <a:endParaRPr lang="en-US" altLang="tr-TR" b="0" baseline="30000">
              <a:latin typeface="Book Antiqua" pitchFamily="18" charset="0"/>
              <a:cs typeface="Times New Roman" pitchFamily="18" charset="0"/>
            </a:endParaRPr>
          </a:p>
          <a:p>
            <a:pPr>
              <a:spcBef>
                <a:spcPct val="20000"/>
              </a:spcBef>
            </a:pPr>
            <a:r>
              <a:rPr lang="en-US" altLang="tr-TR" b="0" baseline="30000">
                <a:latin typeface="Book Antiqua" pitchFamily="18" charset="0"/>
                <a:cs typeface="Times New Roman" pitchFamily="18" charset="0"/>
              </a:rPr>
              <a:t>		</a:t>
            </a:r>
            <a:r>
              <a:rPr lang="en-US" altLang="tr-TR" b="0">
                <a:latin typeface="Book Antiqua" pitchFamily="18" charset="0"/>
                <a:cs typeface="Times New Roman" pitchFamily="18" charset="0"/>
              </a:rPr>
              <a:t>P</a:t>
            </a:r>
            <a:r>
              <a:rPr lang="en-US" altLang="tr-TR" b="0" baseline="-25000">
                <a:latin typeface="Book Antiqua" pitchFamily="18" charset="0"/>
                <a:cs typeface="Times New Roman" pitchFamily="18" charset="0"/>
              </a:rPr>
              <a:t>Y</a:t>
            </a:r>
            <a:r>
              <a:rPr lang="en-US" altLang="tr-TR" b="0">
                <a:latin typeface="Book Antiqua" pitchFamily="18" charset="0"/>
                <a:cs typeface="Times New Roman" pitchFamily="18" charset="0"/>
              </a:rPr>
              <a:t> = € 1</a:t>
            </a:r>
          </a:p>
          <a:p>
            <a:pPr>
              <a:spcBef>
                <a:spcPct val="20000"/>
              </a:spcBef>
            </a:pPr>
            <a:r>
              <a:rPr lang="en-US" altLang="tr-TR" b="0">
                <a:latin typeface="Book Antiqua" pitchFamily="18" charset="0"/>
                <a:cs typeface="Times New Roman" pitchFamily="18" charset="0"/>
              </a:rPr>
              <a:t>		I = € 10</a:t>
            </a:r>
            <a:endParaRPr lang="en-US" altLang="tr-TR" b="0" baseline="30000">
              <a:latin typeface="Book Antiqua" pitchFamily="18" charset="0"/>
              <a:cs typeface="Times New Roman" pitchFamily="18" charset="0"/>
            </a:endParaRPr>
          </a:p>
          <a:p>
            <a:pPr>
              <a:spcBef>
                <a:spcPct val="20000"/>
              </a:spcBef>
            </a:pPr>
            <a:endParaRPr lang="en-US" altLang="tr-TR" b="0">
              <a:latin typeface="Book Antiqua" pitchFamily="18" charset="0"/>
              <a:cs typeface="Times New Roman" pitchFamily="18" charset="0"/>
            </a:endParaRPr>
          </a:p>
        </p:txBody>
      </p:sp>
    </p:spTree>
    <p:extLst>
      <p:ext uri="{BB962C8B-B14F-4D97-AF65-F5344CB8AC3E}">
        <p14:creationId xmlns:p14="http://schemas.microsoft.com/office/powerpoint/2010/main" val="20841404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2CAE09BA-DF64-4259-9D12-A1E5D51E5DD3}" type="slidenum">
              <a:rPr lang="en-US" altLang="tr-TR"/>
              <a:pPr/>
              <a:t>65</a:t>
            </a:fld>
            <a:endParaRPr lang="en-US" altLang="tr-TR"/>
          </a:p>
        </p:txBody>
      </p:sp>
      <p:sp>
        <p:nvSpPr>
          <p:cNvPr id="37892" name="Rectangle 4"/>
          <p:cNvSpPr>
            <a:spLocks noChangeArrowheads="1"/>
          </p:cNvSpPr>
          <p:nvPr/>
        </p:nvSpPr>
        <p:spPr bwMode="auto">
          <a:xfrm>
            <a:off x="457200" y="1828800"/>
            <a:ext cx="8229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AutoNum type="arabicPeriod"/>
            </a:pPr>
            <a:r>
              <a:rPr lang="en-US" altLang="tr-TR" b="0">
                <a:latin typeface="Book Antiqua" pitchFamily="18" charset="0"/>
              </a:rPr>
              <a:t>Suppose </a:t>
            </a:r>
            <a:r>
              <a:rPr lang="en-US" altLang="tr-TR" b="0">
                <a:solidFill>
                  <a:srgbClr val="FF0000"/>
                </a:solidFill>
                <a:latin typeface="Book Antiqua" pitchFamily="18" charset="0"/>
              </a:rPr>
              <a:t>P</a:t>
            </a:r>
            <a:r>
              <a:rPr lang="en-US" altLang="tr-TR" b="0" baseline="-25000">
                <a:solidFill>
                  <a:srgbClr val="FF0000"/>
                </a:solidFill>
                <a:latin typeface="Book Antiqua" pitchFamily="18" charset="0"/>
              </a:rPr>
              <a:t>X</a:t>
            </a:r>
            <a:r>
              <a:rPr lang="en-US" altLang="tr-TR" b="0">
                <a:solidFill>
                  <a:srgbClr val="FF0000"/>
                </a:solidFill>
                <a:latin typeface="Book Antiqua" pitchFamily="18" charset="0"/>
              </a:rPr>
              <a:t> = € 0.50</a:t>
            </a:r>
          </a:p>
          <a:p>
            <a:pPr lvl="1">
              <a:spcBef>
                <a:spcPct val="20000"/>
              </a:spcBef>
              <a:buFontTx/>
              <a:buChar char="•"/>
            </a:pPr>
            <a:r>
              <a:rPr lang="en-US" altLang="tr-TR" b="0">
                <a:latin typeface="Book Antiqua" pitchFamily="18" charset="0"/>
              </a:rPr>
              <a:t>Tangency condition:</a:t>
            </a:r>
          </a:p>
          <a:p>
            <a:pPr lvl="1">
              <a:spcBef>
                <a:spcPct val="20000"/>
              </a:spcBef>
            </a:pPr>
            <a:r>
              <a:rPr lang="en-GB" altLang="tr-TR" b="0">
                <a:latin typeface="Book Antiqua" pitchFamily="18" charset="0"/>
                <a:cs typeface="Arial" pitchFamily="34" charset="0"/>
              </a:rPr>
              <a:t>		</a:t>
            </a:r>
            <a:r>
              <a:rPr lang="en-GB" altLang="tr-TR" b="0" u="sng">
                <a:latin typeface="Book Antiqua" pitchFamily="18" charset="0"/>
                <a:cs typeface="Arial" pitchFamily="34" charset="0"/>
              </a:rPr>
              <a:t>MU</a:t>
            </a:r>
            <a:r>
              <a:rPr lang="en-GB" altLang="tr-TR" b="0" u="sng" baseline="-25000">
                <a:latin typeface="Book Antiqua" pitchFamily="18" charset="0"/>
                <a:cs typeface="Arial" pitchFamily="34" charset="0"/>
              </a:rPr>
              <a:t>X </a:t>
            </a:r>
            <a:r>
              <a:rPr lang="en-GB" altLang="tr-TR" b="0">
                <a:latin typeface="Book Antiqua" pitchFamily="18" charset="0"/>
                <a:cs typeface="Arial" pitchFamily="34" charset="0"/>
              </a:rPr>
              <a:t> =  </a:t>
            </a:r>
            <a:r>
              <a:rPr lang="en-GB" altLang="tr-TR" b="0" u="sng">
                <a:latin typeface="Book Antiqua" pitchFamily="18" charset="0"/>
                <a:cs typeface="Arial" pitchFamily="34" charset="0"/>
              </a:rPr>
              <a:t>P</a:t>
            </a:r>
            <a:r>
              <a:rPr lang="en-GB" altLang="tr-TR" b="0" u="sng" baseline="-25000">
                <a:latin typeface="Book Antiqua" pitchFamily="18" charset="0"/>
                <a:cs typeface="Arial" pitchFamily="34" charset="0"/>
              </a:rPr>
              <a:t>X</a:t>
            </a:r>
            <a:r>
              <a:rPr lang="en-GB" altLang="tr-TR" b="0">
                <a:latin typeface="Book Antiqua" pitchFamily="18" charset="0"/>
                <a:cs typeface="Arial" pitchFamily="34" charset="0"/>
              </a:rPr>
              <a:t>  </a:t>
            </a:r>
            <a:r>
              <a:rPr lang="en-GB" altLang="tr-TR" b="0">
                <a:latin typeface="Book Antiqua" pitchFamily="18" charset="0"/>
                <a:cs typeface="Arial" pitchFamily="34" charset="0"/>
                <a:sym typeface="Wingdings" pitchFamily="2" charset="2"/>
              </a:rPr>
              <a:t>  </a:t>
            </a:r>
            <a:r>
              <a:rPr lang="en-GB" altLang="tr-TR" b="0" u="sng">
                <a:latin typeface="Book Antiqua" pitchFamily="18" charset="0"/>
                <a:cs typeface="Arial" pitchFamily="34" charset="0"/>
                <a:sym typeface="Wingdings" pitchFamily="2" charset="2"/>
              </a:rPr>
              <a:t>_1_</a:t>
            </a:r>
            <a:r>
              <a:rPr lang="en-GB" altLang="tr-TR" b="0">
                <a:latin typeface="Book Antiqua" pitchFamily="18" charset="0"/>
                <a:cs typeface="Arial" pitchFamily="34" charset="0"/>
                <a:sym typeface="Wingdings" pitchFamily="2" charset="2"/>
              </a:rPr>
              <a:t> = 0.5     X</a:t>
            </a:r>
            <a:r>
              <a:rPr lang="en-GB" altLang="tr-TR" b="0" baseline="-25000">
                <a:latin typeface="Book Antiqua" pitchFamily="18" charset="0"/>
                <a:cs typeface="Arial" pitchFamily="34" charset="0"/>
                <a:sym typeface="Wingdings" pitchFamily="2" charset="2"/>
              </a:rPr>
              <a:t>A</a:t>
            </a:r>
            <a:r>
              <a:rPr lang="en-GB" altLang="tr-TR" b="0">
                <a:latin typeface="Book Antiqua" pitchFamily="18" charset="0"/>
                <a:cs typeface="Arial" pitchFamily="34" charset="0"/>
                <a:sym typeface="Wingdings" pitchFamily="2" charset="2"/>
              </a:rPr>
              <a:t> = 4</a:t>
            </a:r>
            <a:endParaRPr lang="en-GB" altLang="tr-TR" b="0" u="sng" baseline="-25000">
              <a:latin typeface="Book Antiqua" pitchFamily="18" charset="0"/>
              <a:cs typeface="Arial" pitchFamily="34" charset="0"/>
            </a:endParaRPr>
          </a:p>
          <a:p>
            <a:pPr lvl="1"/>
            <a:r>
              <a:rPr lang="en-GB" altLang="tr-TR" b="0">
                <a:latin typeface="Book Antiqua" pitchFamily="18" charset="0"/>
                <a:cs typeface="Arial" pitchFamily="34" charset="0"/>
              </a:rPr>
              <a:t>		MU</a:t>
            </a:r>
            <a:r>
              <a:rPr lang="en-GB" altLang="tr-TR" b="0" baseline="-25000">
                <a:latin typeface="Book Antiqua" pitchFamily="18" charset="0"/>
                <a:cs typeface="Arial" pitchFamily="34" charset="0"/>
              </a:rPr>
              <a:t>Y </a:t>
            </a:r>
            <a:r>
              <a:rPr lang="en-GB" altLang="tr-TR" b="0">
                <a:latin typeface="Book Antiqua" pitchFamily="18" charset="0"/>
                <a:cs typeface="Arial" pitchFamily="34" charset="0"/>
              </a:rPr>
              <a:t>     P</a:t>
            </a:r>
            <a:r>
              <a:rPr lang="en-GB" altLang="tr-TR" b="0" baseline="-25000">
                <a:latin typeface="Book Antiqua" pitchFamily="18" charset="0"/>
                <a:cs typeface="Arial" pitchFamily="34" charset="0"/>
              </a:rPr>
              <a:t>Y</a:t>
            </a:r>
            <a:r>
              <a:rPr lang="en-GB" altLang="tr-TR" b="0">
                <a:latin typeface="Book Antiqua" pitchFamily="18" charset="0"/>
                <a:cs typeface="Arial" pitchFamily="34" charset="0"/>
              </a:rPr>
              <a:t>         X</a:t>
            </a:r>
            <a:r>
              <a:rPr lang="en-GB" altLang="tr-TR" b="0" baseline="30000">
                <a:latin typeface="Book Antiqua" pitchFamily="18" charset="0"/>
                <a:cs typeface="Arial" pitchFamily="34" charset="0"/>
              </a:rPr>
              <a:t>0.5</a:t>
            </a:r>
          </a:p>
          <a:p>
            <a:pPr lvl="1">
              <a:spcBef>
                <a:spcPct val="20000"/>
              </a:spcBef>
              <a:buFontTx/>
              <a:buChar char="•"/>
            </a:pPr>
            <a:r>
              <a:rPr lang="en-GB" altLang="tr-TR" b="0">
                <a:latin typeface="Book Antiqua" pitchFamily="18" charset="0"/>
                <a:cs typeface="Arial" pitchFamily="34" charset="0"/>
              </a:rPr>
              <a:t>Budget constraint: </a:t>
            </a:r>
          </a:p>
          <a:p>
            <a:pPr lvl="1">
              <a:spcBef>
                <a:spcPct val="20000"/>
              </a:spcBef>
            </a:pPr>
            <a:r>
              <a:rPr lang="en-GB" altLang="tr-TR" b="0">
                <a:latin typeface="Book Antiqua" pitchFamily="18" charset="0"/>
                <a:cs typeface="Arial" pitchFamily="34" charset="0"/>
              </a:rPr>
              <a:t>		</a:t>
            </a:r>
            <a:r>
              <a:rPr lang="en-US" altLang="tr-TR" b="0">
                <a:latin typeface="Book Antiqua" pitchFamily="18" charset="0"/>
              </a:rPr>
              <a:t>P</a:t>
            </a:r>
            <a:r>
              <a:rPr lang="en-US" altLang="tr-TR" b="0" baseline="-25000">
                <a:latin typeface="Book Antiqua" pitchFamily="18" charset="0"/>
              </a:rPr>
              <a:t>X</a:t>
            </a:r>
            <a:r>
              <a:rPr lang="en-US" altLang="tr-TR" b="0">
                <a:latin typeface="Book Antiqua" pitchFamily="18" charset="0"/>
              </a:rPr>
              <a:t> . X + P</a:t>
            </a:r>
            <a:r>
              <a:rPr lang="en-US" altLang="tr-TR" b="0" baseline="-25000">
                <a:latin typeface="Book Antiqua" pitchFamily="18" charset="0"/>
              </a:rPr>
              <a:t>Y</a:t>
            </a:r>
            <a:r>
              <a:rPr lang="en-US" altLang="tr-TR" b="0">
                <a:latin typeface="Book Antiqua" pitchFamily="18" charset="0"/>
              </a:rPr>
              <a:t> . Y  </a:t>
            </a:r>
            <a:r>
              <a:rPr lang="en-US" altLang="tr-TR" b="0">
                <a:latin typeface="Book Antiqua" pitchFamily="18" charset="0"/>
                <a:sym typeface="Symbol" pitchFamily="18" charset="2"/>
              </a:rPr>
              <a:t>=  I   </a:t>
            </a:r>
            <a:r>
              <a:rPr lang="en-US" altLang="tr-TR" b="0">
                <a:latin typeface="Book Antiqua" pitchFamily="18" charset="0"/>
                <a:sym typeface="Wingdings" pitchFamily="2" charset="2"/>
              </a:rPr>
              <a:t>  Y</a:t>
            </a:r>
            <a:r>
              <a:rPr lang="en-US" altLang="tr-TR" b="0" baseline="-25000">
                <a:latin typeface="Book Antiqua" pitchFamily="18" charset="0"/>
                <a:sym typeface="Wingdings" pitchFamily="2" charset="2"/>
              </a:rPr>
              <a:t>A</a:t>
            </a:r>
            <a:r>
              <a:rPr lang="en-US" altLang="tr-TR" b="0">
                <a:latin typeface="Book Antiqua" pitchFamily="18" charset="0"/>
                <a:sym typeface="Wingdings" pitchFamily="2" charset="2"/>
              </a:rPr>
              <a:t> = 8</a:t>
            </a:r>
          </a:p>
          <a:p>
            <a:pPr lvl="1">
              <a:spcBef>
                <a:spcPct val="20000"/>
              </a:spcBef>
              <a:buFontTx/>
              <a:buChar char="•"/>
            </a:pPr>
            <a:r>
              <a:rPr lang="en-GB" altLang="tr-TR" b="0">
                <a:latin typeface="Book Antiqua" pitchFamily="18" charset="0"/>
                <a:cs typeface="Arial" pitchFamily="34" charset="0"/>
              </a:rPr>
              <a:t>Utility level:</a:t>
            </a:r>
          </a:p>
          <a:p>
            <a:r>
              <a:rPr lang="en-US" altLang="tr-TR" b="0">
                <a:latin typeface="Book Antiqua" pitchFamily="18" charset="0"/>
              </a:rPr>
              <a:t>			U* = 2 (4)</a:t>
            </a:r>
            <a:r>
              <a:rPr lang="en-US" altLang="tr-TR" b="0" baseline="30000">
                <a:latin typeface="Book Antiqua" pitchFamily="18" charset="0"/>
              </a:rPr>
              <a:t>0.5</a:t>
            </a:r>
            <a:r>
              <a:rPr lang="en-US" altLang="tr-TR" b="0">
                <a:latin typeface="Book Antiqua" pitchFamily="18" charset="0"/>
              </a:rPr>
              <a:t> + 8 = 12</a:t>
            </a:r>
          </a:p>
        </p:txBody>
      </p:sp>
    </p:spTree>
    <p:extLst>
      <p:ext uri="{BB962C8B-B14F-4D97-AF65-F5344CB8AC3E}">
        <p14:creationId xmlns:p14="http://schemas.microsoft.com/office/powerpoint/2010/main" val="20854409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A161AA3D-548B-4A7B-B5DF-B75C2629D27A}" type="slidenum">
              <a:rPr lang="en-US" altLang="tr-TR"/>
              <a:pPr/>
              <a:t>66</a:t>
            </a:fld>
            <a:endParaRPr lang="en-US" altLang="tr-TR"/>
          </a:p>
        </p:txBody>
      </p:sp>
      <p:sp>
        <p:nvSpPr>
          <p:cNvPr id="251906" name="Rectangle 2"/>
          <p:cNvSpPr>
            <a:spLocks noChangeArrowheads="1"/>
          </p:cNvSpPr>
          <p:nvPr/>
        </p:nvSpPr>
        <p:spPr bwMode="auto">
          <a:xfrm>
            <a:off x="457200" y="1828800"/>
            <a:ext cx="8229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AutoNum type="arabicPeriod" startAt="2"/>
            </a:pPr>
            <a:r>
              <a:rPr lang="en-US" altLang="tr-TR" b="0">
                <a:latin typeface="Book Antiqua" pitchFamily="18" charset="0"/>
              </a:rPr>
              <a:t>Suppose </a:t>
            </a:r>
            <a:r>
              <a:rPr lang="en-US" altLang="tr-TR" b="0">
                <a:solidFill>
                  <a:srgbClr val="FF0000"/>
                </a:solidFill>
                <a:latin typeface="Book Antiqua" pitchFamily="18" charset="0"/>
              </a:rPr>
              <a:t>P</a:t>
            </a:r>
            <a:r>
              <a:rPr lang="en-US" altLang="tr-TR" b="0" baseline="-25000">
                <a:solidFill>
                  <a:srgbClr val="FF0000"/>
                </a:solidFill>
                <a:latin typeface="Book Antiqua" pitchFamily="18" charset="0"/>
              </a:rPr>
              <a:t>X</a:t>
            </a:r>
            <a:r>
              <a:rPr lang="en-US" altLang="tr-TR" b="0">
                <a:solidFill>
                  <a:srgbClr val="FF0000"/>
                </a:solidFill>
                <a:latin typeface="Book Antiqua" pitchFamily="18" charset="0"/>
              </a:rPr>
              <a:t> = € 0.20</a:t>
            </a:r>
          </a:p>
          <a:p>
            <a:pPr lvl="1">
              <a:spcBef>
                <a:spcPct val="20000"/>
              </a:spcBef>
              <a:buFontTx/>
              <a:buChar char="•"/>
            </a:pPr>
            <a:r>
              <a:rPr lang="en-US" altLang="tr-TR" b="0">
                <a:latin typeface="Book Antiqua" pitchFamily="18" charset="0"/>
              </a:rPr>
              <a:t>Tangency condition:</a:t>
            </a:r>
          </a:p>
          <a:p>
            <a:pPr lvl="1">
              <a:spcBef>
                <a:spcPct val="20000"/>
              </a:spcBef>
            </a:pPr>
            <a:r>
              <a:rPr lang="en-GB" altLang="tr-TR" b="0">
                <a:latin typeface="Book Antiqua" pitchFamily="18" charset="0"/>
                <a:cs typeface="Arial" pitchFamily="34" charset="0"/>
              </a:rPr>
              <a:t>		</a:t>
            </a:r>
            <a:r>
              <a:rPr lang="en-GB" altLang="tr-TR" b="0" u="sng">
                <a:latin typeface="Book Antiqua" pitchFamily="18" charset="0"/>
                <a:cs typeface="Arial" pitchFamily="34" charset="0"/>
              </a:rPr>
              <a:t>MU</a:t>
            </a:r>
            <a:r>
              <a:rPr lang="en-GB" altLang="tr-TR" b="0" u="sng" baseline="-25000">
                <a:latin typeface="Book Antiqua" pitchFamily="18" charset="0"/>
                <a:cs typeface="Arial" pitchFamily="34" charset="0"/>
              </a:rPr>
              <a:t>X </a:t>
            </a:r>
            <a:r>
              <a:rPr lang="en-GB" altLang="tr-TR" b="0">
                <a:latin typeface="Book Antiqua" pitchFamily="18" charset="0"/>
                <a:cs typeface="Arial" pitchFamily="34" charset="0"/>
              </a:rPr>
              <a:t> =  </a:t>
            </a:r>
            <a:r>
              <a:rPr lang="en-GB" altLang="tr-TR" b="0" u="sng">
                <a:latin typeface="Book Antiqua" pitchFamily="18" charset="0"/>
                <a:cs typeface="Arial" pitchFamily="34" charset="0"/>
              </a:rPr>
              <a:t>P</a:t>
            </a:r>
            <a:r>
              <a:rPr lang="en-GB" altLang="tr-TR" b="0" u="sng" baseline="-25000">
                <a:latin typeface="Book Antiqua" pitchFamily="18" charset="0"/>
                <a:cs typeface="Arial" pitchFamily="34" charset="0"/>
              </a:rPr>
              <a:t>X</a:t>
            </a:r>
            <a:r>
              <a:rPr lang="en-GB" altLang="tr-TR" b="0">
                <a:latin typeface="Book Antiqua" pitchFamily="18" charset="0"/>
                <a:cs typeface="Arial" pitchFamily="34" charset="0"/>
              </a:rPr>
              <a:t>  </a:t>
            </a:r>
            <a:r>
              <a:rPr lang="en-GB" altLang="tr-TR" b="0">
                <a:latin typeface="Book Antiqua" pitchFamily="18" charset="0"/>
                <a:cs typeface="Arial" pitchFamily="34" charset="0"/>
                <a:sym typeface="Wingdings" pitchFamily="2" charset="2"/>
              </a:rPr>
              <a:t>  </a:t>
            </a:r>
            <a:r>
              <a:rPr lang="en-GB" altLang="tr-TR" b="0" u="sng">
                <a:latin typeface="Book Antiqua" pitchFamily="18" charset="0"/>
                <a:cs typeface="Arial" pitchFamily="34" charset="0"/>
                <a:sym typeface="Wingdings" pitchFamily="2" charset="2"/>
              </a:rPr>
              <a:t>_1_</a:t>
            </a:r>
            <a:r>
              <a:rPr lang="en-GB" altLang="tr-TR" b="0">
                <a:latin typeface="Book Antiqua" pitchFamily="18" charset="0"/>
                <a:cs typeface="Arial" pitchFamily="34" charset="0"/>
                <a:sym typeface="Wingdings" pitchFamily="2" charset="2"/>
              </a:rPr>
              <a:t> = 0.2     X</a:t>
            </a:r>
            <a:r>
              <a:rPr lang="en-GB" altLang="tr-TR" b="0" baseline="-25000">
                <a:latin typeface="Book Antiqua" pitchFamily="18" charset="0"/>
                <a:cs typeface="Arial" pitchFamily="34" charset="0"/>
                <a:sym typeface="Wingdings" pitchFamily="2" charset="2"/>
              </a:rPr>
              <a:t>C</a:t>
            </a:r>
            <a:r>
              <a:rPr lang="en-GB" altLang="tr-TR" b="0">
                <a:latin typeface="Book Antiqua" pitchFamily="18" charset="0"/>
                <a:cs typeface="Arial" pitchFamily="34" charset="0"/>
                <a:sym typeface="Wingdings" pitchFamily="2" charset="2"/>
              </a:rPr>
              <a:t> = 25</a:t>
            </a:r>
            <a:endParaRPr lang="en-GB" altLang="tr-TR" b="0" u="sng" baseline="-25000">
              <a:latin typeface="Book Antiqua" pitchFamily="18" charset="0"/>
              <a:cs typeface="Arial" pitchFamily="34" charset="0"/>
            </a:endParaRPr>
          </a:p>
          <a:p>
            <a:pPr lvl="1"/>
            <a:r>
              <a:rPr lang="en-GB" altLang="tr-TR" b="0">
                <a:latin typeface="Book Antiqua" pitchFamily="18" charset="0"/>
                <a:cs typeface="Arial" pitchFamily="34" charset="0"/>
              </a:rPr>
              <a:t>		MU</a:t>
            </a:r>
            <a:r>
              <a:rPr lang="en-GB" altLang="tr-TR" b="0" baseline="-25000">
                <a:latin typeface="Book Antiqua" pitchFamily="18" charset="0"/>
                <a:cs typeface="Arial" pitchFamily="34" charset="0"/>
              </a:rPr>
              <a:t>Y </a:t>
            </a:r>
            <a:r>
              <a:rPr lang="en-GB" altLang="tr-TR" b="0">
                <a:latin typeface="Book Antiqua" pitchFamily="18" charset="0"/>
                <a:cs typeface="Arial" pitchFamily="34" charset="0"/>
              </a:rPr>
              <a:t>     P</a:t>
            </a:r>
            <a:r>
              <a:rPr lang="en-GB" altLang="tr-TR" b="0" baseline="-25000">
                <a:latin typeface="Book Antiqua" pitchFamily="18" charset="0"/>
                <a:cs typeface="Arial" pitchFamily="34" charset="0"/>
              </a:rPr>
              <a:t>Y</a:t>
            </a:r>
            <a:r>
              <a:rPr lang="en-GB" altLang="tr-TR" b="0">
                <a:latin typeface="Book Antiqua" pitchFamily="18" charset="0"/>
                <a:cs typeface="Arial" pitchFamily="34" charset="0"/>
              </a:rPr>
              <a:t>         X</a:t>
            </a:r>
            <a:r>
              <a:rPr lang="en-GB" altLang="tr-TR" b="0" baseline="30000">
                <a:latin typeface="Book Antiqua" pitchFamily="18" charset="0"/>
                <a:cs typeface="Arial" pitchFamily="34" charset="0"/>
              </a:rPr>
              <a:t>0.5</a:t>
            </a:r>
          </a:p>
          <a:p>
            <a:pPr lvl="1">
              <a:spcBef>
                <a:spcPct val="20000"/>
              </a:spcBef>
              <a:buFontTx/>
              <a:buChar char="•"/>
            </a:pPr>
            <a:r>
              <a:rPr lang="en-GB" altLang="tr-TR" b="0">
                <a:latin typeface="Book Antiqua" pitchFamily="18" charset="0"/>
                <a:cs typeface="Arial" pitchFamily="34" charset="0"/>
              </a:rPr>
              <a:t>Budget constraint: </a:t>
            </a:r>
          </a:p>
          <a:p>
            <a:pPr lvl="1">
              <a:spcBef>
                <a:spcPct val="20000"/>
              </a:spcBef>
            </a:pPr>
            <a:r>
              <a:rPr lang="en-GB" altLang="tr-TR" b="0">
                <a:latin typeface="Book Antiqua" pitchFamily="18" charset="0"/>
                <a:cs typeface="Arial" pitchFamily="34" charset="0"/>
              </a:rPr>
              <a:t>		</a:t>
            </a:r>
            <a:r>
              <a:rPr lang="en-US" altLang="tr-TR" b="0">
                <a:latin typeface="Book Antiqua" pitchFamily="18" charset="0"/>
              </a:rPr>
              <a:t>P</a:t>
            </a:r>
            <a:r>
              <a:rPr lang="en-US" altLang="tr-TR" b="0" baseline="-25000">
                <a:latin typeface="Book Antiqua" pitchFamily="18" charset="0"/>
              </a:rPr>
              <a:t>X</a:t>
            </a:r>
            <a:r>
              <a:rPr lang="en-US" altLang="tr-TR" b="0">
                <a:latin typeface="Book Antiqua" pitchFamily="18" charset="0"/>
              </a:rPr>
              <a:t> . X + P</a:t>
            </a:r>
            <a:r>
              <a:rPr lang="en-US" altLang="tr-TR" b="0" baseline="-25000">
                <a:latin typeface="Book Antiqua" pitchFamily="18" charset="0"/>
              </a:rPr>
              <a:t>Y</a:t>
            </a:r>
            <a:r>
              <a:rPr lang="en-US" altLang="tr-TR" b="0">
                <a:latin typeface="Book Antiqua" pitchFamily="18" charset="0"/>
              </a:rPr>
              <a:t> . Y  </a:t>
            </a:r>
            <a:r>
              <a:rPr lang="en-US" altLang="tr-TR" b="0">
                <a:latin typeface="Book Antiqua" pitchFamily="18" charset="0"/>
                <a:sym typeface="Symbol" pitchFamily="18" charset="2"/>
              </a:rPr>
              <a:t>=  I   </a:t>
            </a:r>
            <a:r>
              <a:rPr lang="en-US" altLang="tr-TR" b="0">
                <a:latin typeface="Book Antiqua" pitchFamily="18" charset="0"/>
                <a:sym typeface="Wingdings" pitchFamily="2" charset="2"/>
              </a:rPr>
              <a:t>  Y</a:t>
            </a:r>
            <a:r>
              <a:rPr lang="en-US" altLang="tr-TR" b="0" baseline="-25000">
                <a:latin typeface="Book Antiqua" pitchFamily="18" charset="0"/>
                <a:sym typeface="Wingdings" pitchFamily="2" charset="2"/>
              </a:rPr>
              <a:t>C</a:t>
            </a:r>
            <a:r>
              <a:rPr lang="en-US" altLang="tr-TR" b="0">
                <a:latin typeface="Book Antiqua" pitchFamily="18" charset="0"/>
                <a:sym typeface="Wingdings" pitchFamily="2" charset="2"/>
              </a:rPr>
              <a:t> = 5</a:t>
            </a:r>
          </a:p>
          <a:p>
            <a:pPr lvl="1">
              <a:spcBef>
                <a:spcPct val="20000"/>
              </a:spcBef>
              <a:buFontTx/>
              <a:buChar char="•"/>
            </a:pPr>
            <a:r>
              <a:rPr lang="en-GB" altLang="tr-TR" b="0">
                <a:latin typeface="Book Antiqua" pitchFamily="18" charset="0"/>
                <a:cs typeface="Arial" pitchFamily="34" charset="0"/>
              </a:rPr>
              <a:t>Utility level:</a:t>
            </a:r>
          </a:p>
          <a:p>
            <a:r>
              <a:rPr lang="en-US" altLang="tr-TR" b="0">
                <a:latin typeface="Book Antiqua" pitchFamily="18" charset="0"/>
              </a:rPr>
              <a:t>			U* = 2 (25)</a:t>
            </a:r>
            <a:r>
              <a:rPr lang="en-US" altLang="tr-TR" b="0" baseline="30000">
                <a:latin typeface="Book Antiqua" pitchFamily="18" charset="0"/>
              </a:rPr>
              <a:t>0.5</a:t>
            </a:r>
            <a:r>
              <a:rPr lang="en-US" altLang="tr-TR" b="0">
                <a:latin typeface="Book Antiqua" pitchFamily="18" charset="0"/>
              </a:rPr>
              <a:t> + 5 = 15</a:t>
            </a:r>
          </a:p>
        </p:txBody>
      </p:sp>
    </p:spTree>
    <p:extLst>
      <p:ext uri="{BB962C8B-B14F-4D97-AF65-F5344CB8AC3E}">
        <p14:creationId xmlns:p14="http://schemas.microsoft.com/office/powerpoint/2010/main" val="4130844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animEffect transition="in" filter="wipe(left)">
                                      <p:cBhvr>
                                        <p:cTn id="7" dur="500"/>
                                        <p:tgtEl>
                                          <p:spTgt spid="25190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1906">
                                            <p:txEl>
                                              <p:pRg st="1" end="1"/>
                                            </p:txEl>
                                          </p:spTgt>
                                        </p:tgtEl>
                                        <p:attrNameLst>
                                          <p:attrName>style.visibility</p:attrName>
                                        </p:attrNameLst>
                                      </p:cBhvr>
                                      <p:to>
                                        <p:strVal val="visible"/>
                                      </p:to>
                                    </p:set>
                                    <p:animEffect transition="in" filter="wipe(left)">
                                      <p:cBhvr>
                                        <p:cTn id="10" dur="500"/>
                                        <p:tgtEl>
                                          <p:spTgt spid="25190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1906">
                                            <p:txEl>
                                              <p:pRg st="2" end="2"/>
                                            </p:txEl>
                                          </p:spTgt>
                                        </p:tgtEl>
                                        <p:attrNameLst>
                                          <p:attrName>style.visibility</p:attrName>
                                        </p:attrNameLst>
                                      </p:cBhvr>
                                      <p:to>
                                        <p:strVal val="visible"/>
                                      </p:to>
                                    </p:set>
                                    <p:animEffect transition="in" filter="wipe(left)">
                                      <p:cBhvr>
                                        <p:cTn id="13" dur="500"/>
                                        <p:tgtEl>
                                          <p:spTgt spid="251906">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1906">
                                            <p:txEl>
                                              <p:pRg st="3" end="3"/>
                                            </p:txEl>
                                          </p:spTgt>
                                        </p:tgtEl>
                                        <p:attrNameLst>
                                          <p:attrName>style.visibility</p:attrName>
                                        </p:attrNameLst>
                                      </p:cBhvr>
                                      <p:to>
                                        <p:strVal val="visible"/>
                                      </p:to>
                                    </p:set>
                                    <p:animEffect transition="in" filter="wipe(left)">
                                      <p:cBhvr>
                                        <p:cTn id="16" dur="500"/>
                                        <p:tgtEl>
                                          <p:spTgt spid="251906">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51906">
                                            <p:txEl>
                                              <p:pRg st="4" end="4"/>
                                            </p:txEl>
                                          </p:spTgt>
                                        </p:tgtEl>
                                        <p:attrNameLst>
                                          <p:attrName>style.visibility</p:attrName>
                                        </p:attrNameLst>
                                      </p:cBhvr>
                                      <p:to>
                                        <p:strVal val="visible"/>
                                      </p:to>
                                    </p:set>
                                    <p:animEffect transition="in" filter="wipe(left)">
                                      <p:cBhvr>
                                        <p:cTn id="19" dur="500"/>
                                        <p:tgtEl>
                                          <p:spTgt spid="251906">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1906">
                                            <p:txEl>
                                              <p:pRg st="5" end="5"/>
                                            </p:txEl>
                                          </p:spTgt>
                                        </p:tgtEl>
                                        <p:attrNameLst>
                                          <p:attrName>style.visibility</p:attrName>
                                        </p:attrNameLst>
                                      </p:cBhvr>
                                      <p:to>
                                        <p:strVal val="visible"/>
                                      </p:to>
                                    </p:set>
                                    <p:animEffect transition="in" filter="wipe(left)">
                                      <p:cBhvr>
                                        <p:cTn id="22" dur="500"/>
                                        <p:tgtEl>
                                          <p:spTgt spid="251906">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51906">
                                            <p:txEl>
                                              <p:pRg st="6" end="6"/>
                                            </p:txEl>
                                          </p:spTgt>
                                        </p:tgtEl>
                                        <p:attrNameLst>
                                          <p:attrName>style.visibility</p:attrName>
                                        </p:attrNameLst>
                                      </p:cBhvr>
                                      <p:to>
                                        <p:strVal val="visible"/>
                                      </p:to>
                                    </p:set>
                                    <p:animEffect transition="in" filter="wipe(left)">
                                      <p:cBhvr>
                                        <p:cTn id="25" dur="500"/>
                                        <p:tgtEl>
                                          <p:spTgt spid="251906">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1906">
                                            <p:txEl>
                                              <p:pRg st="7" end="7"/>
                                            </p:txEl>
                                          </p:spTgt>
                                        </p:tgtEl>
                                        <p:attrNameLst>
                                          <p:attrName>style.visibility</p:attrName>
                                        </p:attrNameLst>
                                      </p:cBhvr>
                                      <p:to>
                                        <p:strVal val="visible"/>
                                      </p:to>
                                    </p:set>
                                    <p:animEffect transition="in" filter="wipe(left)">
                                      <p:cBhvr>
                                        <p:cTn id="30" dur="500"/>
                                        <p:tgtEl>
                                          <p:spTgt spid="2519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1C21A019-2A44-4085-9A0F-36C3264228EF}" type="slidenum">
              <a:rPr lang="en-US" altLang="tr-TR"/>
              <a:pPr/>
              <a:t>67</a:t>
            </a:fld>
            <a:endParaRPr lang="en-US" altLang="tr-TR"/>
          </a:p>
        </p:txBody>
      </p:sp>
      <p:sp>
        <p:nvSpPr>
          <p:cNvPr id="39944" name="Rectangle 8"/>
          <p:cNvSpPr>
            <a:spLocks noChangeArrowheads="1"/>
          </p:cNvSpPr>
          <p:nvPr/>
        </p:nvSpPr>
        <p:spPr bwMode="auto">
          <a:xfrm>
            <a:off x="457200" y="1828800"/>
            <a:ext cx="82296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tr-TR" b="0">
                <a:latin typeface="Book Antiqua" pitchFamily="18" charset="0"/>
              </a:rPr>
              <a:t>3. 	What are the substitution and income effects that result from the decline in P</a:t>
            </a:r>
            <a:r>
              <a:rPr lang="en-US" altLang="tr-TR" b="0" baseline="-25000">
                <a:latin typeface="Book Antiqua" pitchFamily="18" charset="0"/>
              </a:rPr>
              <a:t>X</a:t>
            </a:r>
            <a:r>
              <a:rPr lang="en-US" altLang="tr-TR" b="0">
                <a:latin typeface="Book Antiqua" pitchFamily="18" charset="0"/>
              </a:rPr>
              <a:t>?</a:t>
            </a:r>
          </a:p>
          <a:p>
            <a:pPr lvl="1">
              <a:spcBef>
                <a:spcPct val="20000"/>
              </a:spcBef>
              <a:buFontTx/>
              <a:buChar char="•"/>
            </a:pPr>
            <a:r>
              <a:rPr lang="en-US" altLang="tr-TR" b="0">
                <a:latin typeface="Book Antiqua" pitchFamily="18" charset="0"/>
              </a:rPr>
              <a:t>Find the basket B that gives a utility level of U = 12 at prices P</a:t>
            </a:r>
            <a:r>
              <a:rPr lang="en-US" altLang="tr-TR" b="0" baseline="-25000">
                <a:latin typeface="Book Antiqua" pitchFamily="18" charset="0"/>
              </a:rPr>
              <a:t>X</a:t>
            </a:r>
            <a:r>
              <a:rPr lang="en-US" altLang="tr-TR" b="0">
                <a:latin typeface="Book Antiqua" pitchFamily="18" charset="0"/>
              </a:rPr>
              <a:t> = € 0.20 and P</a:t>
            </a:r>
            <a:r>
              <a:rPr lang="en-US" altLang="tr-TR" b="0" baseline="-25000">
                <a:latin typeface="Book Antiqua" pitchFamily="18" charset="0"/>
              </a:rPr>
              <a:t>Y</a:t>
            </a:r>
            <a:r>
              <a:rPr lang="en-US" altLang="tr-TR" b="0">
                <a:latin typeface="Book Antiqua" pitchFamily="18" charset="0"/>
              </a:rPr>
              <a:t> = € 1 </a:t>
            </a:r>
          </a:p>
        </p:txBody>
      </p:sp>
    </p:spTree>
    <p:extLst>
      <p:ext uri="{BB962C8B-B14F-4D97-AF65-F5344CB8AC3E}">
        <p14:creationId xmlns:p14="http://schemas.microsoft.com/office/powerpoint/2010/main" val="2007598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4">
                                            <p:txEl>
                                              <p:pRg st="0" end="0"/>
                                            </p:txEl>
                                          </p:spTgt>
                                        </p:tgtEl>
                                        <p:attrNameLst>
                                          <p:attrName>style.visibility</p:attrName>
                                        </p:attrNameLst>
                                      </p:cBhvr>
                                      <p:to>
                                        <p:strVal val="visible"/>
                                      </p:to>
                                    </p:set>
                                    <p:animEffect transition="in" filter="wipe(left)">
                                      <p:cBhvr>
                                        <p:cTn id="7" dur="500"/>
                                        <p:tgtEl>
                                          <p:spTgt spid="399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4">
                                            <p:txEl>
                                              <p:pRg st="1" end="1"/>
                                            </p:txEl>
                                          </p:spTgt>
                                        </p:tgtEl>
                                        <p:attrNameLst>
                                          <p:attrName>style.visibility</p:attrName>
                                        </p:attrNameLst>
                                      </p:cBhvr>
                                      <p:to>
                                        <p:strVal val="visible"/>
                                      </p:to>
                                    </p:set>
                                    <p:animEffect transition="in" filter="wipe(left)">
                                      <p:cBhvr>
                                        <p:cTn id="12" dur="500"/>
                                        <p:tgtEl>
                                          <p:spTgt spid="399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ayt Numarası Yer Tutucusu 3"/>
          <p:cNvSpPr>
            <a:spLocks noGrp="1"/>
          </p:cNvSpPr>
          <p:nvPr>
            <p:ph type="sldNum" sz="quarter" idx="12"/>
          </p:nvPr>
        </p:nvSpPr>
        <p:spPr/>
        <p:txBody>
          <a:bodyPr/>
          <a:lstStyle/>
          <a:p>
            <a:fld id="{53FD87CC-546F-45D2-BA0F-8A9857A5F03D}" type="slidenum">
              <a:rPr lang="en-US" altLang="tr-TR"/>
              <a:pPr/>
              <a:t>68</a:t>
            </a:fld>
            <a:endParaRPr lang="en-US" altLang="tr-TR"/>
          </a:p>
        </p:txBody>
      </p:sp>
      <p:sp>
        <p:nvSpPr>
          <p:cNvPr id="253954" name="Line 2"/>
          <p:cNvSpPr>
            <a:spLocks noChangeShapeType="1"/>
          </p:cNvSpPr>
          <p:nvPr/>
        </p:nvSpPr>
        <p:spPr bwMode="auto">
          <a:xfrm flipV="1">
            <a:off x="533400" y="492125"/>
            <a:ext cx="0" cy="5334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3955" name="Text Box 3"/>
          <p:cNvSpPr txBox="1">
            <a:spLocks noChangeArrowheads="1"/>
          </p:cNvSpPr>
          <p:nvPr/>
        </p:nvSpPr>
        <p:spPr bwMode="auto">
          <a:xfrm>
            <a:off x="228600" y="574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0</a:t>
            </a:r>
          </a:p>
        </p:txBody>
      </p:sp>
      <p:sp>
        <p:nvSpPr>
          <p:cNvPr id="253956" name="Text Box 4"/>
          <p:cNvSpPr txBox="1">
            <a:spLocks noChangeArrowheads="1"/>
          </p:cNvSpPr>
          <p:nvPr/>
        </p:nvSpPr>
        <p:spPr bwMode="auto">
          <a:xfrm>
            <a:off x="152400" y="2286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Y</a:t>
            </a:r>
          </a:p>
        </p:txBody>
      </p:sp>
      <p:sp>
        <p:nvSpPr>
          <p:cNvPr id="253957" name="Line 5"/>
          <p:cNvSpPr>
            <a:spLocks noChangeShapeType="1"/>
          </p:cNvSpPr>
          <p:nvPr/>
        </p:nvSpPr>
        <p:spPr bwMode="auto">
          <a:xfrm>
            <a:off x="533400" y="1939925"/>
            <a:ext cx="388620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3958" name="Line 6"/>
          <p:cNvSpPr>
            <a:spLocks noChangeShapeType="1"/>
          </p:cNvSpPr>
          <p:nvPr/>
        </p:nvSpPr>
        <p:spPr bwMode="auto">
          <a:xfrm>
            <a:off x="533400" y="1939925"/>
            <a:ext cx="7467600" cy="3810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3959" name="Line 7"/>
          <p:cNvSpPr>
            <a:spLocks noChangeShapeType="1"/>
          </p:cNvSpPr>
          <p:nvPr/>
        </p:nvSpPr>
        <p:spPr bwMode="auto">
          <a:xfrm>
            <a:off x="533400" y="3006725"/>
            <a:ext cx="541020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3960" name="Arc 8"/>
          <p:cNvSpPr>
            <a:spLocks/>
          </p:cNvSpPr>
          <p:nvPr/>
        </p:nvSpPr>
        <p:spPr bwMode="auto">
          <a:xfrm>
            <a:off x="1219200" y="-346075"/>
            <a:ext cx="4530725" cy="5262563"/>
          </a:xfrm>
          <a:custGeom>
            <a:avLst/>
            <a:gdLst>
              <a:gd name="G0" fmla="+- 18749 0 0"/>
              <a:gd name="G1" fmla="+- 0 0 0"/>
              <a:gd name="G2" fmla="+- 21600 0 0"/>
              <a:gd name="T0" fmla="*/ 13732 w 18749"/>
              <a:gd name="T1" fmla="*/ 21009 h 21009"/>
              <a:gd name="T2" fmla="*/ 0 w 18749"/>
              <a:gd name="T3" fmla="*/ 10726 h 21009"/>
              <a:gd name="T4" fmla="*/ 18749 w 18749"/>
              <a:gd name="T5" fmla="*/ 0 h 21009"/>
            </a:gdLst>
            <a:ahLst/>
            <a:cxnLst>
              <a:cxn ang="0">
                <a:pos x="T0" y="T1"/>
              </a:cxn>
              <a:cxn ang="0">
                <a:pos x="T2" y="T3"/>
              </a:cxn>
              <a:cxn ang="0">
                <a:pos x="T4" y="T5"/>
              </a:cxn>
            </a:cxnLst>
            <a:rect l="0" t="0" r="r" b="b"/>
            <a:pathLst>
              <a:path w="18749" h="21009" fill="none" extrusionOk="0">
                <a:moveTo>
                  <a:pt x="13731" y="21009"/>
                </a:moveTo>
                <a:cubicBezTo>
                  <a:pt x="7931" y="19624"/>
                  <a:pt x="2961" y="15902"/>
                  <a:pt x="0" y="10725"/>
                </a:cubicBezTo>
              </a:path>
              <a:path w="18749" h="21009" stroke="0" extrusionOk="0">
                <a:moveTo>
                  <a:pt x="13731" y="21009"/>
                </a:moveTo>
                <a:cubicBezTo>
                  <a:pt x="7931" y="19624"/>
                  <a:pt x="2961" y="15902"/>
                  <a:pt x="0" y="10725"/>
                </a:cubicBezTo>
                <a:lnTo>
                  <a:pt x="18749"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3961" name="Text Box 9"/>
          <p:cNvSpPr txBox="1">
            <a:spLocks noChangeArrowheads="1"/>
          </p:cNvSpPr>
          <p:nvPr/>
        </p:nvSpPr>
        <p:spPr bwMode="auto">
          <a:xfrm>
            <a:off x="1905000" y="3082925"/>
            <a:ext cx="379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400">
                <a:latin typeface="Times New Roman" pitchFamily="18" charset="0"/>
              </a:rPr>
              <a:t>•</a:t>
            </a:r>
          </a:p>
        </p:txBody>
      </p:sp>
      <p:sp>
        <p:nvSpPr>
          <p:cNvPr id="253962" name="Text Box 10"/>
          <p:cNvSpPr txBox="1">
            <a:spLocks noChangeArrowheads="1"/>
          </p:cNvSpPr>
          <p:nvPr/>
        </p:nvSpPr>
        <p:spPr bwMode="auto">
          <a:xfrm>
            <a:off x="3276600" y="4038600"/>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latin typeface="Times New Roman" pitchFamily="18" charset="0"/>
              </a:rPr>
              <a:t>•</a:t>
            </a:r>
          </a:p>
        </p:txBody>
      </p:sp>
      <p:sp>
        <p:nvSpPr>
          <p:cNvPr id="253963" name="Text Box 11"/>
          <p:cNvSpPr txBox="1">
            <a:spLocks noChangeArrowheads="1"/>
          </p:cNvSpPr>
          <p:nvPr/>
        </p:nvSpPr>
        <p:spPr bwMode="auto">
          <a:xfrm>
            <a:off x="1965325" y="2971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A</a:t>
            </a:r>
          </a:p>
        </p:txBody>
      </p:sp>
      <p:sp>
        <p:nvSpPr>
          <p:cNvPr id="253964" name="Text Box 12"/>
          <p:cNvSpPr txBox="1">
            <a:spLocks noChangeArrowheads="1"/>
          </p:cNvSpPr>
          <p:nvPr/>
        </p:nvSpPr>
        <p:spPr bwMode="auto">
          <a:xfrm>
            <a:off x="3489325" y="4038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B</a:t>
            </a:r>
          </a:p>
        </p:txBody>
      </p:sp>
      <p:sp>
        <p:nvSpPr>
          <p:cNvPr id="253965" name="Arc 13"/>
          <p:cNvSpPr>
            <a:spLocks/>
          </p:cNvSpPr>
          <p:nvPr/>
        </p:nvSpPr>
        <p:spPr bwMode="auto">
          <a:xfrm>
            <a:off x="2862263" y="1025525"/>
            <a:ext cx="3746500" cy="3381375"/>
          </a:xfrm>
          <a:custGeom>
            <a:avLst/>
            <a:gdLst>
              <a:gd name="G0" fmla="+- 19783 0 0"/>
              <a:gd name="G1" fmla="+- 0 0 0"/>
              <a:gd name="G2" fmla="+- 21600 0 0"/>
              <a:gd name="T0" fmla="*/ 16176 w 19783"/>
              <a:gd name="T1" fmla="*/ 21297 h 21297"/>
              <a:gd name="T2" fmla="*/ 0 w 19783"/>
              <a:gd name="T3" fmla="*/ 8670 h 21297"/>
              <a:gd name="T4" fmla="*/ 19783 w 19783"/>
              <a:gd name="T5" fmla="*/ 0 h 21297"/>
            </a:gdLst>
            <a:ahLst/>
            <a:cxnLst>
              <a:cxn ang="0">
                <a:pos x="T0" y="T1"/>
              </a:cxn>
              <a:cxn ang="0">
                <a:pos x="T2" y="T3"/>
              </a:cxn>
              <a:cxn ang="0">
                <a:pos x="T4" y="T5"/>
              </a:cxn>
            </a:cxnLst>
            <a:rect l="0" t="0" r="r" b="b"/>
            <a:pathLst>
              <a:path w="19783" h="21297" fill="none" extrusionOk="0">
                <a:moveTo>
                  <a:pt x="16176" y="21296"/>
                </a:moveTo>
                <a:cubicBezTo>
                  <a:pt x="9001" y="20081"/>
                  <a:pt x="2920" y="15335"/>
                  <a:pt x="-1" y="8670"/>
                </a:cubicBezTo>
              </a:path>
              <a:path w="19783" h="21297" stroke="0" extrusionOk="0">
                <a:moveTo>
                  <a:pt x="16176" y="21296"/>
                </a:moveTo>
                <a:cubicBezTo>
                  <a:pt x="9001" y="20081"/>
                  <a:pt x="2920" y="15335"/>
                  <a:pt x="-1" y="8670"/>
                </a:cubicBezTo>
                <a:lnTo>
                  <a:pt x="19783" y="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3966" name="Text Box 14"/>
          <p:cNvSpPr txBox="1">
            <a:spLocks noChangeArrowheads="1"/>
          </p:cNvSpPr>
          <p:nvPr/>
        </p:nvSpPr>
        <p:spPr bwMode="auto">
          <a:xfrm>
            <a:off x="4327525" y="3514725"/>
            <a:ext cx="3968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4800">
                <a:latin typeface="Times New Roman" pitchFamily="18" charset="0"/>
              </a:rPr>
              <a:t>•</a:t>
            </a:r>
          </a:p>
        </p:txBody>
      </p:sp>
      <p:sp>
        <p:nvSpPr>
          <p:cNvPr id="253967" name="Text Box 15"/>
          <p:cNvSpPr txBox="1">
            <a:spLocks noChangeArrowheads="1"/>
          </p:cNvSpPr>
          <p:nvPr/>
        </p:nvSpPr>
        <p:spPr bwMode="auto">
          <a:xfrm>
            <a:off x="4403725" y="34290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C</a:t>
            </a:r>
          </a:p>
        </p:txBody>
      </p:sp>
      <p:sp>
        <p:nvSpPr>
          <p:cNvPr id="253968" name="Text Box 16"/>
          <p:cNvSpPr txBox="1">
            <a:spLocks noChangeArrowheads="1"/>
          </p:cNvSpPr>
          <p:nvPr/>
        </p:nvSpPr>
        <p:spPr bwMode="auto">
          <a:xfrm>
            <a:off x="4479925" y="4572000"/>
            <a:ext cx="984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1</a:t>
            </a:r>
            <a:r>
              <a:rPr lang="en-GB" altLang="tr-TR" sz="2400">
                <a:latin typeface="Times New Roman" pitchFamily="18" charset="0"/>
              </a:rPr>
              <a:t>=12</a:t>
            </a:r>
          </a:p>
        </p:txBody>
      </p:sp>
      <p:sp>
        <p:nvSpPr>
          <p:cNvPr id="253969" name="Text Box 17"/>
          <p:cNvSpPr txBox="1">
            <a:spLocks noChangeArrowheads="1"/>
          </p:cNvSpPr>
          <p:nvPr/>
        </p:nvSpPr>
        <p:spPr bwMode="auto">
          <a:xfrm>
            <a:off x="5791200" y="4073525"/>
            <a:ext cx="984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U</a:t>
            </a:r>
            <a:r>
              <a:rPr lang="en-GB" altLang="tr-TR" sz="2400" baseline="-25000">
                <a:latin typeface="Times New Roman" pitchFamily="18" charset="0"/>
              </a:rPr>
              <a:t>2</a:t>
            </a:r>
            <a:r>
              <a:rPr lang="en-GB" altLang="tr-TR" sz="2400">
                <a:latin typeface="Times New Roman" pitchFamily="18" charset="0"/>
              </a:rPr>
              <a:t>=15</a:t>
            </a:r>
          </a:p>
        </p:txBody>
      </p:sp>
      <p:sp>
        <p:nvSpPr>
          <p:cNvPr id="253970" name="Line 18"/>
          <p:cNvSpPr>
            <a:spLocks noChangeShapeType="1"/>
          </p:cNvSpPr>
          <p:nvPr/>
        </p:nvSpPr>
        <p:spPr bwMode="auto">
          <a:xfrm>
            <a:off x="2133600" y="3463925"/>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3971" name="Line 19"/>
          <p:cNvSpPr>
            <a:spLocks noChangeShapeType="1"/>
          </p:cNvSpPr>
          <p:nvPr/>
        </p:nvSpPr>
        <p:spPr bwMode="auto">
          <a:xfrm>
            <a:off x="3505200" y="4454525"/>
            <a:ext cx="0" cy="1371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3972" name="Line 20"/>
          <p:cNvSpPr>
            <a:spLocks noChangeShapeType="1"/>
          </p:cNvSpPr>
          <p:nvPr/>
        </p:nvSpPr>
        <p:spPr bwMode="auto">
          <a:xfrm>
            <a:off x="4495800" y="3962400"/>
            <a:ext cx="0" cy="1863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3973" name="Text Box 21"/>
          <p:cNvSpPr txBox="1">
            <a:spLocks noChangeArrowheads="1"/>
          </p:cNvSpPr>
          <p:nvPr/>
        </p:nvSpPr>
        <p:spPr bwMode="auto">
          <a:xfrm>
            <a:off x="1812925" y="5867400"/>
            <a:ext cx="3524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Times New Roman" pitchFamily="18" charset="0"/>
              </a:rPr>
              <a:t>X</a:t>
            </a:r>
            <a:r>
              <a:rPr lang="en-GB" altLang="tr-TR" sz="2400" baseline="-25000">
                <a:latin typeface="Times New Roman" pitchFamily="18" charset="0"/>
              </a:rPr>
              <a:t>A</a:t>
            </a:r>
            <a:r>
              <a:rPr lang="en-GB" altLang="tr-TR" sz="2400">
                <a:latin typeface="Times New Roman" pitchFamily="18" charset="0"/>
              </a:rPr>
              <a:t>=4           X</a:t>
            </a:r>
            <a:r>
              <a:rPr lang="en-GB" altLang="tr-TR" sz="2400" baseline="-25000">
                <a:latin typeface="Times New Roman" pitchFamily="18" charset="0"/>
              </a:rPr>
              <a:t>B</a:t>
            </a:r>
            <a:r>
              <a:rPr lang="en-GB" altLang="tr-TR" sz="2400">
                <a:latin typeface="Times New Roman" pitchFamily="18" charset="0"/>
              </a:rPr>
              <a:t>        X</a:t>
            </a:r>
            <a:r>
              <a:rPr lang="en-GB" altLang="tr-TR" sz="2400" baseline="-25000">
                <a:latin typeface="Times New Roman" pitchFamily="18" charset="0"/>
              </a:rPr>
              <a:t>C</a:t>
            </a:r>
            <a:r>
              <a:rPr lang="en-GB" altLang="tr-TR" sz="2400">
                <a:latin typeface="Times New Roman" pitchFamily="18" charset="0"/>
              </a:rPr>
              <a:t>=25</a:t>
            </a:r>
          </a:p>
        </p:txBody>
      </p:sp>
      <p:sp>
        <p:nvSpPr>
          <p:cNvPr id="253974" name="Text Box 22"/>
          <p:cNvSpPr txBox="1">
            <a:spLocks noChangeArrowheads="1"/>
          </p:cNvSpPr>
          <p:nvPr/>
        </p:nvSpPr>
        <p:spPr bwMode="auto">
          <a:xfrm>
            <a:off x="4038600" y="1533525"/>
            <a:ext cx="39957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a:latin typeface="Book Antiqua" pitchFamily="18" charset="0"/>
              </a:rPr>
              <a:t>Substitution Effect:	   X</a:t>
            </a:r>
            <a:r>
              <a:rPr lang="en-GB" altLang="tr-TR" sz="2400" baseline="-25000">
                <a:latin typeface="Book Antiqua" pitchFamily="18" charset="0"/>
              </a:rPr>
              <a:t>B</a:t>
            </a:r>
            <a:r>
              <a:rPr lang="en-GB" altLang="tr-TR" sz="2400">
                <a:latin typeface="Book Antiqua" pitchFamily="18" charset="0"/>
              </a:rPr>
              <a:t>-X</a:t>
            </a:r>
            <a:r>
              <a:rPr lang="en-GB" altLang="tr-TR" sz="2400" baseline="-25000">
                <a:latin typeface="Book Antiqua" pitchFamily="18" charset="0"/>
              </a:rPr>
              <a:t>A</a:t>
            </a:r>
            <a:endParaRPr lang="en-GB" altLang="tr-TR" sz="2400">
              <a:latin typeface="Book Antiqua" pitchFamily="18" charset="0"/>
            </a:endParaRPr>
          </a:p>
          <a:p>
            <a:r>
              <a:rPr lang="en-GB" altLang="tr-TR" sz="2400">
                <a:latin typeface="Book Antiqua" pitchFamily="18" charset="0"/>
              </a:rPr>
              <a:t>Income Effect:	   X</a:t>
            </a:r>
            <a:r>
              <a:rPr lang="en-GB" altLang="tr-TR" sz="2400" baseline="-25000">
                <a:latin typeface="Book Antiqua" pitchFamily="18" charset="0"/>
              </a:rPr>
              <a:t>C</a:t>
            </a:r>
            <a:r>
              <a:rPr lang="en-GB" altLang="tr-TR" sz="2400">
                <a:latin typeface="Book Antiqua" pitchFamily="18" charset="0"/>
              </a:rPr>
              <a:t>-X</a:t>
            </a:r>
            <a:r>
              <a:rPr lang="en-GB" altLang="tr-TR" sz="2400" baseline="-25000">
                <a:latin typeface="Book Antiqua" pitchFamily="18" charset="0"/>
              </a:rPr>
              <a:t>B </a:t>
            </a:r>
          </a:p>
          <a:p>
            <a:r>
              <a:rPr lang="en-GB" altLang="tr-TR" sz="2400">
                <a:solidFill>
                  <a:srgbClr val="FF0000"/>
                </a:solidFill>
                <a:latin typeface="Book Antiqua" pitchFamily="18" charset="0"/>
              </a:rPr>
              <a:t>Overall Effect:	   X</a:t>
            </a:r>
            <a:r>
              <a:rPr lang="en-GB" altLang="tr-TR" sz="2400" baseline="-25000">
                <a:solidFill>
                  <a:srgbClr val="FF0000"/>
                </a:solidFill>
                <a:latin typeface="Book Antiqua" pitchFamily="18" charset="0"/>
              </a:rPr>
              <a:t>C</a:t>
            </a:r>
            <a:r>
              <a:rPr lang="en-GB" altLang="tr-TR" sz="2400">
                <a:solidFill>
                  <a:srgbClr val="FF0000"/>
                </a:solidFill>
                <a:latin typeface="Book Antiqua" pitchFamily="18" charset="0"/>
              </a:rPr>
              <a:t>-X</a:t>
            </a:r>
            <a:r>
              <a:rPr lang="en-GB" altLang="tr-TR" sz="2400" baseline="-25000">
                <a:solidFill>
                  <a:srgbClr val="FF0000"/>
                </a:solidFill>
                <a:latin typeface="Book Antiqua" pitchFamily="18" charset="0"/>
              </a:rPr>
              <a:t>A</a:t>
            </a:r>
          </a:p>
        </p:txBody>
      </p:sp>
      <p:sp>
        <p:nvSpPr>
          <p:cNvPr id="253976" name="Line 24"/>
          <p:cNvSpPr>
            <a:spLocks noChangeShapeType="1"/>
          </p:cNvSpPr>
          <p:nvPr/>
        </p:nvSpPr>
        <p:spPr bwMode="auto">
          <a:xfrm>
            <a:off x="533400" y="5826125"/>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53977" name="Text Box 25"/>
          <p:cNvSpPr txBox="1">
            <a:spLocks noChangeArrowheads="1"/>
          </p:cNvSpPr>
          <p:nvPr/>
        </p:nvSpPr>
        <p:spPr bwMode="auto">
          <a:xfrm>
            <a:off x="8382000" y="586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000">
                <a:latin typeface="Times New Roman" pitchFamily="18" charset="0"/>
              </a:rPr>
              <a:t>X</a:t>
            </a:r>
          </a:p>
        </p:txBody>
      </p:sp>
    </p:spTree>
    <p:extLst>
      <p:ext uri="{BB962C8B-B14F-4D97-AF65-F5344CB8AC3E}">
        <p14:creationId xmlns:p14="http://schemas.microsoft.com/office/powerpoint/2010/main" val="24823118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2"/>
          </p:nvPr>
        </p:nvSpPr>
        <p:spPr/>
        <p:txBody>
          <a:bodyPr/>
          <a:lstStyle/>
          <a:p>
            <a:fld id="{F779207D-0402-435C-A206-7C8EB2335E94}" type="slidenum">
              <a:rPr lang="en-US" altLang="tr-TR"/>
              <a:pPr/>
              <a:t>69</a:t>
            </a:fld>
            <a:endParaRPr lang="en-US" altLang="tr-TR"/>
          </a:p>
        </p:txBody>
      </p:sp>
      <p:sp>
        <p:nvSpPr>
          <p:cNvPr id="256003" name="Rectangle 3"/>
          <p:cNvSpPr>
            <a:spLocks noChangeArrowheads="1"/>
          </p:cNvSpPr>
          <p:nvPr/>
        </p:nvSpPr>
        <p:spPr bwMode="auto">
          <a:xfrm>
            <a:off x="457200" y="1828800"/>
            <a:ext cx="82296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FontTx/>
              <a:buChar char="•"/>
            </a:pPr>
            <a:r>
              <a:rPr lang="en-US" altLang="tr-TR" b="0">
                <a:latin typeface="Book Antiqua" pitchFamily="18" charset="0"/>
              </a:rPr>
              <a:t>Tangency condition:</a:t>
            </a:r>
          </a:p>
          <a:p>
            <a:pPr lvl="1">
              <a:spcBef>
                <a:spcPct val="20000"/>
              </a:spcBef>
            </a:pPr>
            <a:r>
              <a:rPr lang="en-GB" altLang="tr-TR" b="0">
                <a:latin typeface="Book Antiqua" pitchFamily="18" charset="0"/>
                <a:cs typeface="Arial" pitchFamily="34" charset="0"/>
              </a:rPr>
              <a:t>		</a:t>
            </a:r>
            <a:r>
              <a:rPr lang="en-GB" altLang="tr-TR" b="0" u="sng">
                <a:latin typeface="Book Antiqua" pitchFamily="18" charset="0"/>
                <a:cs typeface="Arial" pitchFamily="34" charset="0"/>
              </a:rPr>
              <a:t>MU</a:t>
            </a:r>
            <a:r>
              <a:rPr lang="en-GB" altLang="tr-TR" b="0" u="sng" baseline="-25000">
                <a:latin typeface="Book Antiqua" pitchFamily="18" charset="0"/>
                <a:cs typeface="Arial" pitchFamily="34" charset="0"/>
              </a:rPr>
              <a:t>X </a:t>
            </a:r>
            <a:r>
              <a:rPr lang="en-GB" altLang="tr-TR" b="0">
                <a:latin typeface="Book Antiqua" pitchFamily="18" charset="0"/>
                <a:cs typeface="Arial" pitchFamily="34" charset="0"/>
              </a:rPr>
              <a:t> =  </a:t>
            </a:r>
            <a:r>
              <a:rPr lang="en-GB" altLang="tr-TR" b="0" u="sng">
                <a:latin typeface="Book Antiqua" pitchFamily="18" charset="0"/>
                <a:cs typeface="Arial" pitchFamily="34" charset="0"/>
              </a:rPr>
              <a:t>P</a:t>
            </a:r>
            <a:r>
              <a:rPr lang="en-GB" altLang="tr-TR" b="0" u="sng" baseline="-25000">
                <a:latin typeface="Book Antiqua" pitchFamily="18" charset="0"/>
                <a:cs typeface="Arial" pitchFamily="34" charset="0"/>
              </a:rPr>
              <a:t>X</a:t>
            </a:r>
            <a:r>
              <a:rPr lang="en-GB" altLang="tr-TR" b="0">
                <a:latin typeface="Book Antiqua" pitchFamily="18" charset="0"/>
                <a:cs typeface="Arial" pitchFamily="34" charset="0"/>
              </a:rPr>
              <a:t>  </a:t>
            </a:r>
            <a:r>
              <a:rPr lang="en-GB" altLang="tr-TR" b="0">
                <a:latin typeface="Book Antiqua" pitchFamily="18" charset="0"/>
                <a:cs typeface="Arial" pitchFamily="34" charset="0"/>
                <a:sym typeface="Wingdings" pitchFamily="2" charset="2"/>
              </a:rPr>
              <a:t>  </a:t>
            </a:r>
            <a:r>
              <a:rPr lang="en-GB" altLang="tr-TR" b="0" u="sng">
                <a:latin typeface="Book Antiqua" pitchFamily="18" charset="0"/>
                <a:cs typeface="Arial" pitchFamily="34" charset="0"/>
                <a:sym typeface="Wingdings" pitchFamily="2" charset="2"/>
              </a:rPr>
              <a:t>_1_</a:t>
            </a:r>
            <a:r>
              <a:rPr lang="en-GB" altLang="tr-TR" b="0">
                <a:latin typeface="Book Antiqua" pitchFamily="18" charset="0"/>
                <a:cs typeface="Arial" pitchFamily="34" charset="0"/>
                <a:sym typeface="Wingdings" pitchFamily="2" charset="2"/>
              </a:rPr>
              <a:t> = 0.2     X</a:t>
            </a:r>
            <a:r>
              <a:rPr lang="en-GB" altLang="tr-TR" b="0" baseline="-25000">
                <a:latin typeface="Book Antiqua" pitchFamily="18" charset="0"/>
                <a:cs typeface="Arial" pitchFamily="34" charset="0"/>
                <a:sym typeface="Wingdings" pitchFamily="2" charset="2"/>
              </a:rPr>
              <a:t>B</a:t>
            </a:r>
            <a:r>
              <a:rPr lang="en-GB" altLang="tr-TR" b="0">
                <a:latin typeface="Book Antiqua" pitchFamily="18" charset="0"/>
                <a:cs typeface="Arial" pitchFamily="34" charset="0"/>
                <a:sym typeface="Wingdings" pitchFamily="2" charset="2"/>
              </a:rPr>
              <a:t> = 25</a:t>
            </a:r>
            <a:endParaRPr lang="en-GB" altLang="tr-TR" b="0" u="sng" baseline="-25000">
              <a:latin typeface="Book Antiqua" pitchFamily="18" charset="0"/>
              <a:cs typeface="Arial" pitchFamily="34" charset="0"/>
            </a:endParaRPr>
          </a:p>
          <a:p>
            <a:pPr lvl="1"/>
            <a:r>
              <a:rPr lang="en-GB" altLang="tr-TR" b="0">
                <a:latin typeface="Book Antiqua" pitchFamily="18" charset="0"/>
                <a:cs typeface="Arial" pitchFamily="34" charset="0"/>
              </a:rPr>
              <a:t>		MU</a:t>
            </a:r>
            <a:r>
              <a:rPr lang="en-GB" altLang="tr-TR" b="0" baseline="-25000">
                <a:latin typeface="Book Antiqua" pitchFamily="18" charset="0"/>
                <a:cs typeface="Arial" pitchFamily="34" charset="0"/>
              </a:rPr>
              <a:t>Y </a:t>
            </a:r>
            <a:r>
              <a:rPr lang="en-GB" altLang="tr-TR" b="0">
                <a:latin typeface="Book Antiqua" pitchFamily="18" charset="0"/>
                <a:cs typeface="Arial" pitchFamily="34" charset="0"/>
              </a:rPr>
              <a:t>     P</a:t>
            </a:r>
            <a:r>
              <a:rPr lang="en-GB" altLang="tr-TR" b="0" baseline="-25000">
                <a:latin typeface="Book Antiqua" pitchFamily="18" charset="0"/>
                <a:cs typeface="Arial" pitchFamily="34" charset="0"/>
              </a:rPr>
              <a:t>Y</a:t>
            </a:r>
            <a:r>
              <a:rPr lang="en-GB" altLang="tr-TR" b="0">
                <a:latin typeface="Book Antiqua" pitchFamily="18" charset="0"/>
                <a:cs typeface="Arial" pitchFamily="34" charset="0"/>
              </a:rPr>
              <a:t>         X</a:t>
            </a:r>
            <a:r>
              <a:rPr lang="en-GB" altLang="tr-TR" b="0" baseline="30000">
                <a:latin typeface="Book Antiqua" pitchFamily="18" charset="0"/>
                <a:cs typeface="Arial" pitchFamily="34" charset="0"/>
              </a:rPr>
              <a:t>0.5</a:t>
            </a:r>
          </a:p>
          <a:p>
            <a:pPr lvl="1">
              <a:spcBef>
                <a:spcPct val="20000"/>
              </a:spcBef>
              <a:buFontTx/>
              <a:buChar char="•"/>
            </a:pPr>
            <a:r>
              <a:rPr lang="en-GB" altLang="tr-TR" b="0">
                <a:latin typeface="Book Antiqua" pitchFamily="18" charset="0"/>
                <a:cs typeface="Arial" pitchFamily="34" charset="0"/>
              </a:rPr>
              <a:t>Utility constraint: </a:t>
            </a:r>
          </a:p>
          <a:p>
            <a:pPr lvl="1">
              <a:spcBef>
                <a:spcPct val="20000"/>
              </a:spcBef>
            </a:pPr>
            <a:r>
              <a:rPr lang="en-GB" altLang="tr-TR" b="0">
                <a:latin typeface="Book Antiqua" pitchFamily="18" charset="0"/>
                <a:cs typeface="Arial" pitchFamily="34" charset="0"/>
              </a:rPr>
              <a:t>		</a:t>
            </a:r>
            <a:r>
              <a:rPr lang="en-US" altLang="tr-TR" b="0">
                <a:latin typeface="Book Antiqua" pitchFamily="18" charset="0"/>
              </a:rPr>
              <a:t>U* = 2 (25)</a:t>
            </a:r>
            <a:r>
              <a:rPr lang="en-US" altLang="tr-TR" b="0" baseline="30000">
                <a:latin typeface="Book Antiqua" pitchFamily="18" charset="0"/>
              </a:rPr>
              <a:t>0.5</a:t>
            </a:r>
            <a:r>
              <a:rPr lang="en-US" altLang="tr-TR" b="0">
                <a:latin typeface="Book Antiqua" pitchFamily="18" charset="0"/>
              </a:rPr>
              <a:t> + Y = 12 </a:t>
            </a:r>
            <a:r>
              <a:rPr lang="en-US" altLang="tr-TR" b="0">
                <a:latin typeface="Book Antiqua" pitchFamily="18" charset="0"/>
                <a:sym typeface="Wingdings" pitchFamily="2" charset="2"/>
              </a:rPr>
              <a:t>  Y</a:t>
            </a:r>
            <a:r>
              <a:rPr lang="en-US" altLang="tr-TR" b="0" baseline="-25000">
                <a:latin typeface="Book Antiqua" pitchFamily="18" charset="0"/>
                <a:sym typeface="Wingdings" pitchFamily="2" charset="2"/>
              </a:rPr>
              <a:t>B</a:t>
            </a:r>
            <a:r>
              <a:rPr lang="en-US" altLang="tr-TR" b="0">
                <a:latin typeface="Book Antiqua" pitchFamily="18" charset="0"/>
                <a:sym typeface="Wingdings" pitchFamily="2" charset="2"/>
              </a:rPr>
              <a:t> = 2</a:t>
            </a:r>
          </a:p>
          <a:p>
            <a:pPr lvl="1">
              <a:spcBef>
                <a:spcPct val="20000"/>
              </a:spcBef>
            </a:pPr>
            <a:endParaRPr lang="en-US" altLang="tr-TR" b="0">
              <a:latin typeface="Book Antiqua" pitchFamily="18" charset="0"/>
              <a:sym typeface="Wingdings" pitchFamily="2" charset="2"/>
            </a:endParaRPr>
          </a:p>
          <a:p>
            <a:pPr lvl="1">
              <a:spcBef>
                <a:spcPct val="20000"/>
              </a:spcBef>
              <a:buFontTx/>
              <a:buChar char="•"/>
            </a:pPr>
            <a:r>
              <a:rPr lang="en-US" altLang="tr-TR" b="0">
                <a:latin typeface="Book Antiqua" pitchFamily="18" charset="0"/>
                <a:sym typeface="Wingdings" pitchFamily="2" charset="2"/>
              </a:rPr>
              <a:t>Then:</a:t>
            </a:r>
          </a:p>
          <a:p>
            <a:pPr lvl="2">
              <a:spcBef>
                <a:spcPct val="20000"/>
              </a:spcBef>
              <a:buFontTx/>
              <a:buChar char="•"/>
            </a:pPr>
            <a:r>
              <a:rPr lang="en-US" altLang="tr-TR" b="0">
                <a:latin typeface="Book Antiqua" pitchFamily="18" charset="0"/>
                <a:sym typeface="Wingdings" pitchFamily="2" charset="2"/>
              </a:rPr>
              <a:t>Substitution Effect: 	X</a:t>
            </a:r>
            <a:r>
              <a:rPr lang="en-US" altLang="tr-TR" b="0" baseline="-25000">
                <a:latin typeface="Book Antiqua" pitchFamily="18" charset="0"/>
                <a:sym typeface="Wingdings" pitchFamily="2" charset="2"/>
              </a:rPr>
              <a:t>B</a:t>
            </a:r>
            <a:r>
              <a:rPr lang="en-US" altLang="tr-TR" b="0">
                <a:latin typeface="Book Antiqua" pitchFamily="18" charset="0"/>
                <a:sym typeface="Wingdings" pitchFamily="2" charset="2"/>
              </a:rPr>
              <a:t> - X</a:t>
            </a:r>
            <a:r>
              <a:rPr lang="en-US" altLang="tr-TR" b="0" baseline="-25000">
                <a:latin typeface="Book Antiqua" pitchFamily="18" charset="0"/>
                <a:sym typeface="Wingdings" pitchFamily="2" charset="2"/>
              </a:rPr>
              <a:t>A</a:t>
            </a:r>
            <a:r>
              <a:rPr lang="en-US" altLang="tr-TR" b="0">
                <a:latin typeface="Book Antiqua" pitchFamily="18" charset="0"/>
                <a:sym typeface="Wingdings" pitchFamily="2" charset="2"/>
              </a:rPr>
              <a:t> = 25 - 4 = 21</a:t>
            </a:r>
          </a:p>
          <a:p>
            <a:pPr lvl="2">
              <a:spcBef>
                <a:spcPct val="20000"/>
              </a:spcBef>
              <a:buFontTx/>
              <a:buChar char="•"/>
            </a:pPr>
            <a:r>
              <a:rPr lang="en-US" altLang="tr-TR" b="0">
                <a:latin typeface="Book Antiqua" pitchFamily="18" charset="0"/>
                <a:sym typeface="Wingdings" pitchFamily="2" charset="2"/>
              </a:rPr>
              <a:t>Income Effect:		X</a:t>
            </a:r>
            <a:r>
              <a:rPr lang="en-US" altLang="tr-TR" b="0" baseline="-25000">
                <a:latin typeface="Book Antiqua" pitchFamily="18" charset="0"/>
                <a:sym typeface="Wingdings" pitchFamily="2" charset="2"/>
              </a:rPr>
              <a:t>C</a:t>
            </a:r>
            <a:r>
              <a:rPr lang="en-US" altLang="tr-TR" b="0">
                <a:latin typeface="Book Antiqua" pitchFamily="18" charset="0"/>
                <a:sym typeface="Wingdings" pitchFamily="2" charset="2"/>
              </a:rPr>
              <a:t> - X</a:t>
            </a:r>
            <a:r>
              <a:rPr lang="en-US" altLang="tr-TR" b="0" baseline="-25000">
                <a:latin typeface="Book Antiqua" pitchFamily="18" charset="0"/>
                <a:sym typeface="Wingdings" pitchFamily="2" charset="2"/>
              </a:rPr>
              <a:t>B</a:t>
            </a:r>
            <a:r>
              <a:rPr lang="en-US" altLang="tr-TR" b="0">
                <a:latin typeface="Book Antiqua" pitchFamily="18" charset="0"/>
                <a:sym typeface="Wingdings" pitchFamily="2" charset="2"/>
              </a:rPr>
              <a:t> = 25 - 25 = 0</a:t>
            </a:r>
          </a:p>
          <a:p>
            <a:pPr lvl="2">
              <a:spcBef>
                <a:spcPct val="20000"/>
              </a:spcBef>
              <a:buFontTx/>
              <a:buChar char="•"/>
            </a:pPr>
            <a:endParaRPr lang="en-US" altLang="tr-TR" b="0">
              <a:latin typeface="Book Antiqua" pitchFamily="18" charset="0"/>
              <a:sym typeface="Wingdings" pitchFamily="2" charset="2"/>
            </a:endParaRPr>
          </a:p>
          <a:p>
            <a:pPr lvl="1">
              <a:spcBef>
                <a:spcPct val="20000"/>
              </a:spcBef>
            </a:pPr>
            <a:endParaRPr lang="en-US" altLang="tr-TR" b="0">
              <a:latin typeface="Book Antiqua" pitchFamily="18" charset="0"/>
            </a:endParaRPr>
          </a:p>
        </p:txBody>
      </p:sp>
    </p:spTree>
    <p:extLst>
      <p:ext uri="{BB962C8B-B14F-4D97-AF65-F5344CB8AC3E}">
        <p14:creationId xmlns:p14="http://schemas.microsoft.com/office/powerpoint/2010/main" val="217458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animEffect transition="in" filter="wipe(left)">
                                      <p:cBhvr>
                                        <p:cTn id="7" dur="500"/>
                                        <p:tgtEl>
                                          <p:spTgt spid="25600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6003">
                                            <p:txEl>
                                              <p:pRg st="1" end="1"/>
                                            </p:txEl>
                                          </p:spTgt>
                                        </p:tgtEl>
                                        <p:attrNameLst>
                                          <p:attrName>style.visibility</p:attrName>
                                        </p:attrNameLst>
                                      </p:cBhvr>
                                      <p:to>
                                        <p:strVal val="visible"/>
                                      </p:to>
                                    </p:set>
                                    <p:animEffect transition="in" filter="wipe(left)">
                                      <p:cBhvr>
                                        <p:cTn id="10" dur="500"/>
                                        <p:tgtEl>
                                          <p:spTgt spid="25600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6003">
                                            <p:txEl>
                                              <p:pRg st="2" end="2"/>
                                            </p:txEl>
                                          </p:spTgt>
                                        </p:tgtEl>
                                        <p:attrNameLst>
                                          <p:attrName>style.visibility</p:attrName>
                                        </p:attrNameLst>
                                      </p:cBhvr>
                                      <p:to>
                                        <p:strVal val="visible"/>
                                      </p:to>
                                    </p:set>
                                    <p:animEffect transition="in" filter="wipe(left)">
                                      <p:cBhvr>
                                        <p:cTn id="13" dur="500"/>
                                        <p:tgtEl>
                                          <p:spTgt spid="25600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6003">
                                            <p:txEl>
                                              <p:pRg st="3" end="3"/>
                                            </p:txEl>
                                          </p:spTgt>
                                        </p:tgtEl>
                                        <p:attrNameLst>
                                          <p:attrName>style.visibility</p:attrName>
                                        </p:attrNameLst>
                                      </p:cBhvr>
                                      <p:to>
                                        <p:strVal val="visible"/>
                                      </p:to>
                                    </p:set>
                                    <p:animEffect transition="in" filter="wipe(left)">
                                      <p:cBhvr>
                                        <p:cTn id="16" dur="500"/>
                                        <p:tgtEl>
                                          <p:spTgt spid="25600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56003">
                                            <p:txEl>
                                              <p:pRg st="4" end="4"/>
                                            </p:txEl>
                                          </p:spTgt>
                                        </p:tgtEl>
                                        <p:attrNameLst>
                                          <p:attrName>style.visibility</p:attrName>
                                        </p:attrNameLst>
                                      </p:cBhvr>
                                      <p:to>
                                        <p:strVal val="visible"/>
                                      </p:to>
                                    </p:set>
                                    <p:animEffect transition="in" filter="wipe(left)">
                                      <p:cBhvr>
                                        <p:cTn id="19" dur="500"/>
                                        <p:tgtEl>
                                          <p:spTgt spid="25600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6003">
                                            <p:txEl>
                                              <p:pRg st="6" end="6"/>
                                            </p:txEl>
                                          </p:spTgt>
                                        </p:tgtEl>
                                        <p:attrNameLst>
                                          <p:attrName>style.visibility</p:attrName>
                                        </p:attrNameLst>
                                      </p:cBhvr>
                                      <p:to>
                                        <p:strVal val="visible"/>
                                      </p:to>
                                    </p:set>
                                    <p:animEffect transition="in" filter="wipe(left)">
                                      <p:cBhvr>
                                        <p:cTn id="22" dur="500"/>
                                        <p:tgtEl>
                                          <p:spTgt spid="256003">
                                            <p:txEl>
                                              <p:pRg st="6" end="6"/>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56003">
                                            <p:txEl>
                                              <p:pRg st="7" end="7"/>
                                            </p:txEl>
                                          </p:spTgt>
                                        </p:tgtEl>
                                        <p:attrNameLst>
                                          <p:attrName>style.visibility</p:attrName>
                                        </p:attrNameLst>
                                      </p:cBhvr>
                                      <p:to>
                                        <p:strVal val="visible"/>
                                      </p:to>
                                    </p:set>
                                    <p:animEffect transition="in" filter="wipe(left)">
                                      <p:cBhvr>
                                        <p:cTn id="25" dur="500"/>
                                        <p:tgtEl>
                                          <p:spTgt spid="256003">
                                            <p:txEl>
                                              <p:pRg st="7" end="7"/>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56003">
                                            <p:txEl>
                                              <p:pRg st="8" end="8"/>
                                            </p:txEl>
                                          </p:spTgt>
                                        </p:tgtEl>
                                        <p:attrNameLst>
                                          <p:attrName>style.visibility</p:attrName>
                                        </p:attrNameLst>
                                      </p:cBhvr>
                                      <p:to>
                                        <p:strVal val="visible"/>
                                      </p:to>
                                    </p:set>
                                    <p:animEffect transition="in" filter="wipe(left)">
                                      <p:cBhvr>
                                        <p:cTn id="28" dur="500"/>
                                        <p:tgtEl>
                                          <p:spTgt spid="2560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7</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6942667"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09600" y="120134"/>
            <a:ext cx="4544449" cy="369332"/>
          </a:xfrm>
          <a:prstGeom prst="rect">
            <a:avLst/>
          </a:prstGeom>
        </p:spPr>
        <p:txBody>
          <a:bodyPr wrap="none">
            <a:spAutoFit/>
          </a:bodyPr>
          <a:lstStyle/>
          <a:p>
            <a:r>
              <a:rPr lang="en-US" b="1" dirty="0"/>
              <a:t>The derivation of demand curve from the PCC</a:t>
            </a:r>
            <a:endParaRPr lang="tr-TR" b="1" dirty="0"/>
          </a:p>
        </p:txBody>
      </p:sp>
      <p:sp>
        <p:nvSpPr>
          <p:cNvPr id="5" name="Dikdörtgen 4"/>
          <p:cNvSpPr/>
          <p:nvPr/>
        </p:nvSpPr>
        <p:spPr>
          <a:xfrm>
            <a:off x="6400800" y="694706"/>
            <a:ext cx="2514600" cy="3416320"/>
          </a:xfrm>
          <a:prstGeom prst="rect">
            <a:avLst/>
          </a:prstGeom>
        </p:spPr>
        <p:txBody>
          <a:bodyPr wrap="square">
            <a:spAutoFit/>
          </a:bodyPr>
          <a:lstStyle/>
          <a:p>
            <a:r>
              <a:rPr lang="en-US" dirty="0"/>
              <a:t>Assumptions:</a:t>
            </a:r>
          </a:p>
          <a:p>
            <a:pPr marL="342900" indent="-342900">
              <a:buAutoNum type="alphaLcParenBoth"/>
            </a:pPr>
            <a:r>
              <a:rPr lang="en-US" dirty="0"/>
              <a:t>The money to be spent by consumer is given and constant.</a:t>
            </a:r>
            <a:endParaRPr lang="tr-TR" dirty="0"/>
          </a:p>
          <a:p>
            <a:pPr marL="342900" indent="-342900">
              <a:buAutoNum type="alphaLcParenBoth"/>
            </a:pPr>
            <a:r>
              <a:rPr lang="en-US" dirty="0"/>
              <a:t>The price of good X falls. </a:t>
            </a:r>
            <a:endParaRPr lang="tr-TR" dirty="0"/>
          </a:p>
          <a:p>
            <a:pPr marL="342900" indent="-342900">
              <a:buAutoNum type="alphaLcParenBoth"/>
            </a:pPr>
            <a:r>
              <a:rPr lang="en-US" dirty="0"/>
              <a:t>Prices of other related goods do not change. </a:t>
            </a:r>
            <a:endParaRPr lang="tr-TR" dirty="0"/>
          </a:p>
          <a:p>
            <a:pPr marL="342900" indent="-342900">
              <a:buAutoNum type="alphaLcParenBoth"/>
            </a:pPr>
            <a:r>
              <a:rPr lang="en-US" dirty="0"/>
              <a:t>Consumer’s tastes and preferences remain constant. </a:t>
            </a:r>
            <a:endParaRPr lang="tr-TR" dirty="0"/>
          </a:p>
        </p:txBody>
      </p:sp>
    </p:spTree>
    <p:extLst>
      <p:ext uri="{BB962C8B-B14F-4D97-AF65-F5344CB8AC3E}">
        <p14:creationId xmlns:p14="http://schemas.microsoft.com/office/powerpoint/2010/main" val="41872056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a:t>Market Demand Curves</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70</a:t>
            </a:fld>
            <a:endParaRPr lang="en-US"/>
          </a:p>
        </p:txBody>
      </p:sp>
      <p:sp>
        <p:nvSpPr>
          <p:cNvPr id="6" name="Rectangle 5"/>
          <p:cNvSpPr>
            <a:spLocks noGrp="1" noChangeArrowheads="1"/>
          </p:cNvSpPr>
          <p:nvPr/>
        </p:nvSpPr>
        <p:spPr bwMode="auto">
          <a:xfrm>
            <a:off x="914400" y="19812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a:lnSpc>
                <a:spcPct val="90000"/>
              </a:lnSpc>
            </a:pPr>
            <a:r>
              <a:rPr lang="en-US" b="1" i="1" dirty="0">
                <a:solidFill>
                  <a:srgbClr val="000000"/>
                </a:solidFill>
              </a:rPr>
              <a:t>Market demand curv</a:t>
            </a:r>
            <a:r>
              <a:rPr lang="en-US" b="1" i="1" dirty="0">
                <a:solidFill>
                  <a:schemeClr val="tx1"/>
                </a:solidFill>
              </a:rPr>
              <a:t>e:</a:t>
            </a:r>
            <a:r>
              <a:rPr lang="en-US" dirty="0">
                <a:solidFill>
                  <a:schemeClr val="tx1"/>
                </a:solidFill>
              </a:rPr>
              <a:t> the horizontal summation of the individual demand curves. In other words, the market demand is obtained by adding the quantities demanded by the individuals at each price and plotting this total quantity for all possible prices.</a:t>
            </a:r>
          </a:p>
          <a:p>
            <a:pPr>
              <a:lnSpc>
                <a:spcPct val="90000"/>
              </a:lnSpc>
            </a:pPr>
            <a:endParaRPr lang="en-US" dirty="0">
              <a:solidFill>
                <a:schemeClr val="tx1"/>
              </a:solidFill>
            </a:endParaRPr>
          </a:p>
          <a:p>
            <a:pPr>
              <a:lnSpc>
                <a:spcPct val="90000"/>
              </a:lnSpc>
            </a:pPr>
            <a:r>
              <a:rPr lang="en-US" dirty="0">
                <a:solidFill>
                  <a:srgbClr val="FFFFFF"/>
                </a:solidFill>
              </a:rPr>
              <a:t>.</a:t>
            </a:r>
          </a:p>
        </p:txBody>
      </p:sp>
    </p:spTree>
    <p:extLst>
      <p:ext uri="{BB962C8B-B14F-4D97-AF65-F5344CB8AC3E}">
        <p14:creationId xmlns:p14="http://schemas.microsoft.com/office/powerpoint/2010/main" val="2411262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dirty="0"/>
              <a:t>Generating Market Demand from Individual Demands </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71</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76424"/>
            <a:ext cx="7121896" cy="3599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7035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The Market Demand Curve for Beech Saplings </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72</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83" y="2057401"/>
            <a:ext cx="785486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8386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73</a:t>
            </a:fld>
            <a:endParaRPr lang="en-US"/>
          </a:p>
        </p:txBody>
      </p:sp>
      <p:pic>
        <p:nvPicPr>
          <p:cNvPr id="11266" name="Picture 2" descr="market demand curve ile ilgili görsel sonuc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85800"/>
            <a:ext cx="5262358" cy="517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3201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Altbilgi Yer Tutucusu 3"/>
          <p:cNvSpPr>
            <a:spLocks noGrp="1"/>
          </p:cNvSpPr>
          <p:nvPr>
            <p:ph type="ftr" sz="quarter" idx="10"/>
          </p:nvPr>
        </p:nvSpPr>
        <p:spPr/>
        <p:txBody>
          <a:bodyPr/>
          <a:lstStyle/>
          <a:p>
            <a:r>
              <a:rPr lang="en-US" altLang="tr-TR"/>
              <a:t>Chapter 4</a:t>
            </a:r>
          </a:p>
        </p:txBody>
      </p:sp>
      <p:sp>
        <p:nvSpPr>
          <p:cNvPr id="7" name="Slayt Numarası Yer Tutucusu 4"/>
          <p:cNvSpPr>
            <a:spLocks noGrp="1"/>
          </p:cNvSpPr>
          <p:nvPr>
            <p:ph type="sldNum" sz="quarter" idx="11"/>
          </p:nvPr>
        </p:nvSpPr>
        <p:spPr/>
        <p:txBody>
          <a:bodyPr/>
          <a:lstStyle/>
          <a:p>
            <a:r>
              <a:rPr lang="en-US" altLang="tr-TR"/>
              <a:t>Slide </a:t>
            </a:r>
            <a:fld id="{42073D08-3686-4CB1-9E0F-C38392208CC0}" type="slidenum">
              <a:rPr lang="en-US" altLang="tr-TR"/>
              <a:pPr/>
              <a:t>74</a:t>
            </a:fld>
            <a:endParaRPr lang="en-US" altLang="tr-TR" b="0">
              <a:latin typeface="Times New Roman" charset="0"/>
            </a:endParaRPr>
          </a:p>
        </p:txBody>
      </p:sp>
      <p:sp>
        <p:nvSpPr>
          <p:cNvPr id="190466" name="Rectangle 2"/>
          <p:cNvSpPr>
            <a:spLocks noGrp="1" noChangeArrowheads="1"/>
          </p:cNvSpPr>
          <p:nvPr>
            <p:ph type="title"/>
          </p:nvPr>
        </p:nvSpPr>
        <p:spPr>
          <a:xfrm>
            <a:off x="550863" y="342900"/>
            <a:ext cx="7983537" cy="781050"/>
          </a:xfrm>
          <a:noFill/>
          <a:ln/>
        </p:spPr>
        <p:txBody>
          <a:bodyPr>
            <a:normAutofit fontScale="90000"/>
          </a:bodyPr>
          <a:lstStyle/>
          <a:p>
            <a:r>
              <a:rPr lang="en-US" altLang="tr-TR" sz="2800"/>
              <a:t>From Individual to Market Demand: Determining the Market Demand Curve</a:t>
            </a:r>
          </a:p>
        </p:txBody>
      </p:sp>
      <p:sp>
        <p:nvSpPr>
          <p:cNvPr id="190467" name="Rectangle 3"/>
          <p:cNvSpPr>
            <a:spLocks noGrp="1" noChangeArrowheads="1"/>
          </p:cNvSpPr>
          <p:nvPr>
            <p:ph type="body" idx="1"/>
          </p:nvPr>
        </p:nvSpPr>
        <p:spPr>
          <a:xfrm>
            <a:off x="971550" y="2409825"/>
            <a:ext cx="7443788" cy="3324225"/>
          </a:xfrm>
          <a:noFill/>
          <a:ln/>
        </p:spPr>
        <p:txBody>
          <a:bodyPr>
            <a:normAutofit lnSpcReduction="10000"/>
          </a:bodyPr>
          <a:lstStyle/>
          <a:p>
            <a:pPr marL="0" indent="0">
              <a:spcBef>
                <a:spcPct val="70000"/>
              </a:spcBef>
              <a:buFont typeface="Wingdings" pitchFamily="2" charset="2"/>
              <a:buNone/>
              <a:tabLst>
                <a:tab pos="1208088" algn="l"/>
                <a:tab pos="3252788" algn="r"/>
                <a:tab pos="5203825" algn="r"/>
                <a:tab pos="6807200" algn="r"/>
              </a:tabLst>
            </a:pPr>
            <a:r>
              <a:rPr lang="en-US" altLang="tr-TR" sz="2800" b="1"/>
              <a:t>1	6	10	16	32</a:t>
            </a:r>
          </a:p>
          <a:p>
            <a:pPr marL="0" indent="0">
              <a:spcBef>
                <a:spcPct val="70000"/>
              </a:spcBef>
              <a:buFont typeface="Wingdings" pitchFamily="2" charset="2"/>
              <a:buNone/>
              <a:tabLst>
                <a:tab pos="1208088" algn="l"/>
                <a:tab pos="3252788" algn="r"/>
                <a:tab pos="5203825" algn="r"/>
                <a:tab pos="6807200" algn="r"/>
              </a:tabLst>
            </a:pPr>
            <a:r>
              <a:rPr lang="en-US" altLang="tr-TR" sz="2800" b="1"/>
              <a:t>2	4	8	13	25</a:t>
            </a:r>
          </a:p>
          <a:p>
            <a:pPr marL="0" indent="0">
              <a:spcBef>
                <a:spcPct val="70000"/>
              </a:spcBef>
              <a:buFont typeface="Wingdings" pitchFamily="2" charset="2"/>
              <a:buNone/>
              <a:tabLst>
                <a:tab pos="1208088" algn="l"/>
                <a:tab pos="3252788" algn="r"/>
                <a:tab pos="5203825" algn="r"/>
                <a:tab pos="6807200" algn="r"/>
              </a:tabLst>
            </a:pPr>
            <a:r>
              <a:rPr lang="en-US" altLang="tr-TR" sz="2800" b="1"/>
              <a:t>3	2	6	10	18</a:t>
            </a:r>
          </a:p>
          <a:p>
            <a:pPr marL="0" indent="0">
              <a:spcBef>
                <a:spcPct val="70000"/>
              </a:spcBef>
              <a:buFont typeface="Wingdings" pitchFamily="2" charset="2"/>
              <a:buNone/>
              <a:tabLst>
                <a:tab pos="1208088" algn="l"/>
                <a:tab pos="3252788" algn="r"/>
                <a:tab pos="5203825" algn="r"/>
                <a:tab pos="6807200" algn="r"/>
              </a:tabLst>
            </a:pPr>
            <a:r>
              <a:rPr lang="en-US" altLang="tr-TR" sz="2800" b="1"/>
              <a:t>4	0	4	7	11</a:t>
            </a:r>
          </a:p>
          <a:p>
            <a:pPr marL="0" indent="0">
              <a:spcBef>
                <a:spcPct val="70000"/>
              </a:spcBef>
              <a:buFont typeface="Wingdings" pitchFamily="2" charset="2"/>
              <a:buNone/>
              <a:tabLst>
                <a:tab pos="1208088" algn="l"/>
                <a:tab pos="3252788" algn="r"/>
                <a:tab pos="5203825" algn="r"/>
                <a:tab pos="6807200" algn="r"/>
              </a:tabLst>
            </a:pPr>
            <a:r>
              <a:rPr lang="en-US" altLang="tr-TR" sz="2800" b="1"/>
              <a:t>5	0	2	4	6</a:t>
            </a:r>
          </a:p>
        </p:txBody>
      </p:sp>
      <p:sp>
        <p:nvSpPr>
          <p:cNvPr id="190468" name="Rectangle 4"/>
          <p:cNvSpPr>
            <a:spLocks noChangeArrowheads="1"/>
          </p:cNvSpPr>
          <p:nvPr/>
        </p:nvSpPr>
        <p:spPr bwMode="auto">
          <a:xfrm>
            <a:off x="147638" y="1408113"/>
            <a:ext cx="877252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tabLst>
                <a:tab pos="800100" algn="ctr"/>
                <a:tab pos="2228850" algn="ctr"/>
                <a:tab pos="4111625" algn="ctr"/>
                <a:tab pos="5994400" algn="ctr"/>
                <a:tab pos="7543800" algn="ctr"/>
              </a:tabLst>
              <a:defRPr sz="2400">
                <a:solidFill>
                  <a:schemeClr val="tx1"/>
                </a:solidFill>
                <a:latin typeface="Times New Roman" charset="0"/>
              </a:defRPr>
            </a:lvl1pPr>
            <a:lvl2pPr>
              <a:tabLst>
                <a:tab pos="800100" algn="ctr"/>
                <a:tab pos="2228850" algn="ctr"/>
                <a:tab pos="4111625" algn="ctr"/>
                <a:tab pos="5994400" algn="ctr"/>
                <a:tab pos="7543800" algn="ctr"/>
              </a:tabLst>
              <a:defRPr sz="2400">
                <a:solidFill>
                  <a:schemeClr val="tx1"/>
                </a:solidFill>
                <a:latin typeface="Times New Roman" charset="0"/>
              </a:defRPr>
            </a:lvl2pPr>
            <a:lvl3pPr>
              <a:tabLst>
                <a:tab pos="800100" algn="ctr"/>
                <a:tab pos="2228850" algn="ctr"/>
                <a:tab pos="4111625" algn="ctr"/>
                <a:tab pos="5994400" algn="ctr"/>
                <a:tab pos="7543800" algn="ctr"/>
              </a:tabLst>
              <a:defRPr sz="2400">
                <a:solidFill>
                  <a:schemeClr val="tx1"/>
                </a:solidFill>
                <a:latin typeface="Times New Roman" charset="0"/>
              </a:defRPr>
            </a:lvl3pPr>
            <a:lvl4pPr>
              <a:tabLst>
                <a:tab pos="800100" algn="ctr"/>
                <a:tab pos="2228850" algn="ctr"/>
                <a:tab pos="4111625" algn="ctr"/>
                <a:tab pos="5994400" algn="ctr"/>
                <a:tab pos="7543800" algn="ctr"/>
              </a:tabLst>
              <a:defRPr sz="2400">
                <a:solidFill>
                  <a:schemeClr val="tx1"/>
                </a:solidFill>
                <a:latin typeface="Times New Roman" charset="0"/>
              </a:defRPr>
            </a:lvl4pPr>
            <a:lvl5pPr>
              <a:tabLst>
                <a:tab pos="800100" algn="ctr"/>
                <a:tab pos="2228850" algn="ctr"/>
                <a:tab pos="4111625" algn="ctr"/>
                <a:tab pos="5994400" algn="ctr"/>
                <a:tab pos="7543800" algn="ctr"/>
              </a:tabLst>
              <a:defRPr sz="2400">
                <a:solidFill>
                  <a:schemeClr val="tx1"/>
                </a:solidFill>
                <a:latin typeface="Times New Roman" charset="0"/>
              </a:defRPr>
            </a:lvl5pPr>
            <a:lvl6pPr eaLnBrk="0" fontAlgn="base" hangingPunct="0">
              <a:spcBef>
                <a:spcPct val="0"/>
              </a:spcBef>
              <a:spcAft>
                <a:spcPct val="0"/>
              </a:spcAft>
              <a:tabLst>
                <a:tab pos="800100" algn="ctr"/>
                <a:tab pos="2228850" algn="ctr"/>
                <a:tab pos="4111625" algn="ctr"/>
                <a:tab pos="5994400" algn="ctr"/>
                <a:tab pos="7543800" algn="ctr"/>
              </a:tabLst>
              <a:defRPr sz="2400">
                <a:solidFill>
                  <a:schemeClr val="tx1"/>
                </a:solidFill>
                <a:latin typeface="Times New Roman" charset="0"/>
              </a:defRPr>
            </a:lvl6pPr>
            <a:lvl7pPr eaLnBrk="0" fontAlgn="base" hangingPunct="0">
              <a:spcBef>
                <a:spcPct val="0"/>
              </a:spcBef>
              <a:spcAft>
                <a:spcPct val="0"/>
              </a:spcAft>
              <a:tabLst>
                <a:tab pos="800100" algn="ctr"/>
                <a:tab pos="2228850" algn="ctr"/>
                <a:tab pos="4111625" algn="ctr"/>
                <a:tab pos="5994400" algn="ctr"/>
                <a:tab pos="7543800" algn="ctr"/>
              </a:tabLst>
              <a:defRPr sz="2400">
                <a:solidFill>
                  <a:schemeClr val="tx1"/>
                </a:solidFill>
                <a:latin typeface="Times New Roman" charset="0"/>
              </a:defRPr>
            </a:lvl7pPr>
            <a:lvl8pPr eaLnBrk="0" fontAlgn="base" hangingPunct="0">
              <a:spcBef>
                <a:spcPct val="0"/>
              </a:spcBef>
              <a:spcAft>
                <a:spcPct val="0"/>
              </a:spcAft>
              <a:tabLst>
                <a:tab pos="800100" algn="ctr"/>
                <a:tab pos="2228850" algn="ctr"/>
                <a:tab pos="4111625" algn="ctr"/>
                <a:tab pos="5994400" algn="ctr"/>
                <a:tab pos="7543800" algn="ctr"/>
              </a:tabLst>
              <a:defRPr sz="2400">
                <a:solidFill>
                  <a:schemeClr val="tx1"/>
                </a:solidFill>
                <a:latin typeface="Times New Roman" charset="0"/>
              </a:defRPr>
            </a:lvl8pPr>
            <a:lvl9pPr eaLnBrk="0" fontAlgn="base" hangingPunct="0">
              <a:spcBef>
                <a:spcPct val="0"/>
              </a:spcBef>
              <a:spcAft>
                <a:spcPct val="0"/>
              </a:spcAft>
              <a:tabLst>
                <a:tab pos="800100" algn="ctr"/>
                <a:tab pos="2228850" algn="ctr"/>
                <a:tab pos="4111625" algn="ctr"/>
                <a:tab pos="5994400" algn="ctr"/>
                <a:tab pos="7543800" algn="ctr"/>
              </a:tabLst>
              <a:defRPr sz="2400">
                <a:solidFill>
                  <a:schemeClr val="tx1"/>
                </a:solidFill>
                <a:latin typeface="Times New Roman" charset="0"/>
              </a:defRPr>
            </a:lvl9pPr>
          </a:lstStyle>
          <a:p>
            <a:r>
              <a:rPr lang="en-US" altLang="tr-TR" b="1">
                <a:latin typeface="Arial" charset="0"/>
              </a:rPr>
              <a:t>	Price	Individual </a:t>
            </a:r>
            <a:r>
              <a:rPr lang="en-US" altLang="tr-TR" b="1" i="1">
                <a:latin typeface="Arial" charset="0"/>
              </a:rPr>
              <a:t>A	</a:t>
            </a:r>
            <a:r>
              <a:rPr lang="en-US" altLang="tr-TR" b="1">
                <a:latin typeface="Arial" charset="0"/>
              </a:rPr>
              <a:t>Individual B	Individual C	Market</a:t>
            </a:r>
          </a:p>
          <a:p>
            <a:r>
              <a:rPr lang="en-US" altLang="tr-TR" b="1">
                <a:latin typeface="Arial" charset="0"/>
              </a:rPr>
              <a:t>	($)	(units)	(units)	(units)	(units)</a:t>
            </a:r>
          </a:p>
        </p:txBody>
      </p:sp>
      <p:sp>
        <p:nvSpPr>
          <p:cNvPr id="190469" name="Line 5"/>
          <p:cNvSpPr>
            <a:spLocks noChangeShapeType="1"/>
          </p:cNvSpPr>
          <p:nvPr/>
        </p:nvSpPr>
        <p:spPr bwMode="auto">
          <a:xfrm>
            <a:off x="973138" y="2286000"/>
            <a:ext cx="7427912" cy="1588"/>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extLst>
      <p:ext uri="{BB962C8B-B14F-4D97-AF65-F5344CB8AC3E}">
        <p14:creationId xmlns:p14="http://schemas.microsoft.com/office/powerpoint/2010/main" val="58514621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0467"/>
                                        </p:tgtEl>
                                        <p:attrNameLst>
                                          <p:attrName>style.visibility</p:attrName>
                                        </p:attrNameLst>
                                      </p:cBhvr>
                                      <p:to>
                                        <p:strVal val="visible"/>
                                      </p:to>
                                    </p:set>
                                    <p:animEffect transition="in" filter="wipe(left)">
                                      <p:cBhvr>
                                        <p:cTn id="7" dur="500"/>
                                        <p:tgtEl>
                                          <p:spTgt spid="190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ltbilgi Yer Tutucusu 2"/>
          <p:cNvSpPr>
            <a:spLocks noGrp="1"/>
          </p:cNvSpPr>
          <p:nvPr>
            <p:ph type="ftr" sz="quarter" idx="10"/>
          </p:nvPr>
        </p:nvSpPr>
        <p:spPr/>
        <p:txBody>
          <a:bodyPr/>
          <a:lstStyle/>
          <a:p>
            <a:r>
              <a:rPr lang="en-US" altLang="tr-TR"/>
              <a:t>Chapter 4</a:t>
            </a:r>
          </a:p>
        </p:txBody>
      </p:sp>
      <p:sp>
        <p:nvSpPr>
          <p:cNvPr id="35" name="Slayt Numarası Yer Tutucusu 3"/>
          <p:cNvSpPr>
            <a:spLocks noGrp="1"/>
          </p:cNvSpPr>
          <p:nvPr>
            <p:ph type="sldNum" sz="quarter" idx="11"/>
          </p:nvPr>
        </p:nvSpPr>
        <p:spPr/>
        <p:txBody>
          <a:bodyPr/>
          <a:lstStyle/>
          <a:p>
            <a:r>
              <a:rPr lang="en-US" altLang="tr-TR"/>
              <a:t>Slide </a:t>
            </a:r>
            <a:fld id="{2CEE974E-FCB7-423E-8F97-8275169E4EF4}" type="slidenum">
              <a:rPr lang="en-US" altLang="tr-TR"/>
              <a:pPr/>
              <a:t>75</a:t>
            </a:fld>
            <a:endParaRPr lang="en-US" altLang="tr-TR" b="0">
              <a:latin typeface="Times New Roman" charset="0"/>
            </a:endParaRPr>
          </a:p>
        </p:txBody>
      </p:sp>
      <p:sp>
        <p:nvSpPr>
          <p:cNvPr id="198659" name="Rectangle 3"/>
          <p:cNvSpPr>
            <a:spLocks noGrp="1" noChangeArrowheads="1"/>
          </p:cNvSpPr>
          <p:nvPr>
            <p:ph type="title"/>
          </p:nvPr>
        </p:nvSpPr>
        <p:spPr>
          <a:xfrm>
            <a:off x="550863" y="342900"/>
            <a:ext cx="7983537" cy="781050"/>
          </a:xfrm>
          <a:noFill/>
          <a:ln/>
        </p:spPr>
        <p:txBody>
          <a:bodyPr/>
          <a:lstStyle/>
          <a:p>
            <a:r>
              <a:rPr lang="en-US" altLang="tr-TR" sz="2800"/>
              <a:t>Summing to Obtain a Market Demand Curve</a:t>
            </a:r>
          </a:p>
        </p:txBody>
      </p:sp>
      <p:sp>
        <p:nvSpPr>
          <p:cNvPr id="198660" name="Line 4"/>
          <p:cNvSpPr>
            <a:spLocks noChangeShapeType="1"/>
          </p:cNvSpPr>
          <p:nvPr/>
        </p:nvSpPr>
        <p:spPr bwMode="auto">
          <a:xfrm>
            <a:off x="2228850" y="1735138"/>
            <a:ext cx="0" cy="42656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61" name="Line 5"/>
          <p:cNvSpPr>
            <a:spLocks noChangeShapeType="1"/>
          </p:cNvSpPr>
          <p:nvPr/>
        </p:nvSpPr>
        <p:spPr bwMode="auto">
          <a:xfrm>
            <a:off x="2238375" y="6007100"/>
            <a:ext cx="5673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62" name="Rectangle 6"/>
          <p:cNvSpPr>
            <a:spLocks noChangeArrowheads="1"/>
          </p:cNvSpPr>
          <p:nvPr/>
        </p:nvSpPr>
        <p:spPr bwMode="auto">
          <a:xfrm>
            <a:off x="7899400" y="5881688"/>
            <a:ext cx="11715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Quantity </a:t>
            </a:r>
          </a:p>
        </p:txBody>
      </p:sp>
      <p:sp>
        <p:nvSpPr>
          <p:cNvPr id="198663" name="Rectangle 7"/>
          <p:cNvSpPr>
            <a:spLocks noChangeArrowheads="1"/>
          </p:cNvSpPr>
          <p:nvPr/>
        </p:nvSpPr>
        <p:spPr bwMode="auto">
          <a:xfrm>
            <a:off x="1898650" y="5037138"/>
            <a:ext cx="322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1</a:t>
            </a:r>
          </a:p>
        </p:txBody>
      </p:sp>
      <p:sp>
        <p:nvSpPr>
          <p:cNvPr id="198664" name="Rectangle 8"/>
          <p:cNvSpPr>
            <a:spLocks noChangeArrowheads="1"/>
          </p:cNvSpPr>
          <p:nvPr/>
        </p:nvSpPr>
        <p:spPr bwMode="auto">
          <a:xfrm>
            <a:off x="1898650" y="4214813"/>
            <a:ext cx="322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2</a:t>
            </a:r>
          </a:p>
        </p:txBody>
      </p:sp>
      <p:sp>
        <p:nvSpPr>
          <p:cNvPr id="198665" name="Rectangle 9"/>
          <p:cNvSpPr>
            <a:spLocks noChangeArrowheads="1"/>
          </p:cNvSpPr>
          <p:nvPr/>
        </p:nvSpPr>
        <p:spPr bwMode="auto">
          <a:xfrm>
            <a:off x="1898650" y="3390900"/>
            <a:ext cx="322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3</a:t>
            </a:r>
          </a:p>
        </p:txBody>
      </p:sp>
      <p:sp>
        <p:nvSpPr>
          <p:cNvPr id="198666" name="Rectangle 10"/>
          <p:cNvSpPr>
            <a:spLocks noChangeArrowheads="1"/>
          </p:cNvSpPr>
          <p:nvPr/>
        </p:nvSpPr>
        <p:spPr bwMode="auto">
          <a:xfrm>
            <a:off x="1898650" y="2568575"/>
            <a:ext cx="322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4</a:t>
            </a:r>
          </a:p>
        </p:txBody>
      </p:sp>
      <p:sp>
        <p:nvSpPr>
          <p:cNvPr id="198667" name="Rectangle 11"/>
          <p:cNvSpPr>
            <a:spLocks noChangeArrowheads="1"/>
          </p:cNvSpPr>
          <p:nvPr/>
        </p:nvSpPr>
        <p:spPr bwMode="auto">
          <a:xfrm>
            <a:off x="984250" y="1593850"/>
            <a:ext cx="87153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Price </a:t>
            </a:r>
          </a:p>
        </p:txBody>
      </p:sp>
      <p:sp>
        <p:nvSpPr>
          <p:cNvPr id="198668" name="Rectangle 12"/>
          <p:cNvSpPr>
            <a:spLocks noChangeArrowheads="1"/>
          </p:cNvSpPr>
          <p:nvPr/>
        </p:nvSpPr>
        <p:spPr bwMode="auto">
          <a:xfrm>
            <a:off x="1898650" y="5937250"/>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0</a:t>
            </a:r>
          </a:p>
        </p:txBody>
      </p:sp>
      <p:sp>
        <p:nvSpPr>
          <p:cNvPr id="198669" name="Rectangle 13"/>
          <p:cNvSpPr>
            <a:spLocks noChangeArrowheads="1"/>
          </p:cNvSpPr>
          <p:nvPr/>
        </p:nvSpPr>
        <p:spPr bwMode="auto">
          <a:xfrm>
            <a:off x="1898650" y="1746250"/>
            <a:ext cx="322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5</a:t>
            </a:r>
          </a:p>
        </p:txBody>
      </p:sp>
      <p:sp>
        <p:nvSpPr>
          <p:cNvPr id="198670" name="Rectangle 14"/>
          <p:cNvSpPr>
            <a:spLocks noChangeArrowheads="1"/>
          </p:cNvSpPr>
          <p:nvPr/>
        </p:nvSpPr>
        <p:spPr bwMode="auto">
          <a:xfrm>
            <a:off x="2711450" y="5937250"/>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5</a:t>
            </a:r>
          </a:p>
        </p:txBody>
      </p:sp>
      <p:sp>
        <p:nvSpPr>
          <p:cNvPr id="198671" name="Rectangle 15"/>
          <p:cNvSpPr>
            <a:spLocks noChangeArrowheads="1"/>
          </p:cNvSpPr>
          <p:nvPr/>
        </p:nvSpPr>
        <p:spPr bwMode="auto">
          <a:xfrm>
            <a:off x="3524250" y="5937250"/>
            <a:ext cx="434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10</a:t>
            </a:r>
          </a:p>
        </p:txBody>
      </p:sp>
      <p:sp>
        <p:nvSpPr>
          <p:cNvPr id="198672" name="Rectangle 16"/>
          <p:cNvSpPr>
            <a:spLocks noChangeArrowheads="1"/>
          </p:cNvSpPr>
          <p:nvPr/>
        </p:nvSpPr>
        <p:spPr bwMode="auto">
          <a:xfrm>
            <a:off x="4489450" y="5937250"/>
            <a:ext cx="434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15</a:t>
            </a:r>
          </a:p>
        </p:txBody>
      </p:sp>
      <p:sp>
        <p:nvSpPr>
          <p:cNvPr id="198673" name="Rectangle 17"/>
          <p:cNvSpPr>
            <a:spLocks noChangeArrowheads="1"/>
          </p:cNvSpPr>
          <p:nvPr/>
        </p:nvSpPr>
        <p:spPr bwMode="auto">
          <a:xfrm>
            <a:off x="5454650" y="5937250"/>
            <a:ext cx="434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20</a:t>
            </a:r>
          </a:p>
        </p:txBody>
      </p:sp>
      <p:sp>
        <p:nvSpPr>
          <p:cNvPr id="198674" name="Rectangle 18"/>
          <p:cNvSpPr>
            <a:spLocks noChangeArrowheads="1"/>
          </p:cNvSpPr>
          <p:nvPr/>
        </p:nvSpPr>
        <p:spPr bwMode="auto">
          <a:xfrm>
            <a:off x="6419850" y="5937250"/>
            <a:ext cx="434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25</a:t>
            </a:r>
          </a:p>
        </p:txBody>
      </p:sp>
      <p:sp>
        <p:nvSpPr>
          <p:cNvPr id="198675" name="Rectangle 19"/>
          <p:cNvSpPr>
            <a:spLocks noChangeArrowheads="1"/>
          </p:cNvSpPr>
          <p:nvPr/>
        </p:nvSpPr>
        <p:spPr bwMode="auto">
          <a:xfrm>
            <a:off x="7385050" y="5937250"/>
            <a:ext cx="434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sz="1800" b="1"/>
              <a:t>30</a:t>
            </a:r>
          </a:p>
        </p:txBody>
      </p:sp>
      <p:grpSp>
        <p:nvGrpSpPr>
          <p:cNvPr id="198687" name="Group 31"/>
          <p:cNvGrpSpPr>
            <a:grpSpLocks/>
          </p:cNvGrpSpPr>
          <p:nvPr/>
        </p:nvGrpSpPr>
        <p:grpSpPr bwMode="auto">
          <a:xfrm>
            <a:off x="2522538" y="2008188"/>
            <a:ext cx="1614487" cy="3638550"/>
            <a:chOff x="1589" y="1265"/>
            <a:chExt cx="1017" cy="2292"/>
          </a:xfrm>
        </p:grpSpPr>
        <p:sp>
          <p:nvSpPr>
            <p:cNvPr id="198676" name="Line 20"/>
            <p:cNvSpPr>
              <a:spLocks noChangeShapeType="1"/>
            </p:cNvSpPr>
            <p:nvPr/>
          </p:nvSpPr>
          <p:spPr bwMode="auto">
            <a:xfrm>
              <a:off x="1589" y="1265"/>
              <a:ext cx="747" cy="2031"/>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79" name="Rectangle 23"/>
            <p:cNvSpPr>
              <a:spLocks noChangeArrowheads="1"/>
            </p:cNvSpPr>
            <p:nvPr/>
          </p:nvSpPr>
          <p:spPr bwMode="auto">
            <a:xfrm>
              <a:off x="2253" y="3309"/>
              <a:ext cx="35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tr-TR" b="1"/>
                <a:t>D</a:t>
              </a:r>
              <a:r>
                <a:rPr lang="en-US" altLang="tr-TR" b="1" baseline="-25000"/>
                <a:t>B</a:t>
              </a:r>
            </a:p>
          </p:txBody>
        </p:sp>
      </p:grpSp>
      <p:grpSp>
        <p:nvGrpSpPr>
          <p:cNvPr id="198688" name="Group 32"/>
          <p:cNvGrpSpPr>
            <a:grpSpLocks/>
          </p:cNvGrpSpPr>
          <p:nvPr/>
        </p:nvGrpSpPr>
        <p:grpSpPr bwMode="auto">
          <a:xfrm>
            <a:off x="2922588" y="1931988"/>
            <a:ext cx="2433637" cy="3714750"/>
            <a:chOff x="1841" y="1217"/>
            <a:chExt cx="1533" cy="2340"/>
          </a:xfrm>
        </p:grpSpPr>
        <p:sp>
          <p:nvSpPr>
            <p:cNvPr id="198677" name="Line 21"/>
            <p:cNvSpPr>
              <a:spLocks noChangeShapeType="1"/>
            </p:cNvSpPr>
            <p:nvPr/>
          </p:nvSpPr>
          <p:spPr bwMode="auto">
            <a:xfrm>
              <a:off x="1841" y="1217"/>
              <a:ext cx="1263" cy="2079"/>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80" name="Rectangle 24"/>
            <p:cNvSpPr>
              <a:spLocks noChangeArrowheads="1"/>
            </p:cNvSpPr>
            <p:nvPr/>
          </p:nvSpPr>
          <p:spPr bwMode="auto">
            <a:xfrm>
              <a:off x="3021" y="3309"/>
              <a:ext cx="35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tr-TR" b="1"/>
                <a:t>D</a:t>
              </a:r>
              <a:r>
                <a:rPr lang="en-US" altLang="tr-TR" b="1" baseline="-25000"/>
                <a:t>C</a:t>
              </a:r>
            </a:p>
          </p:txBody>
        </p:sp>
      </p:grpSp>
      <p:grpSp>
        <p:nvGrpSpPr>
          <p:cNvPr id="198689" name="Group 33"/>
          <p:cNvGrpSpPr>
            <a:grpSpLocks/>
          </p:cNvGrpSpPr>
          <p:nvPr/>
        </p:nvGrpSpPr>
        <p:grpSpPr bwMode="auto">
          <a:xfrm>
            <a:off x="3151188" y="2008188"/>
            <a:ext cx="5164137" cy="3179762"/>
            <a:chOff x="1985" y="1265"/>
            <a:chExt cx="3253" cy="2003"/>
          </a:xfrm>
        </p:grpSpPr>
        <p:grpSp>
          <p:nvGrpSpPr>
            <p:cNvPr id="198681" name="Group 25"/>
            <p:cNvGrpSpPr>
              <a:grpSpLocks/>
            </p:cNvGrpSpPr>
            <p:nvPr/>
          </p:nvGrpSpPr>
          <p:grpSpPr bwMode="auto">
            <a:xfrm>
              <a:off x="1985" y="1265"/>
              <a:ext cx="3023" cy="2003"/>
              <a:chOff x="1985" y="1265"/>
              <a:chExt cx="3023" cy="2003"/>
            </a:xfrm>
          </p:grpSpPr>
          <p:sp>
            <p:nvSpPr>
              <p:cNvPr id="198682" name="Line 26"/>
              <p:cNvSpPr>
                <a:spLocks noChangeShapeType="1"/>
              </p:cNvSpPr>
              <p:nvPr/>
            </p:nvSpPr>
            <p:spPr bwMode="auto">
              <a:xfrm>
                <a:off x="1985" y="1265"/>
                <a:ext cx="495" cy="447"/>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83" name="Line 27"/>
              <p:cNvSpPr>
                <a:spLocks noChangeShapeType="1"/>
              </p:cNvSpPr>
              <p:nvPr/>
            </p:nvSpPr>
            <p:spPr bwMode="auto">
              <a:xfrm flipH="1" flipV="1">
                <a:off x="2481" y="1712"/>
                <a:ext cx="2527" cy="1556"/>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198684" name="Rectangle 28"/>
            <p:cNvSpPr>
              <a:spLocks noChangeArrowheads="1"/>
            </p:cNvSpPr>
            <p:nvPr/>
          </p:nvSpPr>
          <p:spPr bwMode="auto">
            <a:xfrm>
              <a:off x="3933" y="2349"/>
              <a:ext cx="130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tr-TR" b="1"/>
                <a:t>Market Demand</a:t>
              </a:r>
            </a:p>
          </p:txBody>
        </p:sp>
      </p:grpSp>
      <p:grpSp>
        <p:nvGrpSpPr>
          <p:cNvPr id="198686" name="Group 30"/>
          <p:cNvGrpSpPr>
            <a:grpSpLocks/>
          </p:cNvGrpSpPr>
          <p:nvPr/>
        </p:nvGrpSpPr>
        <p:grpSpPr bwMode="auto">
          <a:xfrm>
            <a:off x="2236788" y="1830388"/>
            <a:ext cx="6467475" cy="3816350"/>
            <a:chOff x="1409" y="1153"/>
            <a:chExt cx="4074" cy="2404"/>
          </a:xfrm>
        </p:grpSpPr>
        <p:sp>
          <p:nvSpPr>
            <p:cNvPr id="198658" name="Line 2"/>
            <p:cNvSpPr>
              <a:spLocks noChangeShapeType="1"/>
            </p:cNvSpPr>
            <p:nvPr/>
          </p:nvSpPr>
          <p:spPr bwMode="auto">
            <a:xfrm>
              <a:off x="1409" y="1793"/>
              <a:ext cx="543" cy="1503"/>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8678" name="Rectangle 22"/>
            <p:cNvSpPr>
              <a:spLocks noChangeArrowheads="1"/>
            </p:cNvSpPr>
            <p:nvPr/>
          </p:nvSpPr>
          <p:spPr bwMode="auto">
            <a:xfrm>
              <a:off x="1869" y="3309"/>
              <a:ext cx="35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tr-TR" b="1"/>
                <a:t>D</a:t>
              </a:r>
              <a:r>
                <a:rPr lang="en-US" altLang="tr-TR" b="1" baseline="-25000"/>
                <a:t>A</a:t>
              </a:r>
            </a:p>
          </p:txBody>
        </p:sp>
        <p:sp>
          <p:nvSpPr>
            <p:cNvPr id="198685" name="Rectangle 29"/>
            <p:cNvSpPr>
              <a:spLocks noChangeArrowheads="1"/>
            </p:cNvSpPr>
            <p:nvPr/>
          </p:nvSpPr>
          <p:spPr bwMode="auto">
            <a:xfrm>
              <a:off x="3577" y="1153"/>
              <a:ext cx="1906" cy="756"/>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tr-TR" sz="1800" b="1"/>
                <a:t>The market demand</a:t>
              </a:r>
            </a:p>
            <a:p>
              <a:pPr algn="ctr"/>
              <a:r>
                <a:rPr lang="en-US" altLang="tr-TR" sz="1800" b="1"/>
                <a:t>curve is obtained by</a:t>
              </a:r>
            </a:p>
            <a:p>
              <a:pPr algn="ctr"/>
              <a:r>
                <a:rPr lang="en-US" altLang="tr-TR" sz="1800" b="1"/>
                <a:t>summing the consumer’s </a:t>
              </a:r>
            </a:p>
            <a:p>
              <a:pPr algn="ctr"/>
              <a:r>
                <a:rPr lang="en-US" altLang="tr-TR" sz="1800" b="1"/>
                <a:t>demand curves</a:t>
              </a:r>
            </a:p>
          </p:txBody>
        </p:sp>
      </p:grpSp>
    </p:spTree>
    <p:extLst>
      <p:ext uri="{BB962C8B-B14F-4D97-AF65-F5344CB8AC3E}">
        <p14:creationId xmlns:p14="http://schemas.microsoft.com/office/powerpoint/2010/main" val="2203622827"/>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8686"/>
                                        </p:tgtEl>
                                        <p:attrNameLst>
                                          <p:attrName>style.visibility</p:attrName>
                                        </p:attrNameLst>
                                      </p:cBhvr>
                                      <p:to>
                                        <p:strVal val="visible"/>
                                      </p:to>
                                    </p:set>
                                    <p:animEffect transition="in" filter="wipe(left)">
                                      <p:cBhvr>
                                        <p:cTn id="7" dur="500"/>
                                        <p:tgtEl>
                                          <p:spTgt spid="1986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8687"/>
                                        </p:tgtEl>
                                        <p:attrNameLst>
                                          <p:attrName>style.visibility</p:attrName>
                                        </p:attrNameLst>
                                      </p:cBhvr>
                                      <p:to>
                                        <p:strVal val="visible"/>
                                      </p:to>
                                    </p:set>
                                    <p:animEffect transition="in" filter="wipe(left)">
                                      <p:cBhvr>
                                        <p:cTn id="12" dur="500"/>
                                        <p:tgtEl>
                                          <p:spTgt spid="1986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8688"/>
                                        </p:tgtEl>
                                        <p:attrNameLst>
                                          <p:attrName>style.visibility</p:attrName>
                                        </p:attrNameLst>
                                      </p:cBhvr>
                                      <p:to>
                                        <p:strVal val="visible"/>
                                      </p:to>
                                    </p:set>
                                    <p:animEffect transition="in" filter="wipe(left)">
                                      <p:cBhvr>
                                        <p:cTn id="17" dur="500"/>
                                        <p:tgtEl>
                                          <p:spTgt spid="1986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98689"/>
                                        </p:tgtEl>
                                        <p:attrNameLst>
                                          <p:attrName>style.visibility</p:attrName>
                                        </p:attrNameLst>
                                      </p:cBhvr>
                                      <p:to>
                                        <p:strVal val="visible"/>
                                      </p:to>
                                    </p:set>
                                    <p:animEffect transition="in" filter="wipe(left)">
                                      <p:cBhvr>
                                        <p:cTn id="22" dur="500"/>
                                        <p:tgtEl>
                                          <p:spTgt spid="19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tr-TR"/>
              <a:t>Elasticity measures</a:t>
            </a:r>
          </a:p>
        </p:txBody>
      </p:sp>
      <p:sp>
        <p:nvSpPr>
          <p:cNvPr id="92163" name="Rectangle 3"/>
          <p:cNvSpPr>
            <a:spLocks noGrp="1" noChangeArrowheads="1"/>
          </p:cNvSpPr>
          <p:nvPr>
            <p:ph type="body" idx="1"/>
          </p:nvPr>
        </p:nvSpPr>
        <p:spPr/>
        <p:txBody>
          <a:bodyPr>
            <a:normAutofit lnSpcReduction="10000"/>
          </a:bodyPr>
          <a:lstStyle/>
          <a:p>
            <a:r>
              <a:rPr lang="en-US" altLang="tr-TR" sz="2800" dirty="0"/>
              <a:t>What are they?</a:t>
            </a:r>
          </a:p>
          <a:p>
            <a:pPr lvl="1"/>
            <a:r>
              <a:rPr lang="en-US" altLang="tr-TR" sz="2400" dirty="0"/>
              <a:t>Responsiveness measures</a:t>
            </a:r>
          </a:p>
          <a:p>
            <a:r>
              <a:rPr lang="en-US" altLang="tr-TR" sz="2800" dirty="0"/>
              <a:t>Why introduce them?</a:t>
            </a:r>
          </a:p>
          <a:p>
            <a:pPr lvl="1"/>
            <a:r>
              <a:rPr lang="en-US" altLang="tr-TR" sz="2400" dirty="0"/>
              <a:t>Demand and supply responsiveness clearly matters for lots of market analyses.</a:t>
            </a:r>
          </a:p>
          <a:p>
            <a:r>
              <a:rPr lang="en-US" altLang="tr-TR" sz="2800" dirty="0"/>
              <a:t>Why not just look at slope?</a:t>
            </a:r>
          </a:p>
          <a:p>
            <a:pPr lvl="1"/>
            <a:r>
              <a:rPr lang="en-US" altLang="tr-TR" sz="2400" dirty="0"/>
              <a:t>Want to compare across markets: inter market </a:t>
            </a:r>
          </a:p>
          <a:p>
            <a:pPr lvl="1"/>
            <a:r>
              <a:rPr lang="en-US" altLang="tr-TR" sz="2400" dirty="0"/>
              <a:t>Want to compare within markets: intra market</a:t>
            </a:r>
          </a:p>
          <a:p>
            <a:pPr lvl="1"/>
            <a:r>
              <a:rPr lang="en-US" altLang="tr-TR" sz="2400" dirty="0"/>
              <a:t>slope can be misleading</a:t>
            </a:r>
          </a:p>
          <a:p>
            <a:pPr lvl="1"/>
            <a:r>
              <a:rPr lang="en-US" altLang="tr-TR" sz="2400" dirty="0"/>
              <a:t>want a unit free measure</a:t>
            </a:r>
            <a:endParaRPr lang="en-US" altLang="tr-TR" dirty="0"/>
          </a:p>
        </p:txBody>
      </p:sp>
    </p:spTree>
    <p:extLst>
      <p:ext uri="{BB962C8B-B14F-4D97-AF65-F5344CB8AC3E}">
        <p14:creationId xmlns:p14="http://schemas.microsoft.com/office/powerpoint/2010/main" val="1050983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92163">
                                            <p:txEl>
                                              <p:pRg st="0" end="0"/>
                                            </p:txEl>
                                          </p:spTgt>
                                        </p:tgtEl>
                                        <p:attrNameLst>
                                          <p:attrName>ppt_c</p:attrName>
                                        </p:attrNameLst>
                                      </p:cBhvr>
                                      <p:to>
                                        <a:schemeClr val="tx2"/>
                                      </p:to>
                                    </p:animClr>
                                  </p:subTnLst>
                                </p:cTn>
                              </p:par>
                              <p:par>
                                <p:cTn id="9" presetID="2" presetClass="entr" presetSubtype="1" fill="hold" grpId="0" nodeType="with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anim calcmode="lin" valueType="num">
                                      <p:cBhvr additive="base">
                                        <p:cTn id="11"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63">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92163">
                                            <p:txEl>
                                              <p:pRg st="1" end="1"/>
                                            </p:txEl>
                                          </p:spTgt>
                                        </p:tgtEl>
                                        <p:attrNameLst>
                                          <p:attrName>ppt_c</p:attrName>
                                        </p:attrNameLst>
                                      </p:cBhvr>
                                      <p:to>
                                        <a:schemeClr val="tx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 calcmode="lin" valueType="num">
                                      <p:cBhvr additive="base">
                                        <p:cTn id="17"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63">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92163">
                                            <p:txEl>
                                              <p:pRg st="2" end="2"/>
                                            </p:txEl>
                                          </p:spTgt>
                                        </p:tgtEl>
                                        <p:attrNameLst>
                                          <p:attrName>ppt_c</p:attrName>
                                        </p:attrNameLst>
                                      </p:cBhvr>
                                      <p:to>
                                        <a:schemeClr val="tx2"/>
                                      </p:to>
                                    </p:animClr>
                                  </p:subTnLst>
                                </p:cTn>
                              </p:par>
                              <p:par>
                                <p:cTn id="19" presetID="2" presetClass="entr" presetSubtype="1" fill="hold" grpId="0" nodeType="withEffect">
                                  <p:stCondLst>
                                    <p:cond delay="0"/>
                                  </p:stCondLst>
                                  <p:childTnLst>
                                    <p:set>
                                      <p:cBhvr>
                                        <p:cTn id="20" dur="1" fill="hold">
                                          <p:stCondLst>
                                            <p:cond delay="0"/>
                                          </p:stCondLst>
                                        </p:cTn>
                                        <p:tgtEl>
                                          <p:spTgt spid="92163">
                                            <p:txEl>
                                              <p:pRg st="3" end="3"/>
                                            </p:txEl>
                                          </p:spTgt>
                                        </p:tgtEl>
                                        <p:attrNameLst>
                                          <p:attrName>style.visibility</p:attrName>
                                        </p:attrNameLst>
                                      </p:cBhvr>
                                      <p:to>
                                        <p:strVal val="visible"/>
                                      </p:to>
                                    </p:set>
                                    <p:anim calcmode="lin" valueType="num">
                                      <p:cBhvr additive="base">
                                        <p:cTn id="21"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163">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92163">
                                            <p:txEl>
                                              <p:pRg st="3" end="3"/>
                                            </p:txEl>
                                          </p:spTgt>
                                        </p:tgtEl>
                                        <p:attrNameLst>
                                          <p:attrName>ppt_c</p:attrName>
                                        </p:attrNameLst>
                                      </p:cBhvr>
                                      <p:to>
                                        <a:schemeClr val="tx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 calcmode="lin" valueType="num">
                                      <p:cBhvr additive="base">
                                        <p:cTn id="27" dur="500" fill="hold"/>
                                        <p:tgtEl>
                                          <p:spTgt spid="9216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63">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92163">
                                            <p:txEl>
                                              <p:pRg st="4" end="4"/>
                                            </p:txEl>
                                          </p:spTgt>
                                        </p:tgtEl>
                                        <p:attrNameLst>
                                          <p:attrName>ppt_c</p:attrName>
                                        </p:attrNameLst>
                                      </p:cBhvr>
                                      <p:to>
                                        <a:schemeClr val="tx2"/>
                                      </p:to>
                                    </p:animClr>
                                  </p:subTnLst>
                                </p:cTn>
                              </p:par>
                              <p:par>
                                <p:cTn id="29" presetID="2" presetClass="entr" presetSubtype="1" fill="hold" grpId="0" nodeType="withEffect">
                                  <p:stCondLst>
                                    <p:cond delay="0"/>
                                  </p:stCondLst>
                                  <p:childTnLst>
                                    <p:set>
                                      <p:cBhvr>
                                        <p:cTn id="30" dur="1" fill="hold">
                                          <p:stCondLst>
                                            <p:cond delay="0"/>
                                          </p:stCondLst>
                                        </p:cTn>
                                        <p:tgtEl>
                                          <p:spTgt spid="92163">
                                            <p:txEl>
                                              <p:pRg st="5" end="5"/>
                                            </p:txEl>
                                          </p:spTgt>
                                        </p:tgtEl>
                                        <p:attrNameLst>
                                          <p:attrName>style.visibility</p:attrName>
                                        </p:attrNameLst>
                                      </p:cBhvr>
                                      <p:to>
                                        <p:strVal val="visible"/>
                                      </p:to>
                                    </p:set>
                                    <p:anim calcmode="lin" valueType="num">
                                      <p:cBhvr additive="base">
                                        <p:cTn id="31" dur="500" fill="hold"/>
                                        <p:tgtEl>
                                          <p:spTgt spid="921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63">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92163">
                                            <p:txEl>
                                              <p:pRg st="5" end="5"/>
                                            </p:txEl>
                                          </p:spTgt>
                                        </p:tgtEl>
                                        <p:attrNameLst>
                                          <p:attrName>ppt_c</p:attrName>
                                        </p:attrNameLst>
                                      </p:cBhvr>
                                      <p:to>
                                        <a:schemeClr val="tx2"/>
                                      </p:to>
                                    </p:animClr>
                                  </p:subTnLst>
                                </p:cTn>
                              </p:par>
                              <p:par>
                                <p:cTn id="33" presetID="2" presetClass="entr" presetSubtype="1" fill="hold" grpId="0" nodeType="withEffect">
                                  <p:stCondLst>
                                    <p:cond delay="0"/>
                                  </p:stCondLst>
                                  <p:childTnLst>
                                    <p:set>
                                      <p:cBhvr>
                                        <p:cTn id="34" dur="1" fill="hold">
                                          <p:stCondLst>
                                            <p:cond delay="0"/>
                                          </p:stCondLst>
                                        </p:cTn>
                                        <p:tgtEl>
                                          <p:spTgt spid="92163">
                                            <p:txEl>
                                              <p:pRg st="6" end="6"/>
                                            </p:txEl>
                                          </p:spTgt>
                                        </p:tgtEl>
                                        <p:attrNameLst>
                                          <p:attrName>style.visibility</p:attrName>
                                        </p:attrNameLst>
                                      </p:cBhvr>
                                      <p:to>
                                        <p:strVal val="visible"/>
                                      </p:to>
                                    </p:set>
                                    <p:anim calcmode="lin" valueType="num">
                                      <p:cBhvr additive="base">
                                        <p:cTn id="35" dur="500" fill="hold"/>
                                        <p:tgtEl>
                                          <p:spTgt spid="9216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163">
                                            <p:txEl>
                                              <p:pRg st="6" end="6"/>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92163">
                                            <p:txEl>
                                              <p:pRg st="6" end="6"/>
                                            </p:txEl>
                                          </p:spTgt>
                                        </p:tgtEl>
                                        <p:attrNameLst>
                                          <p:attrName>ppt_c</p:attrName>
                                        </p:attrNameLst>
                                      </p:cBhvr>
                                      <p:to>
                                        <a:schemeClr val="tx2"/>
                                      </p:to>
                                    </p:animClr>
                                  </p:subTnLst>
                                </p:cTn>
                              </p:par>
                              <p:par>
                                <p:cTn id="37" presetID="2" presetClass="entr" presetSubtype="1" fill="hold" grpId="0" nodeType="withEffect">
                                  <p:stCondLst>
                                    <p:cond delay="0"/>
                                  </p:stCondLst>
                                  <p:childTnLst>
                                    <p:set>
                                      <p:cBhvr>
                                        <p:cTn id="38" dur="1" fill="hold">
                                          <p:stCondLst>
                                            <p:cond delay="0"/>
                                          </p:stCondLst>
                                        </p:cTn>
                                        <p:tgtEl>
                                          <p:spTgt spid="92163">
                                            <p:txEl>
                                              <p:pRg st="7" end="7"/>
                                            </p:txEl>
                                          </p:spTgt>
                                        </p:tgtEl>
                                        <p:attrNameLst>
                                          <p:attrName>style.visibility</p:attrName>
                                        </p:attrNameLst>
                                      </p:cBhvr>
                                      <p:to>
                                        <p:strVal val="visible"/>
                                      </p:to>
                                    </p:set>
                                    <p:anim calcmode="lin" valueType="num">
                                      <p:cBhvr additive="base">
                                        <p:cTn id="39" dur="500" fill="hold"/>
                                        <p:tgtEl>
                                          <p:spTgt spid="9216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2163">
                                            <p:txEl>
                                              <p:pRg st="7" end="7"/>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92163">
                                            <p:txEl>
                                              <p:pRg st="7" end="7"/>
                                            </p:txEl>
                                          </p:spTgt>
                                        </p:tgtEl>
                                        <p:attrNameLst>
                                          <p:attrName>ppt_c</p:attrName>
                                        </p:attrNameLst>
                                      </p:cBhvr>
                                      <p:to>
                                        <a:schemeClr val="tx2"/>
                                      </p:to>
                                    </p:animClr>
                                  </p:subTnLst>
                                </p:cTn>
                              </p:par>
                              <p:par>
                                <p:cTn id="41" presetID="2" presetClass="entr" presetSubtype="1" fill="hold" grpId="0" nodeType="withEffect">
                                  <p:stCondLst>
                                    <p:cond delay="0"/>
                                  </p:stCondLst>
                                  <p:childTnLst>
                                    <p:set>
                                      <p:cBhvr>
                                        <p:cTn id="42" dur="1" fill="hold">
                                          <p:stCondLst>
                                            <p:cond delay="0"/>
                                          </p:stCondLst>
                                        </p:cTn>
                                        <p:tgtEl>
                                          <p:spTgt spid="92163">
                                            <p:txEl>
                                              <p:pRg st="8" end="8"/>
                                            </p:txEl>
                                          </p:spTgt>
                                        </p:tgtEl>
                                        <p:attrNameLst>
                                          <p:attrName>style.visibility</p:attrName>
                                        </p:attrNameLst>
                                      </p:cBhvr>
                                      <p:to>
                                        <p:strVal val="visible"/>
                                      </p:to>
                                    </p:set>
                                    <p:anim calcmode="lin" valueType="num">
                                      <p:cBhvr additive="base">
                                        <p:cTn id="43" dur="500" fill="hold"/>
                                        <p:tgtEl>
                                          <p:spTgt spid="9216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63">
                                            <p:txEl>
                                              <p:pRg st="8" end="8"/>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92163">
                                            <p:txEl>
                                              <p:pRg st="8" end="8"/>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noFill/>
          <a:ln/>
        </p:spPr>
        <p:txBody>
          <a:bodyPr/>
          <a:lstStyle/>
          <a:p>
            <a:r>
              <a:rPr lang="en-US" altLang="tr-TR"/>
              <a:t>Why Economists Use Elasticity</a:t>
            </a:r>
          </a:p>
        </p:txBody>
      </p:sp>
      <p:sp>
        <p:nvSpPr>
          <p:cNvPr id="103427" name="Rectangle 3"/>
          <p:cNvSpPr>
            <a:spLocks noGrp="1" noChangeArrowheads="1"/>
          </p:cNvSpPr>
          <p:nvPr>
            <p:ph type="body" idx="1"/>
          </p:nvPr>
        </p:nvSpPr>
        <p:spPr>
          <a:noFill/>
          <a:ln/>
        </p:spPr>
        <p:txBody>
          <a:bodyPr/>
          <a:lstStyle/>
          <a:p>
            <a:r>
              <a:rPr lang="en-US" altLang="tr-TR" dirty="0"/>
              <a:t>An elasticity is a unit-free measure.</a:t>
            </a:r>
          </a:p>
          <a:p>
            <a:r>
              <a:rPr lang="en-US" altLang="tr-TR" dirty="0"/>
              <a:t>By comparing markets using elasticities it does not matter how we measure the price or the quantity in the two markets.</a:t>
            </a:r>
          </a:p>
          <a:p>
            <a:r>
              <a:rPr lang="en-US" altLang="tr-TR" dirty="0"/>
              <a:t>Elasticities allow economists to quantify the differences among markets without standardizing the units of measurement.</a:t>
            </a:r>
          </a:p>
        </p:txBody>
      </p:sp>
    </p:spTree>
    <p:extLst>
      <p:ext uri="{BB962C8B-B14F-4D97-AF65-F5344CB8AC3E}">
        <p14:creationId xmlns:p14="http://schemas.microsoft.com/office/powerpoint/2010/main" val="386386864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03427">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additive="base">
                                        <p:cTn id="13"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427">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03427">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3427">
                                            <p:txEl>
                                              <p:pRg st="2" end="2"/>
                                            </p:txEl>
                                          </p:spTgt>
                                        </p:tgtEl>
                                        <p:attrNameLst>
                                          <p:attrName>style.visibility</p:attrName>
                                        </p:attrNameLst>
                                      </p:cBhvr>
                                      <p:to>
                                        <p:strVal val="visible"/>
                                      </p:to>
                                    </p:set>
                                    <p:anim calcmode="lin" valueType="num">
                                      <p:cBhvr additive="base">
                                        <p:cTn id="19"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427">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03427">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p:spPr>
        <p:txBody>
          <a:bodyPr/>
          <a:lstStyle/>
          <a:p>
            <a:r>
              <a:rPr lang="en-US" altLang="tr-TR"/>
              <a:t>What is an Elasticity?</a:t>
            </a:r>
          </a:p>
        </p:txBody>
      </p:sp>
      <p:sp>
        <p:nvSpPr>
          <p:cNvPr id="18435" name="Rectangle 3"/>
          <p:cNvSpPr>
            <a:spLocks noGrp="1" noChangeArrowheads="1"/>
          </p:cNvSpPr>
          <p:nvPr>
            <p:ph type="body" idx="1"/>
          </p:nvPr>
        </p:nvSpPr>
        <p:spPr>
          <a:noFill/>
          <a:ln/>
        </p:spPr>
        <p:txBody>
          <a:bodyPr/>
          <a:lstStyle/>
          <a:p>
            <a:r>
              <a:rPr lang="en-US" altLang="tr-TR"/>
              <a:t>Measurement of the percentage change in one variable that results from a 1% change in another variable.</a:t>
            </a:r>
          </a:p>
          <a:p>
            <a:r>
              <a:rPr lang="en-US" altLang="tr-TR"/>
              <a:t>Can come up with many elasticities.</a:t>
            </a:r>
          </a:p>
          <a:p>
            <a:r>
              <a:rPr lang="en-US" altLang="tr-TR"/>
              <a:t>We will introduce four.</a:t>
            </a:r>
          </a:p>
          <a:p>
            <a:pPr lvl="1"/>
            <a:r>
              <a:rPr lang="en-US" altLang="tr-TR"/>
              <a:t>three from the demand function</a:t>
            </a:r>
          </a:p>
          <a:p>
            <a:pPr lvl="1"/>
            <a:r>
              <a:rPr lang="en-US" altLang="tr-TR"/>
              <a:t>one from the supply function</a:t>
            </a:r>
          </a:p>
        </p:txBody>
      </p:sp>
    </p:spTree>
    <p:extLst>
      <p:ext uri="{BB962C8B-B14F-4D97-AF65-F5344CB8AC3E}">
        <p14:creationId xmlns:p14="http://schemas.microsoft.com/office/powerpoint/2010/main" val="7362115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8435">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8435">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8435">
                                            <p:txEl>
                                              <p:pRg st="2" end="2"/>
                                            </p:txEl>
                                          </p:spTgt>
                                        </p:tgtEl>
                                        <p:attrNameLst>
                                          <p:attrName>ppt_c</p:attrName>
                                        </p:attrNameLst>
                                      </p:cBhvr>
                                      <p:to>
                                        <a:schemeClr val="tx2"/>
                                      </p:to>
                                    </p:animClr>
                                  </p:subTnLst>
                                </p:cTn>
                              </p:par>
                              <p:par>
                                <p:cTn id="21" presetID="2" presetClass="entr" presetSubtype="1" fill="hold" grpId="0" nodeType="with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anim calcmode="lin" valueType="num">
                                      <p:cBhvr additive="base">
                                        <p:cTn id="23"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5">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8435">
                                            <p:txEl>
                                              <p:pRg st="3" end="3"/>
                                            </p:txEl>
                                          </p:spTgt>
                                        </p:tgtEl>
                                        <p:attrNameLst>
                                          <p:attrName>ppt_c</p:attrName>
                                        </p:attrNameLst>
                                      </p:cBhvr>
                                      <p:to>
                                        <a:schemeClr val="tx2"/>
                                      </p:to>
                                    </p:animClr>
                                  </p:subTnLst>
                                </p:cTn>
                              </p:par>
                              <p:par>
                                <p:cTn id="25" presetID="2" presetClass="entr" presetSubtype="1" fill="hold" grpId="0" nodeType="with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 calcmode="lin" valueType="num">
                                      <p:cBhvr additive="base">
                                        <p:cTn id="2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5">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8435">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Elasticity of Demand</a:t>
            </a:r>
          </a:p>
        </p:txBody>
      </p:sp>
      <p:sp>
        <p:nvSpPr>
          <p:cNvPr id="3" name="Content Placeholder 2"/>
          <p:cNvSpPr>
            <a:spLocks noGrp="1"/>
          </p:cNvSpPr>
          <p:nvPr>
            <p:ph idx="1"/>
          </p:nvPr>
        </p:nvSpPr>
        <p:spPr/>
        <p:txBody>
          <a:bodyPr/>
          <a:lstStyle/>
          <a:p>
            <a:r>
              <a:rPr lang="en-US" b="1" i="1" dirty="0"/>
              <a:t>Price elasticity of demand:</a:t>
            </a:r>
            <a:r>
              <a:rPr lang="en-US" dirty="0"/>
              <a:t> how sensitive is the quantity demanded to a change in the price of the good.</a:t>
            </a:r>
            <a:r>
              <a:rPr lang="tr-TR" dirty="0"/>
              <a:t> </a:t>
            </a:r>
          </a:p>
          <a:p>
            <a:endParaRPr lang="tr-TR" dirty="0"/>
          </a:p>
          <a:p>
            <a:r>
              <a:rPr lang="en-US" dirty="0"/>
              <a:t>Price elasticity of demand measures the percentage change in the quantity demanded resulting from a 1% change in price.</a:t>
            </a:r>
          </a:p>
          <a:p>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79</a:t>
            </a:fld>
            <a:endParaRPr lang="en-US"/>
          </a:p>
        </p:txBody>
      </p:sp>
    </p:spTree>
    <p:extLst>
      <p:ext uri="{BB962C8B-B14F-4D97-AF65-F5344CB8AC3E}">
        <p14:creationId xmlns:p14="http://schemas.microsoft.com/office/powerpoint/2010/main" val="371753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0267A87B-E319-4877-8B17-6C4097ABD553}" type="slidenum">
              <a:rPr lang="en-CA"/>
              <a:pPr>
                <a:defRPr/>
              </a:pPr>
              <a:t>8</a:t>
            </a:fld>
            <a:endParaRPr lang="en-CA"/>
          </a:p>
        </p:txBody>
      </p:sp>
      <p:sp>
        <p:nvSpPr>
          <p:cNvPr id="194562" name="Text Box 2"/>
          <p:cNvSpPr txBox="1">
            <a:spLocks noChangeArrowheads="1"/>
          </p:cNvSpPr>
          <p:nvPr/>
        </p:nvSpPr>
        <p:spPr bwMode="auto">
          <a:xfrm>
            <a:off x="799605" y="1447800"/>
            <a:ext cx="7543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tr-TR" sz="3200" dirty="0"/>
              <a:t>Algebraically, we can derive an individual’s demand using the following equations:</a:t>
            </a:r>
          </a:p>
          <a:p>
            <a:pPr algn="ctr"/>
            <a:endParaRPr lang="en-US" altLang="tr-TR" sz="3200" dirty="0"/>
          </a:p>
          <a:p>
            <a:r>
              <a:rPr lang="en-US" altLang="tr-TR" sz="3200" dirty="0" err="1"/>
              <a:t>P</a:t>
            </a:r>
            <a:r>
              <a:rPr lang="en-US" altLang="tr-TR" sz="3200" baseline="-25000" dirty="0" err="1"/>
              <a:t>x</a:t>
            </a:r>
            <a:r>
              <a:rPr lang="en-US" altLang="tr-TR" sz="3200" dirty="0" err="1"/>
              <a:t>x</a:t>
            </a:r>
            <a:r>
              <a:rPr lang="en-US" altLang="tr-TR" sz="3200" dirty="0"/>
              <a:t> + </a:t>
            </a:r>
            <a:r>
              <a:rPr lang="en-US" altLang="tr-TR" sz="3200" dirty="0" err="1"/>
              <a:t>P</a:t>
            </a:r>
            <a:r>
              <a:rPr lang="en-US" altLang="tr-TR" sz="3200" baseline="-25000" dirty="0" err="1"/>
              <a:t>y</a:t>
            </a:r>
            <a:r>
              <a:rPr lang="en-US" altLang="tr-TR" sz="3200" dirty="0" err="1"/>
              <a:t>y</a:t>
            </a:r>
            <a:r>
              <a:rPr lang="en-US" altLang="tr-TR" sz="3200" dirty="0"/>
              <a:t> = I    (budget constraint)</a:t>
            </a:r>
            <a:r>
              <a:rPr lang="tr-TR" altLang="tr-TR" sz="3200" dirty="0"/>
              <a:t> (1)</a:t>
            </a:r>
            <a:endParaRPr lang="en-US" altLang="tr-TR" sz="3200" dirty="0"/>
          </a:p>
          <a:p>
            <a:r>
              <a:rPr lang="en-US" altLang="tr-TR" sz="3200" dirty="0" err="1"/>
              <a:t>MU</a:t>
            </a:r>
            <a:r>
              <a:rPr lang="en-US" altLang="tr-TR" sz="3200" baseline="-25000" dirty="0" err="1"/>
              <a:t>x</a:t>
            </a:r>
            <a:r>
              <a:rPr lang="en-US" altLang="tr-TR" sz="3200" dirty="0"/>
              <a:t>/</a:t>
            </a:r>
            <a:r>
              <a:rPr lang="en-US" altLang="tr-TR" sz="3200" dirty="0" err="1"/>
              <a:t>P</a:t>
            </a:r>
            <a:r>
              <a:rPr lang="en-US" altLang="tr-TR" sz="3200" baseline="-25000" dirty="0" err="1"/>
              <a:t>x</a:t>
            </a:r>
            <a:r>
              <a:rPr lang="en-US" altLang="tr-TR" sz="3200" dirty="0"/>
              <a:t> = </a:t>
            </a:r>
            <a:r>
              <a:rPr lang="en-US" altLang="tr-TR" sz="3200" dirty="0" err="1"/>
              <a:t>MU</a:t>
            </a:r>
            <a:r>
              <a:rPr lang="en-US" altLang="tr-TR" sz="3200" baseline="-25000" dirty="0" err="1"/>
              <a:t>y</a:t>
            </a:r>
            <a:r>
              <a:rPr lang="en-US" altLang="tr-TR" sz="3200" dirty="0"/>
              <a:t>/</a:t>
            </a:r>
            <a:r>
              <a:rPr lang="en-US" altLang="tr-TR" sz="3200" dirty="0" err="1"/>
              <a:t>P</a:t>
            </a:r>
            <a:r>
              <a:rPr lang="en-US" altLang="tr-TR" sz="3200" baseline="-25000" dirty="0" err="1"/>
              <a:t>y</a:t>
            </a:r>
            <a:r>
              <a:rPr lang="en-US" altLang="tr-TR" sz="3200" dirty="0"/>
              <a:t> (tangency point)</a:t>
            </a:r>
            <a:r>
              <a:rPr lang="tr-TR" altLang="tr-TR" sz="3200" dirty="0"/>
              <a:t> (2)</a:t>
            </a:r>
            <a:endParaRPr lang="en-US" altLang="tr-TR" sz="3200" dirty="0"/>
          </a:p>
          <a:p>
            <a:pPr algn="ctr"/>
            <a:endParaRPr lang="en-US" altLang="tr-TR" sz="3200" dirty="0"/>
          </a:p>
          <a:p>
            <a:r>
              <a:rPr lang="en-US" altLang="tr-TR" sz="3200" dirty="0"/>
              <a:t>1) Solve (2) for y</a:t>
            </a:r>
          </a:p>
          <a:p>
            <a:r>
              <a:rPr lang="en-US" altLang="tr-TR" sz="3200" dirty="0"/>
              <a:t>2) Substitute y from (2) into (1)</a:t>
            </a:r>
          </a:p>
          <a:p>
            <a:r>
              <a:rPr lang="en-US" altLang="tr-TR" sz="3200" dirty="0"/>
              <a:t>3) Solve for x</a:t>
            </a:r>
          </a:p>
        </p:txBody>
      </p:sp>
      <p:sp>
        <p:nvSpPr>
          <p:cNvPr id="15364" name="Rectangle 3"/>
          <p:cNvSpPr>
            <a:spLocks noChangeArrowheads="1"/>
          </p:cNvSpPr>
          <p:nvPr/>
        </p:nvSpPr>
        <p:spPr bwMode="auto">
          <a:xfrm>
            <a:off x="0" y="304800"/>
            <a:ext cx="906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tr-TR" sz="4000" b="1" u="sng" dirty="0">
                <a:latin typeface="Arial" pitchFamily="34" charset="0"/>
              </a:rPr>
              <a:t>Deriving the Demand Curve</a:t>
            </a:r>
          </a:p>
        </p:txBody>
      </p:sp>
    </p:spTree>
    <p:extLst>
      <p:ext uri="{BB962C8B-B14F-4D97-AF65-F5344CB8AC3E}">
        <p14:creationId xmlns:p14="http://schemas.microsoft.com/office/powerpoint/2010/main" val="892480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62">
                                            <p:txEl>
                                              <p:pRg st="0" end="0"/>
                                            </p:txEl>
                                          </p:spTgt>
                                        </p:tgtEl>
                                        <p:attrNameLst>
                                          <p:attrName>style.visibility</p:attrName>
                                        </p:attrNameLst>
                                      </p:cBhvr>
                                      <p:to>
                                        <p:strVal val="visible"/>
                                      </p:to>
                                    </p:set>
                                    <p:anim calcmode="lin" valueType="num">
                                      <p:cBhvr additive="base">
                                        <p:cTn id="7" dur="500" fill="hold"/>
                                        <p:tgtEl>
                                          <p:spTgt spid="194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562">
                                            <p:txEl>
                                              <p:pRg st="2" end="2"/>
                                            </p:txEl>
                                          </p:spTgt>
                                        </p:tgtEl>
                                        <p:attrNameLst>
                                          <p:attrName>style.visibility</p:attrName>
                                        </p:attrNameLst>
                                      </p:cBhvr>
                                      <p:to>
                                        <p:strVal val="visible"/>
                                      </p:to>
                                    </p:set>
                                    <p:anim calcmode="lin" valueType="num">
                                      <p:cBhvr additive="base">
                                        <p:cTn id="13" dur="500" fill="hold"/>
                                        <p:tgtEl>
                                          <p:spTgt spid="1945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562">
                                            <p:txEl>
                                              <p:pRg st="3" end="3"/>
                                            </p:txEl>
                                          </p:spTgt>
                                        </p:tgtEl>
                                        <p:attrNameLst>
                                          <p:attrName>style.visibility</p:attrName>
                                        </p:attrNameLst>
                                      </p:cBhvr>
                                      <p:to>
                                        <p:strVal val="visible"/>
                                      </p:to>
                                    </p:set>
                                    <p:anim calcmode="lin" valueType="num">
                                      <p:cBhvr additive="base">
                                        <p:cTn id="19" dur="500" fill="hold"/>
                                        <p:tgtEl>
                                          <p:spTgt spid="19456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4562">
                                            <p:txEl>
                                              <p:pRg st="5" end="5"/>
                                            </p:txEl>
                                          </p:spTgt>
                                        </p:tgtEl>
                                        <p:attrNameLst>
                                          <p:attrName>style.visibility</p:attrName>
                                        </p:attrNameLst>
                                      </p:cBhvr>
                                      <p:to>
                                        <p:strVal val="visible"/>
                                      </p:to>
                                    </p:set>
                                    <p:anim calcmode="lin" valueType="num">
                                      <p:cBhvr additive="base">
                                        <p:cTn id="25" dur="500" fill="hold"/>
                                        <p:tgtEl>
                                          <p:spTgt spid="19456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4562">
                                            <p:txEl>
                                              <p:pRg st="6" end="6"/>
                                            </p:txEl>
                                          </p:spTgt>
                                        </p:tgtEl>
                                        <p:attrNameLst>
                                          <p:attrName>style.visibility</p:attrName>
                                        </p:attrNameLst>
                                      </p:cBhvr>
                                      <p:to>
                                        <p:strVal val="visible"/>
                                      </p:to>
                                    </p:set>
                                    <p:anim calcmode="lin" valueType="num">
                                      <p:cBhvr additive="base">
                                        <p:cTn id="31" dur="500" fill="hold"/>
                                        <p:tgtEl>
                                          <p:spTgt spid="19456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4562">
                                            <p:txEl>
                                              <p:pRg st="7" end="7"/>
                                            </p:txEl>
                                          </p:spTgt>
                                        </p:tgtEl>
                                        <p:attrNameLst>
                                          <p:attrName>style.visibility</p:attrName>
                                        </p:attrNameLst>
                                      </p:cBhvr>
                                      <p:to>
                                        <p:strVal val="visible"/>
                                      </p:to>
                                    </p:set>
                                    <p:anim calcmode="lin" valueType="num">
                                      <p:cBhvr additive="base">
                                        <p:cTn id="37" dur="500" fill="hold"/>
                                        <p:tgtEl>
                                          <p:spTgt spid="19456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6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80</a:t>
            </a:fld>
            <a:endParaRPr lang="en-US"/>
          </a:p>
        </p:txBody>
      </p:sp>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597535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0766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p:spPr>
        <p:txBody>
          <a:bodyPr>
            <a:normAutofit/>
          </a:bodyPr>
          <a:lstStyle/>
          <a:p>
            <a:r>
              <a:rPr lang="en-US" altLang="tr-TR" dirty="0"/>
              <a:t>Examples</a:t>
            </a:r>
            <a:r>
              <a:rPr lang="tr-TR" altLang="tr-TR" dirty="0"/>
              <a:t>: </a:t>
            </a:r>
            <a:endParaRPr lang="en-US" altLang="tr-TR" dirty="0"/>
          </a:p>
        </p:txBody>
      </p:sp>
      <p:sp>
        <p:nvSpPr>
          <p:cNvPr id="22531" name="Rectangle 3"/>
          <p:cNvSpPr>
            <a:spLocks noGrp="1" noChangeArrowheads="1"/>
          </p:cNvSpPr>
          <p:nvPr>
            <p:ph type="body" idx="1"/>
          </p:nvPr>
        </p:nvSpPr>
        <p:spPr>
          <a:noFill/>
          <a:ln/>
        </p:spPr>
        <p:txBody>
          <a:bodyPr/>
          <a:lstStyle/>
          <a:p>
            <a:r>
              <a:rPr lang="en-US" altLang="tr-TR" sz="2800" dirty="0"/>
              <a:t>When the price of gasoline rises by 1% the quantity demanded falls by 0.2%, so gasoline demand is not very price sensitive.</a:t>
            </a:r>
          </a:p>
          <a:p>
            <a:pPr lvl="1"/>
            <a:r>
              <a:rPr lang="en-US" altLang="tr-TR" dirty="0"/>
              <a:t>Price elasticity of demand is </a:t>
            </a:r>
            <a:r>
              <a:rPr lang="en-US" altLang="tr-TR" dirty="0">
                <a:solidFill>
                  <a:srgbClr val="FC0128"/>
                </a:solidFill>
              </a:rPr>
              <a:t>-0.2 </a:t>
            </a:r>
            <a:r>
              <a:rPr lang="en-US" altLang="tr-TR" dirty="0"/>
              <a:t>.</a:t>
            </a:r>
          </a:p>
          <a:p>
            <a:r>
              <a:rPr lang="en-US" altLang="tr-TR" sz="2800" dirty="0"/>
              <a:t>When the price of gold earring</a:t>
            </a:r>
            <a:r>
              <a:rPr lang="tr-TR" altLang="tr-TR" sz="2800" dirty="0"/>
              <a:t> </a:t>
            </a:r>
            <a:r>
              <a:rPr lang="en-US" altLang="tr-TR" sz="2800" dirty="0"/>
              <a:t>rises by 1% the quantity demanded falls by 2.6%, so earring demand is very price sensitive.</a:t>
            </a:r>
          </a:p>
          <a:p>
            <a:pPr lvl="1"/>
            <a:r>
              <a:rPr lang="en-US" altLang="tr-TR" dirty="0"/>
              <a:t>Price elasticity of demand is </a:t>
            </a:r>
            <a:r>
              <a:rPr lang="en-US" altLang="tr-TR" dirty="0">
                <a:solidFill>
                  <a:srgbClr val="FC0128"/>
                </a:solidFill>
              </a:rPr>
              <a:t>-2.6 </a:t>
            </a:r>
            <a:r>
              <a:rPr lang="en-US" altLang="tr-TR" dirty="0"/>
              <a:t>.</a:t>
            </a:r>
          </a:p>
        </p:txBody>
      </p:sp>
    </p:spTree>
    <p:extLst>
      <p:ext uri="{BB962C8B-B14F-4D97-AF65-F5344CB8AC3E}">
        <p14:creationId xmlns:p14="http://schemas.microsoft.com/office/powerpoint/2010/main" val="1514813449"/>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253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2531">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2531">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2531">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Elasticity of Demand</a:t>
            </a: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solidFill>
                  <a:srgbClr val="C00000"/>
                </a:solidFill>
              </a:rPr>
              <a:t>Price elasticity of demand</a:t>
            </a:r>
          </a:p>
          <a:p>
            <a:pPr lvl="1"/>
            <a:r>
              <a:rPr lang="en-US" altLang="tr-TR"/>
              <a:t>Elastic demand</a:t>
            </a:r>
          </a:p>
          <a:p>
            <a:pPr lvl="2"/>
            <a:r>
              <a:rPr lang="en-US" altLang="tr-TR"/>
              <a:t>Quantity demanded responds substantially to changes in the price</a:t>
            </a:r>
          </a:p>
          <a:p>
            <a:pPr lvl="1"/>
            <a:r>
              <a:rPr lang="en-US" altLang="tr-TR"/>
              <a:t>Inelastic demand</a:t>
            </a:r>
          </a:p>
          <a:p>
            <a:pPr lvl="2"/>
            <a:r>
              <a:rPr lang="en-US" altLang="tr-TR"/>
              <a:t>Quantity demanded responds only slightly to changes in the price</a:t>
            </a:r>
          </a:p>
        </p:txBody>
      </p:sp>
      <p:sp>
        <p:nvSpPr>
          <p:cNvPr id="4" name="Slide Number Placeholder 3"/>
          <p:cNvSpPr>
            <a:spLocks noGrp="1"/>
          </p:cNvSpPr>
          <p:nvPr>
            <p:ph type="sldNum" sz="quarter" idx="10"/>
          </p:nvPr>
        </p:nvSpPr>
        <p:spPr/>
        <p:txBody>
          <a:bodyPr/>
          <a:lstStyle/>
          <a:p>
            <a:pPr>
              <a:defRPr/>
            </a:pPr>
            <a:fld id="{E9F72DD0-DA71-4800-A742-BFBEF0C2D4CB}" type="slidenum">
              <a:rPr lang="en-US" smtClean="0"/>
              <a:pPr>
                <a:defRPr/>
              </a:pPr>
              <a:t>82</a:t>
            </a:fld>
            <a:endParaRPr lang="en-US"/>
          </a:p>
        </p:txBody>
      </p:sp>
    </p:spTree>
    <p:extLst>
      <p:ext uri="{BB962C8B-B14F-4D97-AF65-F5344CB8AC3E}">
        <p14:creationId xmlns:p14="http://schemas.microsoft.com/office/powerpoint/2010/main" val="307457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a:t>Three Categories of Price Elasticity</a:t>
            </a:r>
            <a:br>
              <a:rPr lang="en-US" dirty="0"/>
            </a:br>
            <a:endParaRPr lang="en-US" dirty="0"/>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83</a:t>
            </a:fld>
            <a:endParaRPr lang="en-US"/>
          </a:p>
        </p:txBody>
      </p:sp>
      <p:sp>
        <p:nvSpPr>
          <p:cNvPr id="6" name="Rectangle 5"/>
          <p:cNvSpPr>
            <a:spLocks noGrp="1" noChangeArrowheads="1"/>
          </p:cNvSpPr>
          <p:nvPr/>
        </p:nvSpPr>
        <p:spPr bwMode="auto">
          <a:xfrm>
            <a:off x="1752600" y="2133600"/>
            <a:ext cx="8001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dirty="0">
                <a:solidFill>
                  <a:schemeClr val="tx1"/>
                </a:solidFill>
              </a:rPr>
              <a:t>Elastic </a:t>
            </a:r>
            <a:r>
              <a:rPr lang="en-US" dirty="0">
                <a:solidFill>
                  <a:schemeClr val="tx1"/>
                </a:solidFill>
                <a:cs typeface="Times New Roman" charset="0"/>
              </a:rPr>
              <a:t>→ € &lt; -</a:t>
            </a:r>
            <a:r>
              <a:rPr lang="en-US" dirty="0">
                <a:solidFill>
                  <a:schemeClr val="tx1"/>
                </a:solidFill>
              </a:rPr>
              <a:t>1 </a:t>
            </a:r>
          </a:p>
          <a:p>
            <a:r>
              <a:rPr lang="en-US" dirty="0">
                <a:solidFill>
                  <a:schemeClr val="tx1"/>
                </a:solidFill>
              </a:rPr>
              <a:t>Inelastic </a:t>
            </a:r>
            <a:r>
              <a:rPr lang="en-US" dirty="0">
                <a:solidFill>
                  <a:schemeClr val="tx1"/>
                </a:solidFill>
                <a:cs typeface="Times New Roman" charset="0"/>
              </a:rPr>
              <a:t>→ € &gt; -</a:t>
            </a:r>
            <a:r>
              <a:rPr lang="en-US" dirty="0">
                <a:solidFill>
                  <a:schemeClr val="tx1"/>
                </a:solidFill>
              </a:rPr>
              <a:t>1 </a:t>
            </a:r>
          </a:p>
          <a:p>
            <a:r>
              <a:rPr lang="en-US" dirty="0">
                <a:solidFill>
                  <a:schemeClr val="tx1"/>
                </a:solidFill>
              </a:rPr>
              <a:t>Unit elastic </a:t>
            </a:r>
            <a:r>
              <a:rPr lang="en-US" dirty="0">
                <a:solidFill>
                  <a:schemeClr val="tx1"/>
                </a:solidFill>
                <a:cs typeface="Times New Roman" charset="0"/>
              </a:rPr>
              <a:t>→</a:t>
            </a:r>
            <a:r>
              <a:rPr lang="en-US" dirty="0">
                <a:solidFill>
                  <a:schemeClr val="tx1"/>
                </a:solidFill>
              </a:rPr>
              <a:t> </a:t>
            </a:r>
            <a:r>
              <a:rPr lang="en-US" dirty="0">
                <a:solidFill>
                  <a:schemeClr val="tx1"/>
                </a:solidFill>
                <a:cs typeface="Times New Roman" charset="0"/>
              </a:rPr>
              <a:t>€ = 1</a:t>
            </a:r>
            <a:endParaRPr lang="en-US" dirty="0">
              <a:solidFill>
                <a:schemeClr val="tx1"/>
              </a:solidFill>
            </a:endParaRPr>
          </a:p>
        </p:txBody>
      </p:sp>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962400"/>
            <a:ext cx="6400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6446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a:ln/>
        </p:spPr>
        <p:txBody>
          <a:bodyPr>
            <a:noAutofit/>
          </a:bodyPr>
          <a:lstStyle/>
          <a:p>
            <a:pPr algn="just"/>
            <a:r>
              <a:rPr lang="en-US" altLang="tr-TR" sz="2400" dirty="0">
                <a:solidFill>
                  <a:schemeClr val="tx1"/>
                </a:solidFill>
              </a:rPr>
              <a:t>The </a:t>
            </a:r>
            <a:r>
              <a:rPr lang="tr-TR" altLang="tr-TR" sz="2400" dirty="0">
                <a:solidFill>
                  <a:schemeClr val="tx1"/>
                </a:solidFill>
              </a:rPr>
              <a:t>p</a:t>
            </a:r>
            <a:r>
              <a:rPr lang="en-US" altLang="tr-TR" sz="2400" dirty="0">
                <a:solidFill>
                  <a:schemeClr val="tx1"/>
                </a:solidFill>
              </a:rPr>
              <a:t>rice elasticity of demand is always negative.</a:t>
            </a:r>
            <a:br>
              <a:rPr lang="en-US" altLang="tr-TR" sz="2400" dirty="0">
                <a:solidFill>
                  <a:schemeClr val="tx1"/>
                </a:solidFill>
              </a:rPr>
            </a:br>
            <a:r>
              <a:rPr lang="en-US" altLang="tr-TR" sz="2400" dirty="0">
                <a:solidFill>
                  <a:schemeClr val="tx1"/>
                </a:solidFill>
              </a:rPr>
              <a:t>Economists usually refer to the price elasticity of demand by its absolute value (ignore the negative sign).</a:t>
            </a:r>
          </a:p>
        </p:txBody>
      </p:sp>
      <p:sp>
        <p:nvSpPr>
          <p:cNvPr id="38915" name="Rectangle 3"/>
          <p:cNvSpPr>
            <a:spLocks noGrp="1" noChangeArrowheads="1"/>
          </p:cNvSpPr>
          <p:nvPr>
            <p:ph type="body" sz="half" idx="2"/>
          </p:nvPr>
        </p:nvSpPr>
        <p:spPr>
          <a:xfrm>
            <a:off x="990600" y="4114800"/>
            <a:ext cx="7727950" cy="457200"/>
          </a:xfrm>
          <a:noFill/>
          <a:ln/>
        </p:spPr>
        <p:txBody>
          <a:bodyPr>
            <a:normAutofit fontScale="92500" lnSpcReduction="10000"/>
          </a:bodyPr>
          <a:lstStyle/>
          <a:p>
            <a:r>
              <a:rPr lang="en-US" altLang="tr-TR" sz="2800" dirty="0">
                <a:solidFill>
                  <a:srgbClr val="FC0128"/>
                </a:solidFill>
              </a:rPr>
              <a:t>Unit elastic</a:t>
            </a:r>
            <a:r>
              <a:rPr lang="en-US" altLang="tr-TR" sz="2800" dirty="0"/>
              <a:t>: price elasticity equal to 1</a:t>
            </a:r>
          </a:p>
        </p:txBody>
      </p:sp>
      <p:grpSp>
        <p:nvGrpSpPr>
          <p:cNvPr id="38945" name="Group 33"/>
          <p:cNvGrpSpPr>
            <a:grpSpLocks/>
          </p:cNvGrpSpPr>
          <p:nvPr/>
        </p:nvGrpSpPr>
        <p:grpSpPr bwMode="auto">
          <a:xfrm>
            <a:off x="987425" y="1689100"/>
            <a:ext cx="7707313" cy="2082800"/>
            <a:chOff x="622" y="1064"/>
            <a:chExt cx="4855" cy="1312"/>
          </a:xfrm>
        </p:grpSpPr>
        <p:sp>
          <p:nvSpPr>
            <p:cNvPr id="38916" name="Rectangle 4"/>
            <p:cNvSpPr>
              <a:spLocks noChangeArrowheads="1"/>
            </p:cNvSpPr>
            <p:nvPr/>
          </p:nvSpPr>
          <p:spPr bwMode="auto">
            <a:xfrm>
              <a:off x="622" y="1064"/>
              <a:ext cx="4855" cy="131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38944" name="Group 32"/>
            <p:cNvGrpSpPr>
              <a:grpSpLocks/>
            </p:cNvGrpSpPr>
            <p:nvPr/>
          </p:nvGrpSpPr>
          <p:grpSpPr bwMode="auto">
            <a:xfrm>
              <a:off x="1056" y="1392"/>
              <a:ext cx="3834" cy="720"/>
              <a:chOff x="1056" y="1392"/>
              <a:chExt cx="3834" cy="720"/>
            </a:xfrm>
          </p:grpSpPr>
          <p:grpSp>
            <p:nvGrpSpPr>
              <p:cNvPr id="38942" name="Group 30"/>
              <p:cNvGrpSpPr>
                <a:grpSpLocks/>
              </p:cNvGrpSpPr>
              <p:nvPr/>
            </p:nvGrpSpPr>
            <p:grpSpPr bwMode="auto">
              <a:xfrm>
                <a:off x="1056" y="1920"/>
                <a:ext cx="3600" cy="192"/>
                <a:chOff x="1056" y="1920"/>
                <a:chExt cx="3600" cy="192"/>
              </a:xfrm>
            </p:grpSpPr>
            <p:sp>
              <p:nvSpPr>
                <p:cNvPr id="38925" name="Rectangle 13"/>
                <p:cNvSpPr>
                  <a:spLocks noChangeArrowheads="1"/>
                </p:cNvSpPr>
                <p:nvPr/>
              </p:nvSpPr>
              <p:spPr bwMode="auto">
                <a:xfrm>
                  <a:off x="1056" y="1920"/>
                  <a:ext cx="1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tr-TR"/>
                    <a:t>0</a:t>
                  </a:r>
                </a:p>
              </p:txBody>
            </p:sp>
            <p:sp>
              <p:nvSpPr>
                <p:cNvPr id="38926" name="Rectangle 14"/>
                <p:cNvSpPr>
                  <a:spLocks noChangeArrowheads="1"/>
                </p:cNvSpPr>
                <p:nvPr/>
              </p:nvSpPr>
              <p:spPr bwMode="auto">
                <a:xfrm>
                  <a:off x="1632" y="1920"/>
                  <a:ext cx="1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tr-TR"/>
                    <a:t>1</a:t>
                  </a:r>
                </a:p>
              </p:txBody>
            </p:sp>
            <p:sp>
              <p:nvSpPr>
                <p:cNvPr id="38927" name="Rectangle 15"/>
                <p:cNvSpPr>
                  <a:spLocks noChangeArrowheads="1"/>
                </p:cNvSpPr>
                <p:nvPr/>
              </p:nvSpPr>
              <p:spPr bwMode="auto">
                <a:xfrm>
                  <a:off x="2208" y="1920"/>
                  <a:ext cx="1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tr-TR"/>
                    <a:t>2</a:t>
                  </a:r>
                </a:p>
              </p:txBody>
            </p:sp>
            <p:sp>
              <p:nvSpPr>
                <p:cNvPr id="38928" name="Rectangle 16"/>
                <p:cNvSpPr>
                  <a:spLocks noChangeArrowheads="1"/>
                </p:cNvSpPr>
                <p:nvPr/>
              </p:nvSpPr>
              <p:spPr bwMode="auto">
                <a:xfrm>
                  <a:off x="2784" y="1920"/>
                  <a:ext cx="1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tr-TR"/>
                    <a:t>3</a:t>
                  </a:r>
                </a:p>
              </p:txBody>
            </p:sp>
            <p:sp>
              <p:nvSpPr>
                <p:cNvPr id="38929" name="Rectangle 17"/>
                <p:cNvSpPr>
                  <a:spLocks noChangeArrowheads="1"/>
                </p:cNvSpPr>
                <p:nvPr/>
              </p:nvSpPr>
              <p:spPr bwMode="auto">
                <a:xfrm>
                  <a:off x="3360" y="1920"/>
                  <a:ext cx="1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tr-TR"/>
                    <a:t>4</a:t>
                  </a:r>
                </a:p>
              </p:txBody>
            </p:sp>
            <p:sp>
              <p:nvSpPr>
                <p:cNvPr id="38930" name="Rectangle 18"/>
                <p:cNvSpPr>
                  <a:spLocks noChangeArrowheads="1"/>
                </p:cNvSpPr>
                <p:nvPr/>
              </p:nvSpPr>
              <p:spPr bwMode="auto">
                <a:xfrm>
                  <a:off x="3936" y="1920"/>
                  <a:ext cx="1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tr-TR"/>
                    <a:t>5</a:t>
                  </a:r>
                </a:p>
              </p:txBody>
            </p:sp>
            <p:sp>
              <p:nvSpPr>
                <p:cNvPr id="38931" name="Rectangle 19"/>
                <p:cNvSpPr>
                  <a:spLocks noChangeArrowheads="1"/>
                </p:cNvSpPr>
                <p:nvPr/>
              </p:nvSpPr>
              <p:spPr bwMode="auto">
                <a:xfrm>
                  <a:off x="4512" y="1920"/>
                  <a:ext cx="1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tr-TR"/>
                    <a:t>6</a:t>
                  </a:r>
                </a:p>
              </p:txBody>
            </p:sp>
          </p:grpSp>
          <p:grpSp>
            <p:nvGrpSpPr>
              <p:cNvPr id="38943" name="Group 31"/>
              <p:cNvGrpSpPr>
                <a:grpSpLocks/>
              </p:cNvGrpSpPr>
              <p:nvPr/>
            </p:nvGrpSpPr>
            <p:grpSpPr bwMode="auto">
              <a:xfrm>
                <a:off x="1152" y="1392"/>
                <a:ext cx="3738" cy="480"/>
                <a:chOff x="1152" y="1392"/>
                <a:chExt cx="3738" cy="480"/>
              </a:xfrm>
            </p:grpSpPr>
            <p:sp>
              <p:nvSpPr>
                <p:cNvPr id="38917" name="Line 5"/>
                <p:cNvSpPr>
                  <a:spLocks noChangeShapeType="1"/>
                </p:cNvSpPr>
                <p:nvPr/>
              </p:nvSpPr>
              <p:spPr bwMode="auto">
                <a:xfrm>
                  <a:off x="1152" y="1811"/>
                  <a:ext cx="3738"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19" name="Line 7"/>
                <p:cNvSpPr>
                  <a:spLocks noChangeShapeType="1"/>
                </p:cNvSpPr>
                <p:nvPr/>
              </p:nvSpPr>
              <p:spPr bwMode="auto">
                <a:xfrm>
                  <a:off x="1728" y="1392"/>
                  <a:ext cx="0" cy="48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20" name="Line 8"/>
                <p:cNvSpPr>
                  <a:spLocks noChangeShapeType="1"/>
                </p:cNvSpPr>
                <p:nvPr/>
              </p:nvSpPr>
              <p:spPr bwMode="auto">
                <a:xfrm>
                  <a:off x="2304" y="1776"/>
                  <a:ext cx="0" cy="96"/>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21" name="Line 9"/>
                <p:cNvSpPr>
                  <a:spLocks noChangeShapeType="1"/>
                </p:cNvSpPr>
                <p:nvPr/>
              </p:nvSpPr>
              <p:spPr bwMode="auto">
                <a:xfrm>
                  <a:off x="2880" y="1776"/>
                  <a:ext cx="0" cy="96"/>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22" name="Line 10"/>
                <p:cNvSpPr>
                  <a:spLocks noChangeShapeType="1"/>
                </p:cNvSpPr>
                <p:nvPr/>
              </p:nvSpPr>
              <p:spPr bwMode="auto">
                <a:xfrm>
                  <a:off x="3456" y="1776"/>
                  <a:ext cx="0" cy="96"/>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23" name="Line 11"/>
                <p:cNvSpPr>
                  <a:spLocks noChangeShapeType="1"/>
                </p:cNvSpPr>
                <p:nvPr/>
              </p:nvSpPr>
              <p:spPr bwMode="auto">
                <a:xfrm>
                  <a:off x="4032" y="1776"/>
                  <a:ext cx="0" cy="96"/>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24" name="Line 12"/>
                <p:cNvSpPr>
                  <a:spLocks noChangeShapeType="1"/>
                </p:cNvSpPr>
                <p:nvPr/>
              </p:nvSpPr>
              <p:spPr bwMode="auto">
                <a:xfrm>
                  <a:off x="4608" y="1776"/>
                  <a:ext cx="0" cy="96"/>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18" name="Line 6"/>
                <p:cNvSpPr>
                  <a:spLocks noChangeShapeType="1"/>
                </p:cNvSpPr>
                <p:nvPr/>
              </p:nvSpPr>
              <p:spPr bwMode="auto">
                <a:xfrm>
                  <a:off x="1152" y="1776"/>
                  <a:ext cx="0" cy="96"/>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grpSp>
      <p:sp>
        <p:nvSpPr>
          <p:cNvPr id="38932" name="Rectangle 20"/>
          <p:cNvSpPr>
            <a:spLocks noChangeArrowheads="1"/>
          </p:cNvSpPr>
          <p:nvPr/>
        </p:nvSpPr>
        <p:spPr bwMode="auto">
          <a:xfrm>
            <a:off x="2057400" y="18288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tr-TR" sz="2000"/>
              <a:t>Unit elastic</a:t>
            </a:r>
          </a:p>
        </p:txBody>
      </p:sp>
      <p:sp>
        <p:nvSpPr>
          <p:cNvPr id="38933" name="Line 21"/>
          <p:cNvSpPr>
            <a:spLocks noChangeShapeType="1"/>
          </p:cNvSpPr>
          <p:nvPr/>
        </p:nvSpPr>
        <p:spPr bwMode="auto">
          <a:xfrm>
            <a:off x="2209800" y="2514600"/>
            <a:ext cx="4038600" cy="0"/>
          </a:xfrm>
          <a:prstGeom prst="line">
            <a:avLst/>
          </a:prstGeom>
          <a:noFill/>
          <a:ln w="254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934" name="Rectangle 22"/>
          <p:cNvSpPr>
            <a:spLocks noChangeArrowheads="1"/>
          </p:cNvSpPr>
          <p:nvPr/>
        </p:nvSpPr>
        <p:spPr bwMode="auto">
          <a:xfrm>
            <a:off x="974725" y="22860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tr-TR" sz="2000"/>
              <a:t>Inelastic</a:t>
            </a:r>
          </a:p>
        </p:txBody>
      </p:sp>
      <p:sp>
        <p:nvSpPr>
          <p:cNvPr id="38935" name="Rectangle 23"/>
          <p:cNvSpPr>
            <a:spLocks noChangeArrowheads="1"/>
          </p:cNvSpPr>
          <p:nvPr/>
        </p:nvSpPr>
        <p:spPr bwMode="auto">
          <a:xfrm>
            <a:off x="6400800" y="22860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ltLang="tr-TR" sz="2000"/>
              <a:t>Elastic</a:t>
            </a:r>
          </a:p>
        </p:txBody>
      </p:sp>
      <p:sp>
        <p:nvSpPr>
          <p:cNvPr id="38940" name="Rectangle 28"/>
          <p:cNvSpPr>
            <a:spLocks noChangeArrowheads="1"/>
          </p:cNvSpPr>
          <p:nvPr/>
        </p:nvSpPr>
        <p:spPr bwMode="auto">
          <a:xfrm>
            <a:off x="990600" y="5334000"/>
            <a:ext cx="7727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SzPct val="75000"/>
              <a:buFont typeface="Monotype Sorts" pitchFamily="2" charset="2"/>
              <a:buChar char="u"/>
              <a:defRPr sz="2800">
                <a:solidFill>
                  <a:schemeClr val="tx1"/>
                </a:solidFill>
                <a:latin typeface="Arial" pitchFamily="34" charset="0"/>
              </a:defRPr>
            </a:lvl1pPr>
            <a:lvl2pPr marL="742950" indent="-285750">
              <a:spcBef>
                <a:spcPct val="20000"/>
              </a:spcBef>
              <a:buClr>
                <a:schemeClr val="tx1"/>
              </a:buClr>
              <a:buSzPct val="100000"/>
              <a:buChar char="–"/>
              <a:defRPr sz="2400">
                <a:solidFill>
                  <a:schemeClr val="tx1"/>
                </a:solidFill>
                <a:latin typeface="Arial" pitchFamily="34" charset="0"/>
              </a:defRPr>
            </a:lvl2pPr>
            <a:lvl3pPr marL="1143000" indent="-228600">
              <a:spcBef>
                <a:spcPct val="20000"/>
              </a:spcBef>
              <a:buClr>
                <a:schemeClr val="tx1"/>
              </a:buClr>
              <a:buSzPct val="100000"/>
              <a:buChar char="»"/>
              <a:defRPr sz="2000">
                <a:solidFill>
                  <a:schemeClr val="tx1"/>
                </a:solidFill>
                <a:latin typeface="Arial" pitchFamily="34" charset="0"/>
              </a:defRPr>
            </a:lvl3pPr>
            <a:lvl4pPr marL="1600200" indent="-228600">
              <a:spcBef>
                <a:spcPct val="20000"/>
              </a:spcBef>
              <a:buClr>
                <a:schemeClr val="accent2"/>
              </a:buClr>
              <a:buSzPct val="65000"/>
              <a:buFont typeface="Monotype Sorts" pitchFamily="2" charset="2"/>
              <a:buChar char="u"/>
              <a:defRPr>
                <a:solidFill>
                  <a:schemeClr val="tx1"/>
                </a:solidFill>
                <a:latin typeface="Arial" pitchFamily="34" charset="0"/>
              </a:defRPr>
            </a:lvl4pPr>
            <a:lvl5pPr marL="2057400" indent="-228600">
              <a:spcBef>
                <a:spcPct val="20000"/>
              </a:spcBef>
              <a:buClr>
                <a:schemeClr val="tx1"/>
              </a:buClr>
              <a:buSzPct val="100000"/>
              <a:buChar char="–"/>
              <a:defRPr>
                <a:solidFill>
                  <a:schemeClr val="tx1"/>
                </a:solidFill>
                <a:latin typeface="Arial" pitchFamily="34" charset="0"/>
              </a:defRPr>
            </a:lvl5pPr>
            <a:lvl6pPr marL="2514600" indent="-228600" eaLnBrk="0" fontAlgn="base" hangingPunct="0">
              <a:spcBef>
                <a:spcPct val="20000"/>
              </a:spcBef>
              <a:spcAft>
                <a:spcPct val="0"/>
              </a:spcAft>
              <a:buClr>
                <a:schemeClr val="tx1"/>
              </a:buClr>
              <a:buSzPct val="100000"/>
              <a:buChar char="–"/>
              <a:defRPr>
                <a:solidFill>
                  <a:schemeClr val="tx1"/>
                </a:solidFill>
                <a:latin typeface="Arial" pitchFamily="34" charset="0"/>
              </a:defRPr>
            </a:lvl6pPr>
            <a:lvl7pPr marL="2971800" indent="-228600" eaLnBrk="0" fontAlgn="base" hangingPunct="0">
              <a:spcBef>
                <a:spcPct val="20000"/>
              </a:spcBef>
              <a:spcAft>
                <a:spcPct val="0"/>
              </a:spcAft>
              <a:buClr>
                <a:schemeClr val="tx1"/>
              </a:buClr>
              <a:buSzPct val="100000"/>
              <a:buChar char="–"/>
              <a:defRPr>
                <a:solidFill>
                  <a:schemeClr val="tx1"/>
                </a:solidFill>
                <a:latin typeface="Arial" pitchFamily="34" charset="0"/>
              </a:defRPr>
            </a:lvl7pPr>
            <a:lvl8pPr marL="3429000" indent="-228600" eaLnBrk="0" fontAlgn="base" hangingPunct="0">
              <a:spcBef>
                <a:spcPct val="20000"/>
              </a:spcBef>
              <a:spcAft>
                <a:spcPct val="0"/>
              </a:spcAft>
              <a:buClr>
                <a:schemeClr val="tx1"/>
              </a:buClr>
              <a:buSzPct val="100000"/>
              <a:buChar char="–"/>
              <a:defRPr>
                <a:solidFill>
                  <a:schemeClr val="tx1"/>
                </a:solidFill>
                <a:latin typeface="Arial" pitchFamily="34" charset="0"/>
              </a:defRPr>
            </a:lvl8pPr>
            <a:lvl9pPr marL="3886200" indent="-228600" eaLnBrk="0" fontAlgn="base" hangingPunct="0">
              <a:spcBef>
                <a:spcPct val="20000"/>
              </a:spcBef>
              <a:spcAft>
                <a:spcPct val="0"/>
              </a:spcAft>
              <a:buClr>
                <a:schemeClr val="tx1"/>
              </a:buClr>
              <a:buSzPct val="100000"/>
              <a:buChar char="–"/>
              <a:defRPr>
                <a:solidFill>
                  <a:schemeClr val="tx1"/>
                </a:solidFill>
                <a:latin typeface="Arial" pitchFamily="34" charset="0"/>
              </a:defRPr>
            </a:lvl9pPr>
          </a:lstStyle>
          <a:p>
            <a:r>
              <a:rPr lang="en-US" altLang="tr-TR" dirty="0">
                <a:solidFill>
                  <a:srgbClr val="FC0128"/>
                </a:solidFill>
              </a:rPr>
              <a:t>Elastic</a:t>
            </a:r>
            <a:r>
              <a:rPr lang="en-US" altLang="tr-TR" dirty="0"/>
              <a:t>: price elasticity greater than 1</a:t>
            </a:r>
          </a:p>
        </p:txBody>
      </p:sp>
      <p:sp>
        <p:nvSpPr>
          <p:cNvPr id="38941" name="Rectangle 29"/>
          <p:cNvSpPr>
            <a:spLocks noChangeArrowheads="1"/>
          </p:cNvSpPr>
          <p:nvPr/>
        </p:nvSpPr>
        <p:spPr bwMode="auto">
          <a:xfrm>
            <a:off x="990600" y="4724400"/>
            <a:ext cx="77279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SzPct val="75000"/>
              <a:buFont typeface="Monotype Sorts" pitchFamily="2" charset="2"/>
              <a:buChar char="u"/>
              <a:defRPr sz="2800">
                <a:solidFill>
                  <a:schemeClr val="tx1"/>
                </a:solidFill>
                <a:latin typeface="Arial" pitchFamily="34" charset="0"/>
              </a:defRPr>
            </a:lvl1pPr>
            <a:lvl2pPr marL="742950" indent="-285750">
              <a:spcBef>
                <a:spcPct val="20000"/>
              </a:spcBef>
              <a:buClr>
                <a:schemeClr val="tx1"/>
              </a:buClr>
              <a:buSzPct val="100000"/>
              <a:buChar char="–"/>
              <a:defRPr sz="2400">
                <a:solidFill>
                  <a:schemeClr val="tx1"/>
                </a:solidFill>
                <a:latin typeface="Arial" pitchFamily="34" charset="0"/>
              </a:defRPr>
            </a:lvl2pPr>
            <a:lvl3pPr marL="1143000" indent="-228600">
              <a:spcBef>
                <a:spcPct val="20000"/>
              </a:spcBef>
              <a:buClr>
                <a:schemeClr val="tx1"/>
              </a:buClr>
              <a:buSzPct val="100000"/>
              <a:buChar char="»"/>
              <a:defRPr sz="2000">
                <a:solidFill>
                  <a:schemeClr val="tx1"/>
                </a:solidFill>
                <a:latin typeface="Arial" pitchFamily="34" charset="0"/>
              </a:defRPr>
            </a:lvl3pPr>
            <a:lvl4pPr marL="1600200" indent="-228600">
              <a:spcBef>
                <a:spcPct val="20000"/>
              </a:spcBef>
              <a:buClr>
                <a:schemeClr val="accent2"/>
              </a:buClr>
              <a:buSzPct val="65000"/>
              <a:buFont typeface="Monotype Sorts" pitchFamily="2" charset="2"/>
              <a:buChar char="u"/>
              <a:defRPr>
                <a:solidFill>
                  <a:schemeClr val="tx1"/>
                </a:solidFill>
                <a:latin typeface="Arial" pitchFamily="34" charset="0"/>
              </a:defRPr>
            </a:lvl4pPr>
            <a:lvl5pPr marL="2057400" indent="-228600">
              <a:spcBef>
                <a:spcPct val="20000"/>
              </a:spcBef>
              <a:buClr>
                <a:schemeClr val="tx1"/>
              </a:buClr>
              <a:buSzPct val="100000"/>
              <a:buChar char="–"/>
              <a:defRPr>
                <a:solidFill>
                  <a:schemeClr val="tx1"/>
                </a:solidFill>
                <a:latin typeface="Arial" pitchFamily="34" charset="0"/>
              </a:defRPr>
            </a:lvl5pPr>
            <a:lvl6pPr marL="2514600" indent="-228600" eaLnBrk="0" fontAlgn="base" hangingPunct="0">
              <a:spcBef>
                <a:spcPct val="20000"/>
              </a:spcBef>
              <a:spcAft>
                <a:spcPct val="0"/>
              </a:spcAft>
              <a:buClr>
                <a:schemeClr val="tx1"/>
              </a:buClr>
              <a:buSzPct val="100000"/>
              <a:buChar char="–"/>
              <a:defRPr>
                <a:solidFill>
                  <a:schemeClr val="tx1"/>
                </a:solidFill>
                <a:latin typeface="Arial" pitchFamily="34" charset="0"/>
              </a:defRPr>
            </a:lvl6pPr>
            <a:lvl7pPr marL="2971800" indent="-228600" eaLnBrk="0" fontAlgn="base" hangingPunct="0">
              <a:spcBef>
                <a:spcPct val="20000"/>
              </a:spcBef>
              <a:spcAft>
                <a:spcPct val="0"/>
              </a:spcAft>
              <a:buClr>
                <a:schemeClr val="tx1"/>
              </a:buClr>
              <a:buSzPct val="100000"/>
              <a:buChar char="–"/>
              <a:defRPr>
                <a:solidFill>
                  <a:schemeClr val="tx1"/>
                </a:solidFill>
                <a:latin typeface="Arial" pitchFamily="34" charset="0"/>
              </a:defRPr>
            </a:lvl7pPr>
            <a:lvl8pPr marL="3429000" indent="-228600" eaLnBrk="0" fontAlgn="base" hangingPunct="0">
              <a:spcBef>
                <a:spcPct val="20000"/>
              </a:spcBef>
              <a:spcAft>
                <a:spcPct val="0"/>
              </a:spcAft>
              <a:buClr>
                <a:schemeClr val="tx1"/>
              </a:buClr>
              <a:buSzPct val="100000"/>
              <a:buChar char="–"/>
              <a:defRPr>
                <a:solidFill>
                  <a:schemeClr val="tx1"/>
                </a:solidFill>
                <a:latin typeface="Arial" pitchFamily="34" charset="0"/>
              </a:defRPr>
            </a:lvl8pPr>
            <a:lvl9pPr marL="3886200" indent="-228600" eaLnBrk="0" fontAlgn="base" hangingPunct="0">
              <a:spcBef>
                <a:spcPct val="20000"/>
              </a:spcBef>
              <a:spcAft>
                <a:spcPct val="0"/>
              </a:spcAft>
              <a:buClr>
                <a:schemeClr val="tx1"/>
              </a:buClr>
              <a:buSzPct val="100000"/>
              <a:buChar char="–"/>
              <a:defRPr>
                <a:solidFill>
                  <a:schemeClr val="tx1"/>
                </a:solidFill>
                <a:latin typeface="Arial" pitchFamily="34" charset="0"/>
              </a:defRPr>
            </a:lvl9pPr>
          </a:lstStyle>
          <a:p>
            <a:r>
              <a:rPr lang="en-US" altLang="tr-TR" dirty="0">
                <a:solidFill>
                  <a:srgbClr val="FC0128"/>
                </a:solidFill>
              </a:rPr>
              <a:t>Inelastic</a:t>
            </a:r>
            <a:r>
              <a:rPr lang="en-US" altLang="tr-TR" dirty="0"/>
              <a:t>: price elasticity less than 1</a:t>
            </a:r>
          </a:p>
        </p:txBody>
      </p:sp>
    </p:spTree>
    <p:extLst>
      <p:ext uri="{BB962C8B-B14F-4D97-AF65-F5344CB8AC3E}">
        <p14:creationId xmlns:p14="http://schemas.microsoft.com/office/powerpoint/2010/main" val="2315156519"/>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945"/>
                                        </p:tgtEl>
                                        <p:attrNameLst>
                                          <p:attrName>style.visibility</p:attrName>
                                        </p:attrNameLst>
                                      </p:cBhvr>
                                      <p:to>
                                        <p:strVal val="visible"/>
                                      </p:to>
                                    </p:set>
                                    <p:anim calcmode="lin" valueType="num">
                                      <p:cBhvr additive="base">
                                        <p:cTn id="7" dur="500" fill="hold"/>
                                        <p:tgtEl>
                                          <p:spTgt spid="38945"/>
                                        </p:tgtEl>
                                        <p:attrNameLst>
                                          <p:attrName>ppt_x</p:attrName>
                                        </p:attrNameLst>
                                      </p:cBhvr>
                                      <p:tavLst>
                                        <p:tav tm="0">
                                          <p:val>
                                            <p:strVal val="0-#ppt_w/2"/>
                                          </p:val>
                                        </p:tav>
                                        <p:tav tm="100000">
                                          <p:val>
                                            <p:strVal val="#ppt_x"/>
                                          </p:val>
                                        </p:tav>
                                      </p:tavLst>
                                    </p:anim>
                                    <p:anim calcmode="lin" valueType="num">
                                      <p:cBhvr additive="base">
                                        <p:cTn id="8" dur="500" fill="hold"/>
                                        <p:tgtEl>
                                          <p:spTgt spid="389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additive="base">
                                        <p:cTn id="13"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8915">
                                            <p:txEl>
                                              <p:pRg st="0" end="0"/>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32"/>
                                        </p:tgtEl>
                                        <p:attrNameLst>
                                          <p:attrName>style.visibility</p:attrName>
                                        </p:attrNameLst>
                                      </p:cBhvr>
                                      <p:to>
                                        <p:strVal val="visible"/>
                                      </p:to>
                                    </p:set>
                                    <p:anim calcmode="lin" valueType="num">
                                      <p:cBhvr additive="base">
                                        <p:cTn id="19" dur="500" fill="hold"/>
                                        <p:tgtEl>
                                          <p:spTgt spid="38932"/>
                                        </p:tgtEl>
                                        <p:attrNameLst>
                                          <p:attrName>ppt_x</p:attrName>
                                        </p:attrNameLst>
                                      </p:cBhvr>
                                      <p:tavLst>
                                        <p:tav tm="0">
                                          <p:val>
                                            <p:strVal val="0-#ppt_w/2"/>
                                          </p:val>
                                        </p:tav>
                                        <p:tav tm="100000">
                                          <p:val>
                                            <p:strVal val="#ppt_x"/>
                                          </p:val>
                                        </p:tav>
                                      </p:tavLst>
                                    </p:anim>
                                    <p:anim calcmode="lin" valueType="num">
                                      <p:cBhvr additive="base">
                                        <p:cTn id="20" dur="500" fill="hold"/>
                                        <p:tgtEl>
                                          <p:spTgt spid="389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8941"/>
                                        </p:tgtEl>
                                        <p:attrNameLst>
                                          <p:attrName>style.visibility</p:attrName>
                                        </p:attrNameLst>
                                      </p:cBhvr>
                                      <p:to>
                                        <p:strVal val="visible"/>
                                      </p:to>
                                    </p:set>
                                    <p:anim calcmode="lin" valueType="num">
                                      <p:cBhvr additive="base">
                                        <p:cTn id="25" dur="500" fill="hold"/>
                                        <p:tgtEl>
                                          <p:spTgt spid="38941"/>
                                        </p:tgtEl>
                                        <p:attrNameLst>
                                          <p:attrName>ppt_x</p:attrName>
                                        </p:attrNameLst>
                                      </p:cBhvr>
                                      <p:tavLst>
                                        <p:tav tm="0">
                                          <p:val>
                                            <p:strVal val="#ppt_x"/>
                                          </p:val>
                                        </p:tav>
                                        <p:tav tm="100000">
                                          <p:val>
                                            <p:strVal val="#ppt_x"/>
                                          </p:val>
                                        </p:tav>
                                      </p:tavLst>
                                    </p:anim>
                                    <p:anim calcmode="lin" valueType="num">
                                      <p:cBhvr additive="base">
                                        <p:cTn id="26" dur="500" fill="hold"/>
                                        <p:tgtEl>
                                          <p:spTgt spid="38941"/>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8941"/>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34"/>
                                        </p:tgtEl>
                                        <p:attrNameLst>
                                          <p:attrName>style.visibility</p:attrName>
                                        </p:attrNameLst>
                                      </p:cBhvr>
                                      <p:to>
                                        <p:strVal val="visible"/>
                                      </p:to>
                                    </p:set>
                                    <p:anim calcmode="lin" valueType="num">
                                      <p:cBhvr additive="base">
                                        <p:cTn id="31" dur="500" fill="hold"/>
                                        <p:tgtEl>
                                          <p:spTgt spid="38934"/>
                                        </p:tgtEl>
                                        <p:attrNameLst>
                                          <p:attrName>ppt_x</p:attrName>
                                        </p:attrNameLst>
                                      </p:cBhvr>
                                      <p:tavLst>
                                        <p:tav tm="0">
                                          <p:val>
                                            <p:strVal val="0-#ppt_w/2"/>
                                          </p:val>
                                        </p:tav>
                                        <p:tav tm="100000">
                                          <p:val>
                                            <p:strVal val="#ppt_x"/>
                                          </p:val>
                                        </p:tav>
                                      </p:tavLst>
                                    </p:anim>
                                    <p:anim calcmode="lin" valueType="num">
                                      <p:cBhvr additive="base">
                                        <p:cTn id="32" dur="500" fill="hold"/>
                                        <p:tgtEl>
                                          <p:spTgt spid="389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8940"/>
                                        </p:tgtEl>
                                        <p:attrNameLst>
                                          <p:attrName>style.visibility</p:attrName>
                                        </p:attrNameLst>
                                      </p:cBhvr>
                                      <p:to>
                                        <p:strVal val="visible"/>
                                      </p:to>
                                    </p:set>
                                    <p:anim calcmode="lin" valueType="num">
                                      <p:cBhvr additive="base">
                                        <p:cTn id="37" dur="500" fill="hold"/>
                                        <p:tgtEl>
                                          <p:spTgt spid="38940"/>
                                        </p:tgtEl>
                                        <p:attrNameLst>
                                          <p:attrName>ppt_x</p:attrName>
                                        </p:attrNameLst>
                                      </p:cBhvr>
                                      <p:tavLst>
                                        <p:tav tm="0">
                                          <p:val>
                                            <p:strVal val="#ppt_x"/>
                                          </p:val>
                                        </p:tav>
                                        <p:tav tm="100000">
                                          <p:val>
                                            <p:strVal val="#ppt_x"/>
                                          </p:val>
                                        </p:tav>
                                      </p:tavLst>
                                    </p:anim>
                                    <p:anim calcmode="lin" valueType="num">
                                      <p:cBhvr additive="base">
                                        <p:cTn id="38" dur="500" fill="hold"/>
                                        <p:tgtEl>
                                          <p:spTgt spid="38940"/>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8940"/>
                                        </p:tgtEl>
                                        <p:attrNameLst>
                                          <p:attrName>ppt_c</p:attrName>
                                        </p:attrNameLst>
                                      </p:cBhvr>
                                      <p:to>
                                        <a:schemeClr val="tx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935"/>
                                        </p:tgtEl>
                                        <p:attrNameLst>
                                          <p:attrName>style.visibility</p:attrName>
                                        </p:attrNameLst>
                                      </p:cBhvr>
                                      <p:to>
                                        <p:strVal val="visible"/>
                                      </p:to>
                                    </p:set>
                                    <p:anim calcmode="lin" valueType="num">
                                      <p:cBhvr additive="base">
                                        <p:cTn id="43" dur="500" fill="hold"/>
                                        <p:tgtEl>
                                          <p:spTgt spid="38935"/>
                                        </p:tgtEl>
                                        <p:attrNameLst>
                                          <p:attrName>ppt_x</p:attrName>
                                        </p:attrNameLst>
                                      </p:cBhvr>
                                      <p:tavLst>
                                        <p:tav tm="0">
                                          <p:val>
                                            <p:strVal val="0-#ppt_w/2"/>
                                          </p:val>
                                        </p:tav>
                                        <p:tav tm="100000">
                                          <p:val>
                                            <p:strVal val="#ppt_x"/>
                                          </p:val>
                                        </p:tav>
                                      </p:tavLst>
                                    </p:anim>
                                    <p:anim calcmode="lin" valueType="num">
                                      <p:cBhvr additive="base">
                                        <p:cTn id="44" dur="500" fill="hold"/>
                                        <p:tgtEl>
                                          <p:spTgt spid="389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933"/>
                                        </p:tgtEl>
                                        <p:attrNameLst>
                                          <p:attrName>style.visibility</p:attrName>
                                        </p:attrNameLst>
                                      </p:cBhvr>
                                      <p:to>
                                        <p:strVal val="visible"/>
                                      </p:to>
                                    </p:set>
                                    <p:anim calcmode="lin" valueType="num">
                                      <p:cBhvr additive="base">
                                        <p:cTn id="49" dur="500" fill="hold"/>
                                        <p:tgtEl>
                                          <p:spTgt spid="38933"/>
                                        </p:tgtEl>
                                        <p:attrNameLst>
                                          <p:attrName>ppt_x</p:attrName>
                                        </p:attrNameLst>
                                      </p:cBhvr>
                                      <p:tavLst>
                                        <p:tav tm="0">
                                          <p:val>
                                            <p:strVal val="0-#ppt_w/2"/>
                                          </p:val>
                                        </p:tav>
                                        <p:tav tm="100000">
                                          <p:val>
                                            <p:strVal val="#ppt_x"/>
                                          </p:val>
                                        </p:tav>
                                      </p:tavLst>
                                    </p:anim>
                                    <p:anim calcmode="lin" valueType="num">
                                      <p:cBhvr additive="base">
                                        <p:cTn id="50" dur="500" fill="hold"/>
                                        <p:tgtEl>
                                          <p:spTgt spid="389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32" grpId="0" autoUpdateAnimBg="0"/>
      <p:bldP spid="38933" grpId="0" animBg="1"/>
      <p:bldP spid="38934" grpId="0" autoUpdateAnimBg="0"/>
      <p:bldP spid="38935" grpId="0" autoUpdateAnimBg="0"/>
      <p:bldP spid="38940" grpId="0" autoUpdateAnimBg="0"/>
      <p:bldP spid="38941"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a:ln/>
        </p:spPr>
        <p:txBody>
          <a:bodyPr/>
          <a:lstStyle/>
          <a:p>
            <a:r>
              <a:rPr lang="en-US" altLang="tr-TR"/>
              <a:t>Arc Formula for Elasticity - General</a:t>
            </a:r>
          </a:p>
        </p:txBody>
      </p:sp>
      <p:sp>
        <p:nvSpPr>
          <p:cNvPr id="97283" name="Rectangle 3"/>
          <p:cNvSpPr>
            <a:spLocks noGrp="1" noChangeArrowheads="1"/>
          </p:cNvSpPr>
          <p:nvPr>
            <p:ph type="body" idx="1"/>
          </p:nvPr>
        </p:nvSpPr>
        <p:spPr>
          <a:xfrm>
            <a:off x="762000" y="1676400"/>
            <a:ext cx="8077200" cy="4724400"/>
          </a:xfrm>
          <a:noFill/>
          <a:ln/>
        </p:spPr>
        <p:txBody>
          <a:bodyPr/>
          <a:lstStyle/>
          <a:p>
            <a:r>
              <a:rPr lang="en-US" altLang="tr-TR"/>
              <a:t>Although the exact formula for calculating an elasticity is useful for theory, in practice economists usually calculate an approximation called the </a:t>
            </a:r>
            <a:r>
              <a:rPr lang="en-US" altLang="tr-TR" i="1"/>
              <a:t>arc</a:t>
            </a:r>
            <a:r>
              <a:rPr lang="en-US" altLang="tr-TR"/>
              <a:t> elasticity.</a:t>
            </a:r>
          </a:p>
          <a:p>
            <a:r>
              <a:rPr lang="en-US" altLang="tr-TR"/>
              <a:t>You are really approximating the elasticity between two points.</a:t>
            </a:r>
          </a:p>
          <a:p>
            <a:r>
              <a:rPr lang="en-US" altLang="tr-TR"/>
              <a:t>Need two points to perform the calculation.</a:t>
            </a:r>
          </a:p>
        </p:txBody>
      </p:sp>
    </p:spTree>
    <p:extLst>
      <p:ext uri="{BB962C8B-B14F-4D97-AF65-F5344CB8AC3E}">
        <p14:creationId xmlns:p14="http://schemas.microsoft.com/office/powerpoint/2010/main" val="340976206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noFill/>
          <a:ln/>
        </p:spPr>
        <p:txBody>
          <a:bodyPr>
            <a:normAutofit fontScale="90000"/>
          </a:bodyPr>
          <a:lstStyle/>
          <a:p>
            <a:r>
              <a:rPr lang="en-US" altLang="tr-TR" sz="4000" dirty="0"/>
              <a:t>Arc Formula for Price Elasticity of Demand</a:t>
            </a:r>
            <a:endParaRPr lang="en-US" altLang="tr-TR" dirty="0"/>
          </a:p>
        </p:txBody>
      </p:sp>
      <p:sp>
        <p:nvSpPr>
          <p:cNvPr id="101379" name="Rectangle 3"/>
          <p:cNvSpPr>
            <a:spLocks noGrp="1" noChangeArrowheads="1"/>
          </p:cNvSpPr>
          <p:nvPr>
            <p:ph type="body" idx="1"/>
          </p:nvPr>
        </p:nvSpPr>
        <p:spPr>
          <a:xfrm>
            <a:off x="381000" y="1600200"/>
            <a:ext cx="8077200" cy="2895600"/>
          </a:xfrm>
          <a:noFill/>
          <a:ln/>
        </p:spPr>
        <p:txBody>
          <a:bodyPr/>
          <a:lstStyle/>
          <a:p>
            <a:r>
              <a:rPr lang="en-US" altLang="tr-TR" dirty="0"/>
              <a:t>Get two points of the demand curve:  Points A and B.</a:t>
            </a:r>
          </a:p>
          <a:p>
            <a:r>
              <a:rPr lang="en-US" altLang="tr-TR" dirty="0"/>
              <a:t>Consider P</a:t>
            </a:r>
            <a:r>
              <a:rPr lang="en-US" altLang="tr-TR" baseline="30000" dirty="0"/>
              <a:t>A</a:t>
            </a:r>
            <a:r>
              <a:rPr lang="en-US" altLang="tr-TR" dirty="0"/>
              <a:t> and X</a:t>
            </a:r>
            <a:r>
              <a:rPr lang="en-US" altLang="tr-TR" baseline="30000" dirty="0"/>
              <a:t>A</a:t>
            </a:r>
            <a:r>
              <a:rPr lang="en-US" altLang="tr-TR" dirty="0"/>
              <a:t> and P</a:t>
            </a:r>
            <a:r>
              <a:rPr lang="en-US" altLang="tr-TR" baseline="30000" dirty="0"/>
              <a:t>B </a:t>
            </a:r>
            <a:r>
              <a:rPr lang="en-US" altLang="tr-TR" dirty="0"/>
              <a:t>and X</a:t>
            </a:r>
            <a:r>
              <a:rPr lang="en-US" altLang="tr-TR" baseline="30000" dirty="0"/>
              <a:t>B </a:t>
            </a:r>
            <a:r>
              <a:rPr lang="en-US" altLang="tr-TR" dirty="0"/>
              <a:t>from the demand relationship.</a:t>
            </a:r>
          </a:p>
          <a:p>
            <a:r>
              <a:rPr lang="en-US" altLang="tr-TR" dirty="0"/>
              <a:t>Note:  we’ll take absolute value</a:t>
            </a:r>
          </a:p>
        </p:txBody>
      </p:sp>
      <p:graphicFrame>
        <p:nvGraphicFramePr>
          <p:cNvPr id="101380" name="Object 4"/>
          <p:cNvGraphicFramePr>
            <a:graphicFrameLocks/>
          </p:cNvGraphicFramePr>
          <p:nvPr/>
        </p:nvGraphicFramePr>
        <p:xfrm>
          <a:off x="533400" y="4648200"/>
          <a:ext cx="7315200" cy="1250950"/>
        </p:xfrm>
        <a:graphic>
          <a:graphicData uri="http://schemas.openxmlformats.org/presentationml/2006/ole">
            <mc:AlternateContent xmlns:mc="http://schemas.openxmlformats.org/markup-compatibility/2006">
              <mc:Choice xmlns:v="urn:schemas-microsoft-com:vml" Requires="v">
                <p:oleObj name="Equation" r:id="rId4" imgW="1866600" imgH="444240" progId="Equation.3">
                  <p:embed/>
                </p:oleObj>
              </mc:Choice>
              <mc:Fallback>
                <p:oleObj name="Equation" r:id="rId4" imgW="1866600" imgH="4442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648200"/>
                        <a:ext cx="73152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0578241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5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37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6" fill="hold" nodeType="clickEffect">
                                  <p:stCondLst>
                                    <p:cond delay="0"/>
                                  </p:stCondLst>
                                  <p:childTnLst>
                                    <p:set>
                                      <p:cBhvr>
                                        <p:cTn id="24" dur="1" fill="hold">
                                          <p:stCondLst>
                                            <p:cond delay="0"/>
                                          </p:stCondLst>
                                        </p:cTn>
                                        <p:tgtEl>
                                          <p:spTgt spid="101380"/>
                                        </p:tgtEl>
                                        <p:attrNameLst>
                                          <p:attrName>style.visibility</p:attrName>
                                        </p:attrNameLst>
                                      </p:cBhvr>
                                      <p:to>
                                        <p:strVal val="visible"/>
                                      </p:to>
                                    </p:set>
                                    <p:anim calcmode="lin" valueType="num">
                                      <p:cBhvr>
                                        <p:cTn id="25" dur="500" fill="hold"/>
                                        <p:tgtEl>
                                          <p:spTgt spid="101380"/>
                                        </p:tgtEl>
                                        <p:attrNameLst>
                                          <p:attrName>ppt_w</p:attrName>
                                        </p:attrNameLst>
                                      </p:cBhvr>
                                      <p:tavLst>
                                        <p:tav tm="0">
                                          <p:val>
                                            <p:strVal val="(6*min(max(#ppt_w*#ppt_h,.3),1)-7.4)/-.7*#ppt_w"/>
                                          </p:val>
                                        </p:tav>
                                        <p:tav tm="100000">
                                          <p:val>
                                            <p:strVal val="#ppt_w"/>
                                          </p:val>
                                        </p:tav>
                                      </p:tavLst>
                                    </p:anim>
                                    <p:anim calcmode="lin" valueType="num">
                                      <p:cBhvr>
                                        <p:cTn id="26" dur="500" fill="hold"/>
                                        <p:tgtEl>
                                          <p:spTgt spid="101380"/>
                                        </p:tgtEl>
                                        <p:attrNameLst>
                                          <p:attrName>ppt_h</p:attrName>
                                        </p:attrNameLst>
                                      </p:cBhvr>
                                      <p:tavLst>
                                        <p:tav tm="0">
                                          <p:val>
                                            <p:strVal val="(6*min(max(#ppt_w*#ppt_h,.3),1)-7.4)/-.7*#ppt_h"/>
                                          </p:val>
                                        </p:tav>
                                        <p:tav tm="100000">
                                          <p:val>
                                            <p:strVal val="#ppt_h"/>
                                          </p:val>
                                        </p:tav>
                                      </p:tavLst>
                                    </p:anim>
                                    <p:anim calcmode="lin" valueType="num">
                                      <p:cBhvr>
                                        <p:cTn id="27" dur="500" fill="hold"/>
                                        <p:tgtEl>
                                          <p:spTgt spid="101380"/>
                                        </p:tgtEl>
                                        <p:attrNameLst>
                                          <p:attrName>ppt_x</p:attrName>
                                        </p:attrNameLst>
                                      </p:cBhvr>
                                      <p:tavLst>
                                        <p:tav tm="0">
                                          <p:val>
                                            <p:fltVal val="0.5"/>
                                          </p:val>
                                        </p:tav>
                                        <p:tav tm="100000">
                                          <p:val>
                                            <p:strVal val="#ppt_x"/>
                                          </p:val>
                                        </p:tav>
                                      </p:tavLst>
                                    </p:anim>
                                    <p:anim calcmode="lin" valueType="num">
                                      <p:cBhvr>
                                        <p:cTn id="28" dur="500" fill="hold"/>
                                        <p:tgtEl>
                                          <p:spTgt spid="101380"/>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87</a:t>
            </a:fld>
            <a:endParaRPr lang="en-US"/>
          </a:p>
        </p:txBody>
      </p:sp>
      <p:sp>
        <p:nvSpPr>
          <p:cNvPr id="4" name="Dikdörtgen 3"/>
          <p:cNvSpPr/>
          <p:nvPr/>
        </p:nvSpPr>
        <p:spPr>
          <a:xfrm>
            <a:off x="609600" y="609600"/>
            <a:ext cx="7696200" cy="923330"/>
          </a:xfrm>
          <a:prstGeom prst="rect">
            <a:avLst/>
          </a:prstGeom>
        </p:spPr>
        <p:txBody>
          <a:bodyPr wrap="square">
            <a:spAutoFit/>
          </a:bodyPr>
          <a:lstStyle/>
          <a:p>
            <a:r>
              <a:rPr lang="tr-TR" dirty="0"/>
              <a:t>OR</a:t>
            </a:r>
          </a:p>
          <a:p>
            <a:endParaRPr lang="en-US" dirty="0"/>
          </a:p>
          <a:p>
            <a:r>
              <a:rPr lang="en-US" dirty="0"/>
              <a:t>Two points: (Q1, P1) and (Q2, P2)</a:t>
            </a:r>
          </a:p>
        </p:txBody>
      </p:sp>
      <p:pic>
        <p:nvPicPr>
          <p:cNvPr id="1146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00118"/>
            <a:ext cx="78374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7351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noFill/>
          <a:ln/>
        </p:spPr>
        <p:txBody>
          <a:bodyPr>
            <a:normAutofit fontScale="90000"/>
          </a:bodyPr>
          <a:lstStyle/>
          <a:p>
            <a:r>
              <a:rPr lang="en-US" altLang="tr-TR" sz="4000" dirty="0"/>
              <a:t>Point Formula for Price Elasticity of Demand</a:t>
            </a:r>
            <a:endParaRPr lang="en-US" altLang="tr-TR" dirty="0"/>
          </a:p>
        </p:txBody>
      </p:sp>
      <p:sp>
        <p:nvSpPr>
          <p:cNvPr id="99331" name="Rectangle 3"/>
          <p:cNvSpPr>
            <a:spLocks noGrp="1" noChangeArrowheads="1"/>
          </p:cNvSpPr>
          <p:nvPr>
            <p:ph type="body" idx="1"/>
          </p:nvPr>
        </p:nvSpPr>
        <p:spPr>
          <a:xfrm>
            <a:off x="381000" y="1600200"/>
            <a:ext cx="8077200" cy="2819400"/>
          </a:xfrm>
          <a:noFill/>
          <a:ln/>
        </p:spPr>
        <p:txBody>
          <a:bodyPr/>
          <a:lstStyle/>
          <a:p>
            <a:r>
              <a:rPr lang="en-US" altLang="tr-TR"/>
              <a:t>The exact formula for calculating an elasticity at the point A on the demand curve.</a:t>
            </a:r>
          </a:p>
          <a:p>
            <a:r>
              <a:rPr lang="en-US" altLang="tr-TR"/>
              <a:t>Note:  we’ll take absolute value</a:t>
            </a:r>
          </a:p>
        </p:txBody>
      </p:sp>
      <p:graphicFrame>
        <p:nvGraphicFramePr>
          <p:cNvPr id="99332" name="Object 4"/>
          <p:cNvGraphicFramePr>
            <a:graphicFrameLocks/>
          </p:cNvGraphicFramePr>
          <p:nvPr/>
        </p:nvGraphicFramePr>
        <p:xfrm>
          <a:off x="352425" y="3935413"/>
          <a:ext cx="7261225" cy="1604962"/>
        </p:xfrm>
        <a:graphic>
          <a:graphicData uri="http://schemas.openxmlformats.org/presentationml/2006/ole">
            <mc:AlternateContent xmlns:mc="http://schemas.openxmlformats.org/markup-compatibility/2006">
              <mc:Choice xmlns:v="urn:schemas-microsoft-com:vml" Requires="v">
                <p:oleObj name="Equation" r:id="rId4" imgW="1701720" imgH="482400" progId="Equation.3">
                  <p:embed/>
                </p:oleObj>
              </mc:Choice>
              <mc:Fallback>
                <p:oleObj name="Equation" r:id="rId4" imgW="1701720" imgH="4824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3935413"/>
                        <a:ext cx="7261225"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3" name="Rectangle 5"/>
          <p:cNvSpPr>
            <a:spLocks noChangeArrowheads="1"/>
          </p:cNvSpPr>
          <p:nvPr/>
        </p:nvSpPr>
        <p:spPr bwMode="auto">
          <a:xfrm>
            <a:off x="609600" y="4800600"/>
            <a:ext cx="8077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SzPct val="75000"/>
              <a:buFont typeface="Monotype Sorts" pitchFamily="2" charset="2"/>
              <a:buChar char="u"/>
              <a:defRPr sz="3200">
                <a:solidFill>
                  <a:schemeClr val="tx1"/>
                </a:solidFill>
                <a:latin typeface="Arial" pitchFamily="34" charset="0"/>
              </a:defRPr>
            </a:lvl1pPr>
            <a:lvl2pPr marL="742950" indent="-285750">
              <a:spcBef>
                <a:spcPct val="20000"/>
              </a:spcBef>
              <a:buClr>
                <a:schemeClr val="tx1"/>
              </a:buClr>
              <a:buSzPct val="100000"/>
              <a:buChar char="–"/>
              <a:defRPr sz="2800">
                <a:solidFill>
                  <a:schemeClr val="tx1"/>
                </a:solidFill>
                <a:latin typeface="Arial" pitchFamily="34" charset="0"/>
              </a:defRPr>
            </a:lvl2pPr>
            <a:lvl3pPr marL="1143000" indent="-228600">
              <a:spcBef>
                <a:spcPct val="20000"/>
              </a:spcBef>
              <a:buClr>
                <a:schemeClr val="tx1"/>
              </a:buClr>
              <a:buSzPct val="100000"/>
              <a:buChar char="»"/>
              <a:defRPr sz="2400">
                <a:solidFill>
                  <a:schemeClr val="tx1"/>
                </a:solidFill>
                <a:latin typeface="Arial" pitchFamily="34"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Arial" pitchFamily="34" charset="0"/>
              </a:defRPr>
            </a:lvl4pPr>
            <a:lvl5pPr marL="2057400" indent="-228600">
              <a:spcBef>
                <a:spcPct val="20000"/>
              </a:spcBef>
              <a:buClr>
                <a:schemeClr val="tx1"/>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Arial" pitchFamily="34" charset="0"/>
              </a:defRPr>
            </a:lvl9pPr>
          </a:lstStyle>
          <a:p>
            <a:endParaRPr lang="tr-TR" altLang="tr-TR"/>
          </a:p>
        </p:txBody>
      </p:sp>
    </p:spTree>
    <p:extLst>
      <p:ext uri="{BB962C8B-B14F-4D97-AF65-F5344CB8AC3E}">
        <p14:creationId xmlns:p14="http://schemas.microsoft.com/office/powerpoint/2010/main" val="21269232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additive="base">
                                        <p:cTn id="13" dur="500" fill="hold"/>
                                        <p:tgtEl>
                                          <p:spTgt spid="993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3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nodePh="1">
                                  <p:stCondLst>
                                    <p:cond delay="0"/>
                                  </p:stCondLst>
                                  <p:endCondLst>
                                    <p:cond evt="begin" delay="0">
                                      <p:tn val="17"/>
                                    </p:cond>
                                  </p:endCondLst>
                                  <p:childTnLst>
                                    <p:set>
                                      <p:cBhvr>
                                        <p:cTn id="18" dur="1" fill="hold">
                                          <p:stCondLst>
                                            <p:cond delay="0"/>
                                          </p:stCondLst>
                                        </p:cTn>
                                        <p:tgtEl>
                                          <p:spTgt spid="99333">
                                            <p:txEl>
                                              <p:pRg st="0" end="0"/>
                                            </p:txEl>
                                          </p:spTgt>
                                        </p:tgtEl>
                                        <p:attrNameLst>
                                          <p:attrName>style.visibility</p:attrName>
                                        </p:attrNameLst>
                                      </p:cBhvr>
                                      <p:to>
                                        <p:strVal val="visible"/>
                                      </p:to>
                                    </p:set>
                                    <p:anim calcmode="lin" valueType="num">
                                      <p:cBhvr additive="base">
                                        <p:cTn id="19" dur="500" fill="hold"/>
                                        <p:tgtEl>
                                          <p:spTgt spid="9933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33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6" fill="hold" nodeType="clickEffect">
                                  <p:stCondLst>
                                    <p:cond delay="0"/>
                                  </p:stCondLst>
                                  <p:childTnLst>
                                    <p:set>
                                      <p:cBhvr>
                                        <p:cTn id="24" dur="1" fill="hold">
                                          <p:stCondLst>
                                            <p:cond delay="0"/>
                                          </p:stCondLst>
                                        </p:cTn>
                                        <p:tgtEl>
                                          <p:spTgt spid="99332"/>
                                        </p:tgtEl>
                                        <p:attrNameLst>
                                          <p:attrName>style.visibility</p:attrName>
                                        </p:attrNameLst>
                                      </p:cBhvr>
                                      <p:to>
                                        <p:strVal val="visible"/>
                                      </p:to>
                                    </p:set>
                                    <p:anim calcmode="lin" valueType="num">
                                      <p:cBhvr>
                                        <p:cTn id="25" dur="500" fill="hold"/>
                                        <p:tgtEl>
                                          <p:spTgt spid="99332"/>
                                        </p:tgtEl>
                                        <p:attrNameLst>
                                          <p:attrName>ppt_w</p:attrName>
                                        </p:attrNameLst>
                                      </p:cBhvr>
                                      <p:tavLst>
                                        <p:tav tm="0">
                                          <p:val>
                                            <p:strVal val="(6*min(max(#ppt_w*#ppt_h,.3),1)-7.4)/-.7*#ppt_w"/>
                                          </p:val>
                                        </p:tav>
                                        <p:tav tm="100000">
                                          <p:val>
                                            <p:strVal val="#ppt_w"/>
                                          </p:val>
                                        </p:tav>
                                      </p:tavLst>
                                    </p:anim>
                                    <p:anim calcmode="lin" valueType="num">
                                      <p:cBhvr>
                                        <p:cTn id="26" dur="500" fill="hold"/>
                                        <p:tgtEl>
                                          <p:spTgt spid="99332"/>
                                        </p:tgtEl>
                                        <p:attrNameLst>
                                          <p:attrName>ppt_h</p:attrName>
                                        </p:attrNameLst>
                                      </p:cBhvr>
                                      <p:tavLst>
                                        <p:tav tm="0">
                                          <p:val>
                                            <p:strVal val="(6*min(max(#ppt_w*#ppt_h,.3),1)-7.4)/-.7*#ppt_h"/>
                                          </p:val>
                                        </p:tav>
                                        <p:tav tm="100000">
                                          <p:val>
                                            <p:strVal val="#ppt_h"/>
                                          </p:val>
                                        </p:tav>
                                      </p:tavLst>
                                    </p:anim>
                                    <p:anim calcmode="lin" valueType="num">
                                      <p:cBhvr>
                                        <p:cTn id="27" dur="500" fill="hold"/>
                                        <p:tgtEl>
                                          <p:spTgt spid="99332"/>
                                        </p:tgtEl>
                                        <p:attrNameLst>
                                          <p:attrName>ppt_x</p:attrName>
                                        </p:attrNameLst>
                                      </p:cBhvr>
                                      <p:tavLst>
                                        <p:tav tm="0">
                                          <p:val>
                                            <p:fltVal val="0.5"/>
                                          </p:val>
                                        </p:tav>
                                        <p:tav tm="100000">
                                          <p:val>
                                            <p:strVal val="#ppt_x"/>
                                          </p:val>
                                        </p:tav>
                                      </p:tavLst>
                                    </p:anim>
                                    <p:anim calcmode="lin" valueType="num">
                                      <p:cBhvr>
                                        <p:cTn id="28" dur="500" fill="hold"/>
                                        <p:tgtEl>
                                          <p:spTgt spid="99332"/>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P spid="99333"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Elasticity of Demand</a:t>
            </a: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r>
              <a:rPr lang="en-US" altLang="tr-TR" dirty="0">
                <a:solidFill>
                  <a:srgbClr val="C00000"/>
                </a:solidFill>
              </a:rPr>
              <a:t>Determinants of price elasticity of demand</a:t>
            </a:r>
            <a:endParaRPr lang="tr-TR" altLang="tr-TR" dirty="0">
              <a:solidFill>
                <a:srgbClr val="C00000"/>
              </a:solidFill>
            </a:endParaRPr>
          </a:p>
          <a:p>
            <a:pPr lvl="1"/>
            <a:r>
              <a:rPr lang="tr-TR" altLang="tr-TR" dirty="0"/>
              <a:t>Budget </a:t>
            </a:r>
            <a:r>
              <a:rPr lang="tr-TR" altLang="tr-TR" dirty="0" err="1"/>
              <a:t>share</a:t>
            </a:r>
            <a:r>
              <a:rPr lang="tr-TR" altLang="tr-TR" dirty="0"/>
              <a:t>: </a:t>
            </a:r>
            <a:r>
              <a:rPr lang="en-US" altLang="tr-TR" dirty="0"/>
              <a:t>the larger the share</a:t>
            </a:r>
            <a:r>
              <a:rPr lang="tr-TR" altLang="tr-TR" dirty="0"/>
              <a:t> → </a:t>
            </a:r>
            <a:r>
              <a:rPr lang="tr-TR" altLang="tr-TR" dirty="0" err="1"/>
              <a:t>more</a:t>
            </a:r>
            <a:r>
              <a:rPr lang="tr-TR" altLang="tr-TR" dirty="0"/>
              <a:t> </a:t>
            </a:r>
            <a:r>
              <a:rPr lang="tr-TR" altLang="tr-TR" dirty="0" err="1"/>
              <a:t>elastic</a:t>
            </a:r>
            <a:endParaRPr lang="tr-TR" altLang="tr-TR" dirty="0"/>
          </a:p>
          <a:p>
            <a:pPr lvl="1"/>
            <a:r>
              <a:rPr lang="en-US" altLang="tr-TR" dirty="0"/>
              <a:t>Availability of close substitutes</a:t>
            </a:r>
            <a:r>
              <a:rPr lang="tr-TR" altLang="tr-TR" dirty="0"/>
              <a:t> (</a:t>
            </a:r>
            <a:r>
              <a:rPr lang="en-US" altLang="tr-TR" dirty="0"/>
              <a:t>Substitution possibilities</a:t>
            </a:r>
            <a:r>
              <a:rPr lang="tr-TR" altLang="tr-TR" dirty="0"/>
              <a:t>)</a:t>
            </a:r>
            <a:r>
              <a:rPr lang="en-US" altLang="tr-TR" dirty="0"/>
              <a:t>: </a:t>
            </a:r>
          </a:p>
          <a:p>
            <a:pPr lvl="2"/>
            <a:r>
              <a:rPr lang="en-US" altLang="tr-TR" dirty="0"/>
              <a:t>Goods with close substitutes</a:t>
            </a:r>
          </a:p>
          <a:p>
            <a:pPr lvl="3"/>
            <a:r>
              <a:rPr lang="en-US" altLang="tr-TR" dirty="0"/>
              <a:t>More elastic demand</a:t>
            </a:r>
          </a:p>
          <a:p>
            <a:pPr lvl="1"/>
            <a:r>
              <a:rPr lang="en-US" altLang="tr-TR" dirty="0"/>
              <a:t>Necessities vs. luxuries</a:t>
            </a:r>
            <a:r>
              <a:rPr lang="tr-TR" altLang="tr-TR" dirty="0"/>
              <a:t> (</a:t>
            </a:r>
            <a:r>
              <a:rPr lang="en-US" altLang="tr-TR" dirty="0"/>
              <a:t>Direction of income effect</a:t>
            </a:r>
            <a:r>
              <a:rPr lang="tr-TR" altLang="tr-TR" dirty="0"/>
              <a:t>)</a:t>
            </a:r>
            <a:endParaRPr lang="en-US" altLang="tr-TR" dirty="0"/>
          </a:p>
          <a:p>
            <a:pPr lvl="2"/>
            <a:r>
              <a:rPr lang="en-US" altLang="tr-TR" dirty="0"/>
              <a:t>Necessities – inelastic demand</a:t>
            </a:r>
          </a:p>
          <a:p>
            <a:pPr lvl="2"/>
            <a:r>
              <a:rPr lang="en-US" altLang="tr-TR" dirty="0"/>
              <a:t>Luxuries – elastic demand</a:t>
            </a:r>
            <a:endParaRPr lang="tr-TR" altLang="tr-TR" dirty="0"/>
          </a:p>
          <a:p>
            <a:pPr lvl="2"/>
            <a:r>
              <a:rPr lang="en-US" altLang="tr-TR" dirty="0"/>
              <a:t>a normal good will have a higher price elasticity than an inferior good.</a:t>
            </a:r>
          </a:p>
          <a:p>
            <a:pPr marL="914400" lvl="2" indent="0">
              <a:buNone/>
            </a:pPr>
            <a:endParaRPr lang="en-US" altLang="tr-TR" dirty="0"/>
          </a:p>
          <a:p>
            <a:pPr lvl="1"/>
            <a:r>
              <a:rPr lang="en-US" altLang="tr-TR" dirty="0"/>
              <a:t>Definition of the market</a:t>
            </a:r>
          </a:p>
          <a:p>
            <a:pPr lvl="2"/>
            <a:r>
              <a:rPr lang="en-US" altLang="tr-TR" dirty="0"/>
              <a:t>Narrowly defined markets – more elastic demand</a:t>
            </a:r>
          </a:p>
          <a:p>
            <a:pPr lvl="1"/>
            <a:r>
              <a:rPr lang="en-US" altLang="tr-TR" dirty="0"/>
              <a:t>Time horizon</a:t>
            </a:r>
          </a:p>
          <a:p>
            <a:pPr lvl="3"/>
            <a:r>
              <a:rPr lang="en-US" altLang="tr-TR" dirty="0"/>
              <a:t>More elastic over longer time horizons</a:t>
            </a:r>
            <a:endParaRPr lang="tr-TR" altLang="tr-TR" dirty="0"/>
          </a:p>
          <a:p>
            <a:pPr lvl="3"/>
            <a:endParaRPr lang="en-US" altLang="tr-TR" dirty="0"/>
          </a:p>
        </p:txBody>
      </p:sp>
      <p:sp>
        <p:nvSpPr>
          <p:cNvPr id="4" name="Slide Number Placeholder 3"/>
          <p:cNvSpPr>
            <a:spLocks noGrp="1"/>
          </p:cNvSpPr>
          <p:nvPr>
            <p:ph type="sldNum" sz="quarter" idx="10"/>
          </p:nvPr>
        </p:nvSpPr>
        <p:spPr/>
        <p:txBody>
          <a:bodyPr/>
          <a:lstStyle/>
          <a:p>
            <a:pPr>
              <a:defRPr/>
            </a:pPr>
            <a:fld id="{0408FDF0-843E-4671-AB59-470472AE4AC3}" type="slidenum">
              <a:rPr lang="en-US" smtClean="0"/>
              <a:pPr>
                <a:defRPr/>
              </a:pPr>
              <a:t>89</a:t>
            </a:fld>
            <a:endParaRPr lang="en-US"/>
          </a:p>
        </p:txBody>
      </p:sp>
    </p:spTree>
    <p:extLst>
      <p:ext uri="{BB962C8B-B14F-4D97-AF65-F5344CB8AC3E}">
        <p14:creationId xmlns:p14="http://schemas.microsoft.com/office/powerpoint/2010/main" val="4257088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par>
                          <p:cTn id="30" fill="hold" nodeType="afterGroup">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500"/>
                                        <p:tgtEl>
                                          <p:spTgt spid="3">
                                            <p:txEl>
                                              <p:pRg st="7" end="7"/>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par>
                          <p:cTn id="37" fill="hold" nodeType="afterGroup">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left)">
                                      <p:cBhvr>
                                        <p:cTn id="40" dur="500"/>
                                        <p:tgtEl>
                                          <p:spTgt spid="3">
                                            <p:txEl>
                                              <p:pRg st="10" end="10"/>
                                            </p:txEl>
                                          </p:spTgt>
                                        </p:tgtEl>
                                      </p:cBhvr>
                                    </p:animEffect>
                                  </p:childTnLst>
                                </p:cTn>
                              </p:par>
                            </p:childTnLst>
                          </p:cTn>
                        </p:par>
                        <p:par>
                          <p:cTn id="41" fill="hold" nodeType="afterGroup">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left)">
                                      <p:cBhvr>
                                        <p:cTn id="44" dur="500"/>
                                        <p:tgtEl>
                                          <p:spTgt spid="3">
                                            <p:txEl>
                                              <p:pRg st="11" end="11"/>
                                            </p:txEl>
                                          </p:spTgt>
                                        </p:tgtEl>
                                      </p:cBhvr>
                                    </p:animEffect>
                                  </p:childTnLst>
                                </p:cTn>
                              </p:par>
                            </p:childTnLst>
                          </p:cTn>
                        </p:par>
                        <p:par>
                          <p:cTn id="45" fill="hold" nodeType="afterGroup">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wipe(left)">
                                      <p:cBhvr>
                                        <p:cTn id="48" dur="500"/>
                                        <p:tgtEl>
                                          <p:spTgt spid="3">
                                            <p:txEl>
                                              <p:pRg st="12" end="12"/>
                                            </p:txEl>
                                          </p:spTgt>
                                        </p:tgtEl>
                                      </p:cBhvr>
                                    </p:animEffect>
                                  </p:childTnLst>
                                </p:cTn>
                              </p:par>
                            </p:childTnLst>
                          </p:cTn>
                        </p:par>
                        <p:par>
                          <p:cTn id="49" fill="hold" nodeType="afterGroup">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wipe(left)">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7BAF0049-A003-4C77-9C01-8745031FA76B}" type="slidenum">
              <a:rPr lang="en-CA"/>
              <a:pPr>
                <a:defRPr/>
              </a:pPr>
              <a:t>9</a:t>
            </a:fld>
            <a:endParaRPr lang="en-CA"/>
          </a:p>
        </p:txBody>
      </p:sp>
      <p:sp>
        <p:nvSpPr>
          <p:cNvPr id="16387" name="Text Box 2"/>
          <p:cNvSpPr txBox="1">
            <a:spLocks noChangeArrowheads="1"/>
          </p:cNvSpPr>
          <p:nvPr/>
        </p:nvSpPr>
        <p:spPr bwMode="auto">
          <a:xfrm>
            <a:off x="304800" y="381000"/>
            <a:ext cx="8382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a:r>
              <a:rPr lang="en-US" altLang="tr-TR" sz="2800" i="1" u="sng"/>
              <a:t>General Example:</a:t>
            </a:r>
          </a:p>
          <a:p>
            <a:pPr algn="ctr"/>
            <a:endParaRPr lang="en-US" altLang="tr-TR" sz="2800" u="sng"/>
          </a:p>
          <a:p>
            <a:r>
              <a:rPr lang="en-US" altLang="tr-TR" sz="2800"/>
              <a:t>Suppose that U(x,y) = xy.  MU</a:t>
            </a:r>
            <a:r>
              <a:rPr lang="en-US" altLang="tr-TR" sz="2800" baseline="-25000"/>
              <a:t>x</a:t>
            </a:r>
            <a:r>
              <a:rPr lang="en-US" altLang="tr-TR" sz="2800"/>
              <a:t> = y and MU</a:t>
            </a:r>
            <a:r>
              <a:rPr lang="en-US" altLang="tr-TR" sz="2800" baseline="-25000"/>
              <a:t>y</a:t>
            </a:r>
            <a:r>
              <a:rPr lang="en-US" altLang="tr-TR" sz="2800"/>
              <a:t> = x. The prices of x and y are P</a:t>
            </a:r>
            <a:r>
              <a:rPr lang="en-US" altLang="tr-TR" sz="2800" baseline="-25000"/>
              <a:t>x</a:t>
            </a:r>
            <a:r>
              <a:rPr lang="en-US" altLang="tr-TR" sz="2800"/>
              <a:t> and P</a:t>
            </a:r>
            <a:r>
              <a:rPr lang="en-US" altLang="tr-TR" sz="2800" baseline="-25000"/>
              <a:t>y</a:t>
            </a:r>
            <a:r>
              <a:rPr lang="en-US" altLang="tr-TR" sz="2800"/>
              <a:t>, respectively and income = I.</a:t>
            </a:r>
          </a:p>
          <a:p>
            <a:pPr>
              <a:spcBef>
                <a:spcPct val="50000"/>
              </a:spcBef>
            </a:pPr>
            <a:endParaRPr lang="en-US" altLang="tr-TR" sz="2800">
              <a:latin typeface="Times New Roman" pitchFamily="18" charset="0"/>
            </a:endParaRPr>
          </a:p>
        </p:txBody>
      </p:sp>
      <p:sp>
        <p:nvSpPr>
          <p:cNvPr id="195587" name="Text Box 3"/>
          <p:cNvSpPr txBox="1">
            <a:spLocks noChangeArrowheads="1"/>
          </p:cNvSpPr>
          <p:nvPr/>
        </p:nvSpPr>
        <p:spPr bwMode="auto">
          <a:xfrm>
            <a:off x="323850" y="2819400"/>
            <a:ext cx="7924800" cy="3395663"/>
          </a:xfrm>
          <a:prstGeom prst="rect">
            <a:avLst/>
          </a:prstGeom>
          <a:noFill/>
          <a:ln w="9525">
            <a:noFill/>
            <a:miter lim="800000"/>
            <a:headEnd/>
            <a:tailEnd/>
          </a:ln>
        </p:spPr>
        <p:txBody>
          <a:bodyPr>
            <a:spAutoFit/>
          </a:bodyPr>
          <a:lstStyle/>
          <a:p>
            <a:pPr marL="514350" indent="-514350" eaLnBrk="0" hangingPunct="0">
              <a:buFontTx/>
              <a:buAutoNum type="arabicParenR"/>
              <a:defRPr/>
            </a:pPr>
            <a:r>
              <a:rPr lang="en-US" sz="2800" dirty="0">
                <a:cs typeface="Arial" charset="0"/>
              </a:rPr>
              <a:t>x/</a:t>
            </a:r>
            <a:r>
              <a:rPr lang="en-US" sz="2800" dirty="0" err="1">
                <a:cs typeface="Arial" charset="0"/>
              </a:rPr>
              <a:t>P</a:t>
            </a:r>
            <a:r>
              <a:rPr lang="en-US" sz="2800" baseline="-25000" dirty="0" err="1">
                <a:cs typeface="Arial" charset="0"/>
              </a:rPr>
              <a:t>y</a:t>
            </a:r>
            <a:r>
              <a:rPr lang="en-US" sz="2800" dirty="0">
                <a:cs typeface="Arial" charset="0"/>
              </a:rPr>
              <a:t> = y/</a:t>
            </a:r>
            <a:r>
              <a:rPr lang="en-US" sz="2800" dirty="0" err="1">
                <a:cs typeface="Arial" charset="0"/>
              </a:rPr>
              <a:t>P</a:t>
            </a:r>
            <a:r>
              <a:rPr lang="en-US" sz="2800" baseline="-25000" dirty="0" err="1">
                <a:cs typeface="Arial" charset="0"/>
              </a:rPr>
              <a:t>x</a:t>
            </a:r>
            <a:endParaRPr lang="en-US" sz="2800" baseline="-25000" dirty="0">
              <a:cs typeface="Arial" charset="0"/>
            </a:endParaRPr>
          </a:p>
          <a:p>
            <a:pPr marL="514350" indent="-514350" eaLnBrk="0" hangingPunct="0">
              <a:defRPr/>
            </a:pPr>
            <a:r>
              <a:rPr lang="en-US" sz="2800" dirty="0">
                <a:cs typeface="Arial" charset="0"/>
              </a:rPr>
              <a:t>	    y = </a:t>
            </a:r>
            <a:r>
              <a:rPr lang="en-US" sz="2800" dirty="0" err="1">
                <a:cs typeface="Arial" charset="0"/>
              </a:rPr>
              <a:t>xP</a:t>
            </a:r>
            <a:r>
              <a:rPr lang="en-US" sz="2800" baseline="-25000" dirty="0" err="1">
                <a:cs typeface="Arial" charset="0"/>
              </a:rPr>
              <a:t>x</a:t>
            </a:r>
            <a:r>
              <a:rPr lang="en-US" sz="2800" dirty="0">
                <a:cs typeface="Arial" charset="0"/>
              </a:rPr>
              <a:t>/</a:t>
            </a:r>
            <a:r>
              <a:rPr lang="en-US" sz="2800" dirty="0" err="1">
                <a:cs typeface="Arial" charset="0"/>
              </a:rPr>
              <a:t>P</a:t>
            </a:r>
            <a:r>
              <a:rPr lang="en-US" sz="2800" baseline="-25000" dirty="0" err="1">
                <a:cs typeface="Arial" charset="0"/>
              </a:rPr>
              <a:t>y</a:t>
            </a:r>
            <a:endParaRPr lang="en-US" sz="2800" baseline="-25000" dirty="0">
              <a:cs typeface="Arial" charset="0"/>
            </a:endParaRPr>
          </a:p>
          <a:p>
            <a:pPr marL="514350" indent="-514350" eaLnBrk="0" hangingPunct="0">
              <a:defRPr/>
            </a:pPr>
            <a:endParaRPr lang="en-US" sz="2800" dirty="0">
              <a:cs typeface="Arial" charset="0"/>
            </a:endParaRPr>
          </a:p>
          <a:p>
            <a:pPr eaLnBrk="0" hangingPunct="0">
              <a:defRPr/>
            </a:pPr>
            <a:r>
              <a:rPr lang="en-US" sz="2800" dirty="0">
                <a:cs typeface="Arial" charset="0"/>
              </a:rPr>
              <a:t>2) </a:t>
            </a:r>
            <a:r>
              <a:rPr lang="en-US" sz="2800" dirty="0" err="1">
                <a:cs typeface="Arial" charset="0"/>
              </a:rPr>
              <a:t>P</a:t>
            </a:r>
            <a:r>
              <a:rPr lang="en-US" sz="2800" baseline="-25000" dirty="0" err="1">
                <a:cs typeface="Arial" charset="0"/>
              </a:rPr>
              <a:t>x</a:t>
            </a:r>
            <a:r>
              <a:rPr lang="en-US" sz="2800" dirty="0" err="1">
                <a:cs typeface="Arial" charset="0"/>
              </a:rPr>
              <a:t>x</a:t>
            </a:r>
            <a:r>
              <a:rPr lang="en-US" sz="2800" dirty="0">
                <a:cs typeface="Arial" charset="0"/>
              </a:rPr>
              <a:t> + </a:t>
            </a:r>
            <a:r>
              <a:rPr lang="en-US" sz="2800" dirty="0" err="1">
                <a:cs typeface="Arial" charset="0"/>
              </a:rPr>
              <a:t>P</a:t>
            </a:r>
            <a:r>
              <a:rPr lang="en-US" sz="2800" baseline="-25000" dirty="0" err="1">
                <a:cs typeface="Arial" charset="0"/>
              </a:rPr>
              <a:t>y</a:t>
            </a:r>
            <a:r>
              <a:rPr lang="en-US" sz="2800" dirty="0">
                <a:cs typeface="Arial" charset="0"/>
              </a:rPr>
              <a:t>(</a:t>
            </a:r>
            <a:r>
              <a:rPr lang="en-US" sz="2800" dirty="0" err="1">
                <a:cs typeface="Arial" charset="0"/>
              </a:rPr>
              <a:t>P</a:t>
            </a:r>
            <a:r>
              <a:rPr lang="en-US" sz="2800" baseline="-25000" dirty="0" err="1">
                <a:cs typeface="Arial" charset="0"/>
              </a:rPr>
              <a:t>x</a:t>
            </a:r>
            <a:r>
              <a:rPr lang="en-US" sz="2800" dirty="0">
                <a:cs typeface="Arial" charset="0"/>
              </a:rPr>
              <a:t>/</a:t>
            </a:r>
            <a:r>
              <a:rPr lang="en-US" sz="2800" dirty="0" err="1">
                <a:cs typeface="Arial" charset="0"/>
              </a:rPr>
              <a:t>P</a:t>
            </a:r>
            <a:r>
              <a:rPr lang="en-US" sz="2800" baseline="-25000" dirty="0" err="1">
                <a:cs typeface="Arial" charset="0"/>
              </a:rPr>
              <a:t>y</a:t>
            </a:r>
            <a:r>
              <a:rPr lang="en-US" sz="2800" dirty="0">
                <a:cs typeface="Arial" charset="0"/>
              </a:rPr>
              <a:t>)x = I </a:t>
            </a:r>
            <a:endParaRPr lang="en-US" sz="2800" baseline="-25000" dirty="0">
              <a:cs typeface="Arial" charset="0"/>
            </a:endParaRPr>
          </a:p>
          <a:p>
            <a:pPr eaLnBrk="0" hangingPunct="0">
              <a:tabLst>
                <a:tab pos="450850" algn="l"/>
              </a:tabLst>
              <a:defRPr/>
            </a:pPr>
            <a:r>
              <a:rPr lang="en-US" sz="2800" baseline="-25000" dirty="0">
                <a:cs typeface="Arial" charset="0"/>
              </a:rPr>
              <a:t> 	</a:t>
            </a:r>
            <a:r>
              <a:rPr lang="en-US" sz="2800" dirty="0" err="1">
                <a:cs typeface="Arial" charset="0"/>
              </a:rPr>
              <a:t>P</a:t>
            </a:r>
            <a:r>
              <a:rPr lang="en-US" sz="2800" baseline="-25000" dirty="0" err="1">
                <a:cs typeface="Arial" charset="0"/>
              </a:rPr>
              <a:t>x</a:t>
            </a:r>
            <a:r>
              <a:rPr lang="en-US" sz="2800" dirty="0" err="1">
                <a:cs typeface="Arial" charset="0"/>
              </a:rPr>
              <a:t>x</a:t>
            </a:r>
            <a:r>
              <a:rPr lang="en-US" sz="2800" dirty="0">
                <a:cs typeface="Arial" charset="0"/>
              </a:rPr>
              <a:t> + </a:t>
            </a:r>
            <a:r>
              <a:rPr lang="en-US" sz="2800" dirty="0" err="1">
                <a:cs typeface="Arial" charset="0"/>
              </a:rPr>
              <a:t>P</a:t>
            </a:r>
            <a:r>
              <a:rPr lang="en-US" sz="2800" baseline="-25000" dirty="0" err="1">
                <a:cs typeface="Arial" charset="0"/>
              </a:rPr>
              <a:t>x</a:t>
            </a:r>
            <a:r>
              <a:rPr lang="en-US" sz="2800" dirty="0" err="1">
                <a:cs typeface="Arial" charset="0"/>
              </a:rPr>
              <a:t>x</a:t>
            </a:r>
            <a:r>
              <a:rPr lang="en-US" sz="2800" dirty="0">
                <a:cs typeface="Arial" charset="0"/>
              </a:rPr>
              <a:t> = I </a:t>
            </a:r>
          </a:p>
          <a:p>
            <a:pPr eaLnBrk="0" hangingPunct="0">
              <a:tabLst>
                <a:tab pos="450850" algn="l"/>
              </a:tabLst>
              <a:defRPr/>
            </a:pPr>
            <a:endParaRPr lang="en-US" sz="2800" baseline="-25000" dirty="0">
              <a:cs typeface="Arial" charset="0"/>
            </a:endParaRPr>
          </a:p>
          <a:p>
            <a:pPr eaLnBrk="0" hangingPunct="0">
              <a:tabLst>
                <a:tab pos="450850" algn="l"/>
              </a:tabLst>
              <a:defRPr/>
            </a:pPr>
            <a:r>
              <a:rPr lang="en-US" sz="2800" dirty="0">
                <a:cs typeface="Arial" charset="0"/>
              </a:rPr>
              <a:t>3) x= I/2Px</a:t>
            </a:r>
          </a:p>
          <a:p>
            <a:pPr eaLnBrk="0" hangingPunct="0">
              <a:defRPr/>
            </a:pPr>
            <a:endParaRPr lang="en-US" sz="2800" dirty="0">
              <a:latin typeface="Times New Roman" pitchFamily="18" charset="0"/>
              <a:cs typeface="Arial" charset="0"/>
            </a:endParaRPr>
          </a:p>
        </p:txBody>
      </p:sp>
    </p:spTree>
    <p:extLst>
      <p:ext uri="{BB962C8B-B14F-4D97-AF65-F5344CB8AC3E}">
        <p14:creationId xmlns:p14="http://schemas.microsoft.com/office/powerpoint/2010/main" val="1345475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5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5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55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55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5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bldLvl="5"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r>
              <a:rPr lang="en-US" altLang="tr-TR"/>
              <a:t>Some Technical Definitions For Extreme Elasticity Values</a:t>
            </a:r>
          </a:p>
        </p:txBody>
      </p:sp>
      <p:sp>
        <p:nvSpPr>
          <p:cNvPr id="108547" name="Rectangle 3"/>
          <p:cNvSpPr>
            <a:spLocks noGrp="1" noChangeArrowheads="1"/>
          </p:cNvSpPr>
          <p:nvPr>
            <p:ph type="body" idx="1"/>
          </p:nvPr>
        </p:nvSpPr>
        <p:spPr/>
        <p:txBody>
          <a:bodyPr/>
          <a:lstStyle/>
          <a:p>
            <a:r>
              <a:rPr lang="en-US" altLang="tr-TR" sz="2800" dirty="0"/>
              <a:t>Economists use the terms “perfectly elastic” and “perfectly inelastic” to describe extreme values of price elasticities. </a:t>
            </a:r>
          </a:p>
          <a:p>
            <a:r>
              <a:rPr lang="en-US" altLang="tr-TR" sz="2800" dirty="0">
                <a:solidFill>
                  <a:srgbClr val="FC0128"/>
                </a:solidFill>
              </a:rPr>
              <a:t>Perfectly elastic</a:t>
            </a:r>
            <a:r>
              <a:rPr lang="en-US" altLang="tr-TR" sz="2800" dirty="0"/>
              <a:t> means the quantity demanded is as price sensitive as possible.</a:t>
            </a:r>
          </a:p>
          <a:p>
            <a:r>
              <a:rPr lang="en-US" altLang="tr-TR" sz="2800" dirty="0">
                <a:solidFill>
                  <a:srgbClr val="FC0128"/>
                </a:solidFill>
              </a:rPr>
              <a:t>Perfectly inelastic</a:t>
            </a:r>
            <a:r>
              <a:rPr lang="en-US" altLang="tr-TR" sz="2800" dirty="0"/>
              <a:t> means that the quantity demanded has no price sensitivity at all.</a:t>
            </a:r>
          </a:p>
        </p:txBody>
      </p:sp>
    </p:spTree>
    <p:extLst>
      <p:ext uri="{BB962C8B-B14F-4D97-AF65-F5344CB8AC3E}">
        <p14:creationId xmlns:p14="http://schemas.microsoft.com/office/powerpoint/2010/main" val="126702645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08547">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 calcmode="lin" valueType="num">
                                      <p:cBhvr additive="base">
                                        <p:cTn id="13" dur="5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7">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08547">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08547">
                                            <p:txEl>
                                              <p:pRg st="2" end="2"/>
                                            </p:txEl>
                                          </p:spTgt>
                                        </p:tgtEl>
                                        <p:attrNameLst>
                                          <p:attrName>style.visibility</p:attrName>
                                        </p:attrNameLst>
                                      </p:cBhvr>
                                      <p:to>
                                        <p:strVal val="visible"/>
                                      </p:to>
                                    </p:set>
                                    <p:anim calcmode="lin" valueType="num">
                                      <p:cBhvr additive="base">
                                        <p:cTn id="19" dur="5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547">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08547">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noFill/>
          <a:ln/>
        </p:spPr>
        <p:txBody>
          <a:bodyPr/>
          <a:lstStyle/>
          <a:p>
            <a:r>
              <a:rPr lang="en-US" altLang="tr-TR"/>
              <a:t>Perfectly Elastic Demand</a:t>
            </a:r>
          </a:p>
        </p:txBody>
      </p:sp>
      <p:sp>
        <p:nvSpPr>
          <p:cNvPr id="109571" name="Rectangle 3"/>
          <p:cNvSpPr>
            <a:spLocks noGrp="1" noChangeArrowheads="1"/>
          </p:cNvSpPr>
          <p:nvPr>
            <p:ph type="body" idx="1"/>
          </p:nvPr>
        </p:nvSpPr>
        <p:spPr>
          <a:xfrm>
            <a:off x="442913" y="1676400"/>
            <a:ext cx="2951162" cy="4114800"/>
          </a:xfrm>
          <a:noFill/>
          <a:ln/>
        </p:spPr>
        <p:txBody>
          <a:bodyPr/>
          <a:lstStyle/>
          <a:p>
            <a:r>
              <a:rPr lang="en-US" altLang="tr-TR" sz="2400"/>
              <a:t>We say that demand is perfectly elastic when a 1% change in the price would result in an infinite change in quantity demanded.</a:t>
            </a:r>
          </a:p>
        </p:txBody>
      </p:sp>
      <p:grpSp>
        <p:nvGrpSpPr>
          <p:cNvPr id="109572" name="Group 4"/>
          <p:cNvGrpSpPr>
            <a:grpSpLocks/>
          </p:cNvGrpSpPr>
          <p:nvPr/>
        </p:nvGrpSpPr>
        <p:grpSpPr bwMode="auto">
          <a:xfrm>
            <a:off x="3640138" y="1490663"/>
            <a:ext cx="5275262" cy="4689475"/>
            <a:chOff x="2293" y="939"/>
            <a:chExt cx="3323" cy="2954"/>
          </a:xfrm>
        </p:grpSpPr>
        <p:sp>
          <p:nvSpPr>
            <p:cNvPr id="109573" name="Rectangle 5"/>
            <p:cNvSpPr>
              <a:spLocks noChangeArrowheads="1"/>
            </p:cNvSpPr>
            <p:nvPr/>
          </p:nvSpPr>
          <p:spPr bwMode="auto">
            <a:xfrm>
              <a:off x="2293" y="939"/>
              <a:ext cx="3286" cy="2954"/>
            </a:xfrm>
            <a:prstGeom prst="rect">
              <a:avLst/>
            </a:prstGeom>
            <a:noFill/>
            <a:ln w="254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9574" name="Line 6"/>
            <p:cNvSpPr>
              <a:spLocks noChangeShapeType="1"/>
            </p:cNvSpPr>
            <p:nvPr/>
          </p:nvSpPr>
          <p:spPr bwMode="auto">
            <a:xfrm>
              <a:off x="2880" y="3600"/>
              <a:ext cx="259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9575" name="Rectangle 7"/>
            <p:cNvSpPr>
              <a:spLocks noChangeArrowheads="1"/>
            </p:cNvSpPr>
            <p:nvPr/>
          </p:nvSpPr>
          <p:spPr bwMode="auto">
            <a:xfrm>
              <a:off x="2400" y="1296"/>
              <a:ext cx="4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tr-TR" dirty="0"/>
                <a:t>Price</a:t>
              </a:r>
            </a:p>
          </p:txBody>
        </p:sp>
        <p:sp>
          <p:nvSpPr>
            <p:cNvPr id="109576" name="Rectangle 8"/>
            <p:cNvSpPr>
              <a:spLocks noChangeArrowheads="1"/>
            </p:cNvSpPr>
            <p:nvPr/>
          </p:nvSpPr>
          <p:spPr bwMode="auto">
            <a:xfrm>
              <a:off x="4704" y="3648"/>
              <a:ext cx="9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tr-TR" dirty="0"/>
                <a:t>Quantity</a:t>
              </a:r>
            </a:p>
          </p:txBody>
        </p:sp>
        <p:sp>
          <p:nvSpPr>
            <p:cNvPr id="109577" name="Rectangle 9"/>
            <p:cNvSpPr>
              <a:spLocks noChangeArrowheads="1"/>
            </p:cNvSpPr>
            <p:nvPr/>
          </p:nvSpPr>
          <p:spPr bwMode="auto">
            <a:xfrm>
              <a:off x="2976" y="1879"/>
              <a:ext cx="260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tr-TR" dirty="0"/>
                <a:t>Perfectly Elastic Demand (elasticity = </a:t>
              </a:r>
              <a:r>
                <a:rPr lang="en-US" altLang="tr-TR" dirty="0">
                  <a:latin typeface="Symbol" pitchFamily="18" charset="2"/>
                </a:rPr>
                <a:t>¥</a:t>
              </a:r>
              <a:r>
                <a:rPr lang="en-US" altLang="tr-TR" dirty="0"/>
                <a:t>)</a:t>
              </a:r>
            </a:p>
          </p:txBody>
        </p:sp>
        <p:sp>
          <p:nvSpPr>
            <p:cNvPr id="109578" name="Line 10"/>
            <p:cNvSpPr>
              <a:spLocks noChangeShapeType="1"/>
            </p:cNvSpPr>
            <p:nvPr/>
          </p:nvSpPr>
          <p:spPr bwMode="auto">
            <a:xfrm>
              <a:off x="2880" y="1296"/>
              <a:ext cx="0" cy="2299"/>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9579" name="Line 11"/>
            <p:cNvSpPr>
              <a:spLocks noChangeShapeType="1"/>
            </p:cNvSpPr>
            <p:nvPr/>
          </p:nvSpPr>
          <p:spPr bwMode="auto">
            <a:xfrm>
              <a:off x="2893" y="2160"/>
              <a:ext cx="259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Tree>
    <p:extLst>
      <p:ext uri="{BB962C8B-B14F-4D97-AF65-F5344CB8AC3E}">
        <p14:creationId xmlns:p14="http://schemas.microsoft.com/office/powerpoint/2010/main" val="397707666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0957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109572"/>
                                        </p:tgtEl>
                                        <p:attrNameLst>
                                          <p:attrName>style.visibility</p:attrName>
                                        </p:attrNameLst>
                                      </p:cBhvr>
                                      <p:to>
                                        <p:strVal val="visible"/>
                                      </p:to>
                                    </p:set>
                                    <p:anim calcmode="lin" valueType="num">
                                      <p:cBhvr additive="base">
                                        <p:cTn id="13" dur="500" fill="hold"/>
                                        <p:tgtEl>
                                          <p:spTgt spid="109572"/>
                                        </p:tgtEl>
                                        <p:attrNameLst>
                                          <p:attrName>ppt_x</p:attrName>
                                        </p:attrNameLst>
                                      </p:cBhvr>
                                      <p:tavLst>
                                        <p:tav tm="0">
                                          <p:val>
                                            <p:strVal val="0-#ppt_w/2"/>
                                          </p:val>
                                        </p:tav>
                                        <p:tav tm="100000">
                                          <p:val>
                                            <p:strVal val="#ppt_x"/>
                                          </p:val>
                                        </p:tav>
                                      </p:tavLst>
                                    </p:anim>
                                    <p:anim calcmode="lin" valueType="num">
                                      <p:cBhvr additive="base">
                                        <p:cTn id="14" dur="500" fill="hold"/>
                                        <p:tgtEl>
                                          <p:spTgt spid="1095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noFill/>
          <a:ln/>
        </p:spPr>
        <p:txBody>
          <a:bodyPr/>
          <a:lstStyle/>
          <a:p>
            <a:r>
              <a:rPr lang="en-US" altLang="tr-TR"/>
              <a:t>Perfectly Inelastic Demand</a:t>
            </a:r>
          </a:p>
        </p:txBody>
      </p:sp>
      <p:sp>
        <p:nvSpPr>
          <p:cNvPr id="111619" name="Rectangle 3"/>
          <p:cNvSpPr>
            <a:spLocks noGrp="1" noChangeArrowheads="1"/>
          </p:cNvSpPr>
          <p:nvPr>
            <p:ph type="body" idx="1"/>
          </p:nvPr>
        </p:nvSpPr>
        <p:spPr>
          <a:xfrm>
            <a:off x="412750" y="1676400"/>
            <a:ext cx="2951163" cy="4114800"/>
          </a:xfrm>
          <a:noFill/>
          <a:ln/>
        </p:spPr>
        <p:txBody>
          <a:bodyPr/>
          <a:lstStyle/>
          <a:p>
            <a:r>
              <a:rPr lang="en-US" altLang="tr-TR" sz="2400"/>
              <a:t>We say that demand is perfectly inelastic when a 1% change in the price would result in no change in quantity demanded.</a:t>
            </a:r>
          </a:p>
        </p:txBody>
      </p:sp>
      <p:grpSp>
        <p:nvGrpSpPr>
          <p:cNvPr id="111620" name="Group 4"/>
          <p:cNvGrpSpPr>
            <a:grpSpLocks/>
          </p:cNvGrpSpPr>
          <p:nvPr/>
        </p:nvGrpSpPr>
        <p:grpSpPr bwMode="auto">
          <a:xfrm>
            <a:off x="3640138" y="1490663"/>
            <a:ext cx="5275262" cy="4689475"/>
            <a:chOff x="2293" y="939"/>
            <a:chExt cx="3323" cy="2954"/>
          </a:xfrm>
        </p:grpSpPr>
        <p:sp>
          <p:nvSpPr>
            <p:cNvPr id="111621" name="Rectangle 5"/>
            <p:cNvSpPr>
              <a:spLocks noChangeArrowheads="1"/>
            </p:cNvSpPr>
            <p:nvPr/>
          </p:nvSpPr>
          <p:spPr bwMode="auto">
            <a:xfrm>
              <a:off x="2293" y="939"/>
              <a:ext cx="3286" cy="2954"/>
            </a:xfrm>
            <a:prstGeom prst="rect">
              <a:avLst/>
            </a:prstGeom>
            <a:noFill/>
            <a:ln w="254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1622" name="Line 6"/>
            <p:cNvSpPr>
              <a:spLocks noChangeShapeType="1"/>
            </p:cNvSpPr>
            <p:nvPr/>
          </p:nvSpPr>
          <p:spPr bwMode="auto">
            <a:xfrm>
              <a:off x="2880" y="3600"/>
              <a:ext cx="259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1623" name="Rectangle 7"/>
            <p:cNvSpPr>
              <a:spLocks noChangeArrowheads="1"/>
            </p:cNvSpPr>
            <p:nvPr/>
          </p:nvSpPr>
          <p:spPr bwMode="auto">
            <a:xfrm>
              <a:off x="2352" y="1296"/>
              <a:ext cx="52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tr-TR" dirty="0"/>
                <a:t>Price</a:t>
              </a:r>
            </a:p>
          </p:txBody>
        </p:sp>
        <p:sp>
          <p:nvSpPr>
            <p:cNvPr id="111624" name="Rectangle 8"/>
            <p:cNvSpPr>
              <a:spLocks noChangeArrowheads="1"/>
            </p:cNvSpPr>
            <p:nvPr/>
          </p:nvSpPr>
          <p:spPr bwMode="auto">
            <a:xfrm>
              <a:off x="4704" y="3648"/>
              <a:ext cx="9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tr-TR" dirty="0"/>
                <a:t>Quantity</a:t>
              </a:r>
            </a:p>
          </p:txBody>
        </p:sp>
        <p:sp>
          <p:nvSpPr>
            <p:cNvPr id="111625" name="Rectangle 9"/>
            <p:cNvSpPr>
              <a:spLocks noChangeArrowheads="1"/>
            </p:cNvSpPr>
            <p:nvPr/>
          </p:nvSpPr>
          <p:spPr bwMode="auto">
            <a:xfrm>
              <a:off x="2880" y="2167"/>
              <a:ext cx="1201"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tr-TR" dirty="0"/>
                <a:t>Perfectly Inelastic Demand (elasticity = 0)</a:t>
              </a:r>
            </a:p>
          </p:txBody>
        </p:sp>
        <p:sp>
          <p:nvSpPr>
            <p:cNvPr id="111626" name="Line 10"/>
            <p:cNvSpPr>
              <a:spLocks noChangeShapeType="1"/>
            </p:cNvSpPr>
            <p:nvPr/>
          </p:nvSpPr>
          <p:spPr bwMode="auto">
            <a:xfrm>
              <a:off x="2880" y="1296"/>
              <a:ext cx="0" cy="2299"/>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1627" name="Line 11"/>
            <p:cNvSpPr>
              <a:spLocks noChangeShapeType="1"/>
            </p:cNvSpPr>
            <p:nvPr/>
          </p:nvSpPr>
          <p:spPr bwMode="auto">
            <a:xfrm>
              <a:off x="4093" y="1301"/>
              <a:ext cx="0" cy="2299"/>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p>
          </p:txBody>
        </p:sp>
      </p:grpSp>
    </p:spTree>
    <p:extLst>
      <p:ext uri="{BB962C8B-B14F-4D97-AF65-F5344CB8AC3E}">
        <p14:creationId xmlns:p14="http://schemas.microsoft.com/office/powerpoint/2010/main" val="995676159"/>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111620"/>
                                        </p:tgtEl>
                                        <p:attrNameLst>
                                          <p:attrName>style.visibility</p:attrName>
                                        </p:attrNameLst>
                                      </p:cBhvr>
                                      <p:to>
                                        <p:strVal val="visible"/>
                                      </p:to>
                                    </p:set>
                                    <p:anim calcmode="lin" valueType="num">
                                      <p:cBhvr additive="base">
                                        <p:cTn id="13" dur="500" fill="hold"/>
                                        <p:tgtEl>
                                          <p:spTgt spid="111620"/>
                                        </p:tgtEl>
                                        <p:attrNameLst>
                                          <p:attrName>ppt_x</p:attrName>
                                        </p:attrNameLst>
                                      </p:cBhvr>
                                      <p:tavLst>
                                        <p:tav tm="0">
                                          <p:val>
                                            <p:strVal val="0-#ppt_w/2"/>
                                          </p:val>
                                        </p:tav>
                                        <p:tav tm="100000">
                                          <p:val>
                                            <p:strVal val="#ppt_x"/>
                                          </p:val>
                                        </p:tav>
                                      </p:tavLst>
                                    </p:anim>
                                    <p:anim calcmode="lin" valueType="num">
                                      <p:cBhvr additive="base">
                                        <p:cTn id="14" dur="500" fill="hold"/>
                                        <p:tgtEl>
                                          <p:spTgt spid="1116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dirty="0"/>
              <a:t>The price elasticity of demand (a, b)</a:t>
            </a:r>
          </a:p>
        </p:txBody>
      </p:sp>
      <p:sp>
        <p:nvSpPr>
          <p:cNvPr id="4" name="Slide Number Placeholder 3"/>
          <p:cNvSpPr>
            <a:spLocks noGrp="1"/>
          </p:cNvSpPr>
          <p:nvPr>
            <p:ph type="sldNum" sz="quarter" idx="14"/>
          </p:nvPr>
        </p:nvSpPr>
        <p:spPr/>
        <p:txBody>
          <a:bodyPr/>
          <a:lstStyle/>
          <a:p>
            <a:pPr>
              <a:defRPr/>
            </a:pPr>
            <a:fld id="{FBF55E43-EFE2-4A4E-8E43-10F1CD4ECB07}" type="slidenum">
              <a:rPr lang="en-US" smtClean="0"/>
              <a:pPr>
                <a:defRPr/>
              </a:pPr>
              <a:t>93</a:t>
            </a:fld>
            <a:endParaRPr lang="en-US"/>
          </a:p>
        </p:txBody>
      </p:sp>
      <p:sp>
        <p:nvSpPr>
          <p:cNvPr id="5" name="TextBox 4"/>
          <p:cNvSpPr txBox="1">
            <a:spLocks noChangeArrowheads="1"/>
          </p:cNvSpPr>
          <p:nvPr/>
        </p:nvSpPr>
        <p:spPr bwMode="auto">
          <a:xfrm>
            <a:off x="762000" y="1219200"/>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Tx/>
              <a:buAutoNum type="alphaLcParenBoth"/>
            </a:pPr>
            <a:r>
              <a:rPr lang="en-US" altLang="tr-TR">
                <a:solidFill>
                  <a:srgbClr val="800080"/>
                </a:solidFill>
              </a:rPr>
              <a:t>Perfectly inelastic demand: </a:t>
            </a:r>
          </a:p>
          <a:p>
            <a:pPr algn="ctr" eaLnBrk="1" hangingPunct="1"/>
            <a:r>
              <a:rPr lang="en-US" altLang="tr-TR">
                <a:solidFill>
                  <a:srgbClr val="800080"/>
                </a:solidFill>
              </a:rPr>
              <a:t>Elasticity = 0</a:t>
            </a:r>
          </a:p>
        </p:txBody>
      </p:sp>
      <p:grpSp>
        <p:nvGrpSpPr>
          <p:cNvPr id="6" name="Group 31"/>
          <p:cNvGrpSpPr>
            <a:grpSpLocks/>
          </p:cNvGrpSpPr>
          <p:nvPr/>
        </p:nvGrpSpPr>
        <p:grpSpPr bwMode="auto">
          <a:xfrm>
            <a:off x="152400" y="1752600"/>
            <a:ext cx="4114800" cy="3352800"/>
            <a:chOff x="152400" y="1905000"/>
            <a:chExt cx="4114800" cy="3352800"/>
          </a:xfrm>
        </p:grpSpPr>
        <p:sp>
          <p:nvSpPr>
            <p:cNvPr id="31" name="Rectangle 30"/>
            <p:cNvSpPr/>
            <p:nvPr/>
          </p:nvSpPr>
          <p:spPr>
            <a:xfrm>
              <a:off x="914400" y="2209800"/>
              <a:ext cx="33528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20544" name="Group 13"/>
            <p:cNvGrpSpPr>
              <a:grpSpLocks/>
            </p:cNvGrpSpPr>
            <p:nvPr/>
          </p:nvGrpSpPr>
          <p:grpSpPr bwMode="auto">
            <a:xfrm>
              <a:off x="152400" y="1905000"/>
              <a:ext cx="774571" cy="3352800"/>
              <a:chOff x="152400" y="1905000"/>
              <a:chExt cx="774571" cy="3352800"/>
            </a:xfrm>
          </p:grpSpPr>
          <p:cxnSp>
            <p:nvCxnSpPr>
              <p:cNvPr id="7" name="Straight Connector 6"/>
              <p:cNvCxnSpPr/>
              <p:nvPr/>
            </p:nvCxnSpPr>
            <p:spPr>
              <a:xfrm rot="5400000">
                <a:off x="-608806" y="3733006"/>
                <a:ext cx="30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546" name="TextBox 9"/>
              <p:cNvSpPr txBox="1">
                <a:spLocks noChangeArrowheads="1"/>
              </p:cNvSpPr>
              <p:nvPr/>
            </p:nvSpPr>
            <p:spPr bwMode="auto">
              <a:xfrm>
                <a:off x="152400" y="19050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grpSp>
      </p:grpSp>
      <p:grpSp>
        <p:nvGrpSpPr>
          <p:cNvPr id="13" name="Group 12"/>
          <p:cNvGrpSpPr>
            <a:grpSpLocks/>
          </p:cNvGrpSpPr>
          <p:nvPr/>
        </p:nvGrpSpPr>
        <p:grpSpPr bwMode="auto">
          <a:xfrm>
            <a:off x="677863" y="5105400"/>
            <a:ext cx="3706812" cy="522288"/>
            <a:chOff x="677694" y="5257800"/>
            <a:chExt cx="3706902" cy="521732"/>
          </a:xfrm>
        </p:grpSpPr>
        <p:cxnSp>
          <p:nvCxnSpPr>
            <p:cNvPr id="9" name="Straight Connector 8"/>
            <p:cNvCxnSpPr/>
            <p:nvPr/>
          </p:nvCxnSpPr>
          <p:spPr>
            <a:xfrm>
              <a:off x="914237" y="5257800"/>
              <a:ext cx="3352881" cy="1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541" name="TextBox 10"/>
            <p:cNvSpPr txBox="1">
              <a:spLocks noChangeArrowheads="1"/>
            </p:cNvSpPr>
            <p:nvPr/>
          </p:nvSpPr>
          <p:spPr bwMode="auto">
            <a:xfrm>
              <a:off x="3276600" y="541020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20542" name="TextBox 11"/>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14" name="Group 19"/>
          <p:cNvGrpSpPr>
            <a:grpSpLocks/>
          </p:cNvGrpSpPr>
          <p:nvPr/>
        </p:nvGrpSpPr>
        <p:grpSpPr bwMode="auto">
          <a:xfrm>
            <a:off x="2438400" y="2057400"/>
            <a:ext cx="1425575" cy="3417888"/>
            <a:chOff x="2438400" y="2209800"/>
            <a:chExt cx="1425620" cy="3417332"/>
          </a:xfrm>
        </p:grpSpPr>
        <p:grpSp>
          <p:nvGrpSpPr>
            <p:cNvPr id="20536" name="Group 17"/>
            <p:cNvGrpSpPr>
              <a:grpSpLocks/>
            </p:cNvGrpSpPr>
            <p:nvPr/>
          </p:nvGrpSpPr>
          <p:grpSpPr bwMode="auto">
            <a:xfrm>
              <a:off x="2742406" y="2209800"/>
              <a:ext cx="1121614" cy="3048794"/>
              <a:chOff x="2742406" y="2209800"/>
              <a:chExt cx="1121614" cy="3048794"/>
            </a:xfrm>
          </p:grpSpPr>
          <p:cxnSp>
            <p:nvCxnSpPr>
              <p:cNvPr id="16" name="Straight Connector 15"/>
              <p:cNvCxnSpPr/>
              <p:nvPr/>
            </p:nvCxnSpPr>
            <p:spPr>
              <a:xfrm rot="5400000" flipH="1" flipV="1">
                <a:off x="1409134" y="3924815"/>
                <a:ext cx="2666566" cy="1587"/>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20539" name="TextBox 16"/>
              <p:cNvSpPr txBox="1">
                <a:spLocks noChangeArrowheads="1"/>
              </p:cNvSpPr>
              <p:nvPr/>
            </p:nvSpPr>
            <p:spPr bwMode="auto">
              <a:xfrm>
                <a:off x="2743200" y="2209800"/>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Demand </a:t>
                </a:r>
              </a:p>
            </p:txBody>
          </p:sp>
        </p:grpSp>
        <p:sp>
          <p:nvSpPr>
            <p:cNvPr id="20537" name="TextBox 18"/>
            <p:cNvSpPr txBox="1">
              <a:spLocks noChangeArrowheads="1"/>
            </p:cNvSpPr>
            <p:nvPr/>
          </p:nvSpPr>
          <p:spPr bwMode="auto">
            <a:xfrm>
              <a:off x="2438400" y="525780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100</a:t>
              </a:r>
            </a:p>
          </p:txBody>
        </p:sp>
      </p:grpSp>
      <p:grpSp>
        <p:nvGrpSpPr>
          <p:cNvPr id="18" name="Group 26"/>
          <p:cNvGrpSpPr>
            <a:grpSpLocks/>
          </p:cNvGrpSpPr>
          <p:nvPr/>
        </p:nvGrpSpPr>
        <p:grpSpPr bwMode="auto">
          <a:xfrm>
            <a:off x="457200" y="3048000"/>
            <a:ext cx="2286000" cy="369888"/>
            <a:chOff x="457200" y="3200400"/>
            <a:chExt cx="2286000" cy="369332"/>
          </a:xfrm>
        </p:grpSpPr>
        <p:cxnSp>
          <p:nvCxnSpPr>
            <p:cNvPr id="22" name="Straight Connector 21"/>
            <p:cNvCxnSpPr/>
            <p:nvPr/>
          </p:nvCxnSpPr>
          <p:spPr>
            <a:xfrm>
              <a:off x="914400" y="3428656"/>
              <a:ext cx="1828800"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535" name="TextBox 23"/>
            <p:cNvSpPr txBox="1">
              <a:spLocks noChangeArrowheads="1"/>
            </p:cNvSpPr>
            <p:nvPr/>
          </p:nvSpPr>
          <p:spPr bwMode="auto">
            <a:xfrm>
              <a:off x="457200" y="3200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$5</a:t>
              </a:r>
            </a:p>
          </p:txBody>
        </p:sp>
      </p:grpSp>
      <p:grpSp>
        <p:nvGrpSpPr>
          <p:cNvPr id="20" name="Group 25"/>
          <p:cNvGrpSpPr>
            <a:grpSpLocks/>
          </p:cNvGrpSpPr>
          <p:nvPr/>
        </p:nvGrpSpPr>
        <p:grpSpPr bwMode="auto">
          <a:xfrm>
            <a:off x="601663" y="3429000"/>
            <a:ext cx="2141537" cy="369888"/>
            <a:chOff x="601494" y="4038600"/>
            <a:chExt cx="2141706" cy="369332"/>
          </a:xfrm>
        </p:grpSpPr>
        <p:cxnSp>
          <p:nvCxnSpPr>
            <p:cNvPr id="23" name="Straight Connector 22"/>
            <p:cNvCxnSpPr/>
            <p:nvPr/>
          </p:nvCxnSpPr>
          <p:spPr>
            <a:xfrm>
              <a:off x="914256" y="4265272"/>
              <a:ext cx="1828944" cy="15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533" name="TextBox 24"/>
            <p:cNvSpPr txBox="1">
              <a:spLocks noChangeArrowheads="1"/>
            </p:cNvSpPr>
            <p:nvPr/>
          </p:nvSpPr>
          <p:spPr bwMode="auto">
            <a:xfrm>
              <a:off x="601494" y="4038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4</a:t>
              </a:r>
            </a:p>
          </p:txBody>
        </p:sp>
      </p:grpSp>
      <p:cxnSp>
        <p:nvCxnSpPr>
          <p:cNvPr id="29" name="Straight Arrow Connector 28"/>
          <p:cNvCxnSpPr/>
          <p:nvPr/>
        </p:nvCxnSpPr>
        <p:spPr>
          <a:xfrm rot="5400000" flipH="1" flipV="1">
            <a:off x="800101" y="3467100"/>
            <a:ext cx="381000" cy="3175"/>
          </a:xfrm>
          <a:prstGeom prst="straightConnector1">
            <a:avLst/>
          </a:prstGeom>
          <a:ln w="19050">
            <a:solidFill>
              <a:srgbClr val="800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1" name="Group 35"/>
          <p:cNvGrpSpPr>
            <a:grpSpLocks/>
          </p:cNvGrpSpPr>
          <p:nvPr/>
        </p:nvGrpSpPr>
        <p:grpSpPr bwMode="auto">
          <a:xfrm>
            <a:off x="1066800" y="2286000"/>
            <a:ext cx="1203325" cy="1219200"/>
            <a:chOff x="1066800" y="2438400"/>
            <a:chExt cx="1202688" cy="1219200"/>
          </a:xfrm>
        </p:grpSpPr>
        <p:sp>
          <p:nvSpPr>
            <p:cNvPr id="20530" name="TextBox 32"/>
            <p:cNvSpPr txBox="1">
              <a:spLocks noChangeArrowheads="1"/>
            </p:cNvSpPr>
            <p:nvPr/>
          </p:nvSpPr>
          <p:spPr bwMode="auto">
            <a:xfrm>
              <a:off x="1219200" y="2438400"/>
              <a:ext cx="1050288" cy="830997"/>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AutoNum type="arabicPeriod"/>
              </a:pPr>
              <a:r>
                <a:rPr lang="en-US" altLang="tr-TR" sz="1600">
                  <a:solidFill>
                    <a:srgbClr val="800080"/>
                  </a:solidFill>
                </a:rPr>
                <a:t>An</a:t>
              </a:r>
            </a:p>
            <a:p>
              <a:pPr eaLnBrk="1" hangingPunct="1"/>
              <a:r>
                <a:rPr lang="en-US" altLang="tr-TR" sz="1600">
                  <a:solidFill>
                    <a:srgbClr val="800080"/>
                  </a:solidFill>
                </a:rPr>
                <a:t>increase</a:t>
              </a:r>
            </a:p>
            <a:p>
              <a:pPr eaLnBrk="1" hangingPunct="1"/>
              <a:r>
                <a:rPr lang="en-US" altLang="tr-TR" sz="1600">
                  <a:solidFill>
                    <a:srgbClr val="800080"/>
                  </a:solidFill>
                </a:rPr>
                <a:t>in price…</a:t>
              </a:r>
            </a:p>
          </p:txBody>
        </p:sp>
        <p:cxnSp>
          <p:nvCxnSpPr>
            <p:cNvPr id="35" name="Straight Connector 34"/>
            <p:cNvCxnSpPr/>
            <p:nvPr/>
          </p:nvCxnSpPr>
          <p:spPr>
            <a:xfrm rot="10800000" flipH="1">
              <a:off x="1066800" y="3200400"/>
              <a:ext cx="533118" cy="4572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26" name="Group 39"/>
          <p:cNvGrpSpPr>
            <a:grpSpLocks/>
          </p:cNvGrpSpPr>
          <p:nvPr/>
        </p:nvGrpSpPr>
        <p:grpSpPr bwMode="auto">
          <a:xfrm>
            <a:off x="2743200" y="3722688"/>
            <a:ext cx="1322388" cy="1382712"/>
            <a:chOff x="2743200" y="3875782"/>
            <a:chExt cx="1322054" cy="1382018"/>
          </a:xfrm>
        </p:grpSpPr>
        <p:sp>
          <p:nvSpPr>
            <p:cNvPr id="20528" name="TextBox 36"/>
            <p:cNvSpPr txBox="1">
              <a:spLocks noChangeArrowheads="1"/>
            </p:cNvSpPr>
            <p:nvPr/>
          </p:nvSpPr>
          <p:spPr bwMode="auto">
            <a:xfrm>
              <a:off x="2819400" y="3875782"/>
              <a:ext cx="1245854" cy="1077218"/>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2. …leaves</a:t>
              </a:r>
            </a:p>
            <a:p>
              <a:pPr eaLnBrk="1" hangingPunct="1"/>
              <a:r>
                <a:rPr lang="en-US" altLang="tr-TR" sz="1600">
                  <a:solidFill>
                    <a:srgbClr val="800080"/>
                  </a:solidFill>
                </a:rPr>
                <a:t>the quantity</a:t>
              </a:r>
            </a:p>
            <a:p>
              <a:pPr eaLnBrk="1" hangingPunct="1"/>
              <a:r>
                <a:rPr lang="en-US" altLang="tr-TR" sz="1600">
                  <a:solidFill>
                    <a:srgbClr val="800080"/>
                  </a:solidFill>
                </a:rPr>
                <a:t>demanded </a:t>
              </a:r>
            </a:p>
            <a:p>
              <a:pPr eaLnBrk="1" hangingPunct="1"/>
              <a:r>
                <a:rPr lang="en-US" altLang="tr-TR" sz="1600">
                  <a:solidFill>
                    <a:srgbClr val="800080"/>
                  </a:solidFill>
                </a:rPr>
                <a:t>unchanged</a:t>
              </a:r>
            </a:p>
          </p:txBody>
        </p:sp>
        <p:cxnSp>
          <p:nvCxnSpPr>
            <p:cNvPr id="38" name="Straight Connector 37"/>
            <p:cNvCxnSpPr/>
            <p:nvPr/>
          </p:nvCxnSpPr>
          <p:spPr>
            <a:xfrm rot="5400000" flipH="1" flipV="1">
              <a:off x="2743238" y="4953115"/>
              <a:ext cx="304647" cy="304723"/>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a:spLocks noChangeArrowheads="1"/>
          </p:cNvSpPr>
          <p:nvPr/>
        </p:nvSpPr>
        <p:spPr bwMode="auto">
          <a:xfrm>
            <a:off x="5181600" y="1219200"/>
            <a:ext cx="240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a:solidFill>
                  <a:srgbClr val="800080"/>
                </a:solidFill>
              </a:rPr>
              <a:t>(b) Inelastic demand: </a:t>
            </a:r>
          </a:p>
          <a:p>
            <a:pPr algn="ctr" eaLnBrk="1" hangingPunct="1"/>
            <a:r>
              <a:rPr lang="en-US" altLang="tr-TR">
                <a:solidFill>
                  <a:srgbClr val="800080"/>
                </a:solidFill>
              </a:rPr>
              <a:t>Elasticity &lt; 1</a:t>
            </a:r>
          </a:p>
        </p:txBody>
      </p:sp>
      <p:grpSp>
        <p:nvGrpSpPr>
          <p:cNvPr id="27" name="Group 41"/>
          <p:cNvGrpSpPr>
            <a:grpSpLocks/>
          </p:cNvGrpSpPr>
          <p:nvPr/>
        </p:nvGrpSpPr>
        <p:grpSpPr bwMode="auto">
          <a:xfrm>
            <a:off x="4572000" y="1752600"/>
            <a:ext cx="4114800" cy="3352800"/>
            <a:chOff x="152400" y="1905000"/>
            <a:chExt cx="4114800" cy="3352800"/>
          </a:xfrm>
        </p:grpSpPr>
        <p:sp>
          <p:nvSpPr>
            <p:cNvPr id="43" name="Rectangle 42"/>
            <p:cNvSpPr/>
            <p:nvPr/>
          </p:nvSpPr>
          <p:spPr>
            <a:xfrm>
              <a:off x="914400" y="2209800"/>
              <a:ext cx="33528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20525" name="Group 13"/>
            <p:cNvGrpSpPr>
              <a:grpSpLocks/>
            </p:cNvGrpSpPr>
            <p:nvPr/>
          </p:nvGrpSpPr>
          <p:grpSpPr bwMode="auto">
            <a:xfrm>
              <a:off x="152400" y="1905000"/>
              <a:ext cx="774571" cy="3352800"/>
              <a:chOff x="152400" y="1905000"/>
              <a:chExt cx="774571" cy="3352800"/>
            </a:xfrm>
          </p:grpSpPr>
          <p:cxnSp>
            <p:nvCxnSpPr>
              <p:cNvPr id="45" name="Straight Connector 44"/>
              <p:cNvCxnSpPr/>
              <p:nvPr/>
            </p:nvCxnSpPr>
            <p:spPr>
              <a:xfrm rot="5400000">
                <a:off x="-608806" y="3733006"/>
                <a:ext cx="30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527" name="TextBox 45"/>
              <p:cNvSpPr txBox="1">
                <a:spLocks noChangeArrowheads="1"/>
              </p:cNvSpPr>
              <p:nvPr/>
            </p:nvSpPr>
            <p:spPr bwMode="auto">
              <a:xfrm>
                <a:off x="152400" y="19050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grpSp>
      </p:grpSp>
      <p:grpSp>
        <p:nvGrpSpPr>
          <p:cNvPr id="30" name="Group 46"/>
          <p:cNvGrpSpPr>
            <a:grpSpLocks/>
          </p:cNvGrpSpPr>
          <p:nvPr/>
        </p:nvGrpSpPr>
        <p:grpSpPr bwMode="auto">
          <a:xfrm>
            <a:off x="5097463" y="5105400"/>
            <a:ext cx="3706812" cy="522288"/>
            <a:chOff x="677694" y="5257800"/>
            <a:chExt cx="3706902" cy="521732"/>
          </a:xfrm>
        </p:grpSpPr>
        <p:cxnSp>
          <p:nvCxnSpPr>
            <p:cNvPr id="48" name="Straight Connector 47"/>
            <p:cNvCxnSpPr/>
            <p:nvPr/>
          </p:nvCxnSpPr>
          <p:spPr>
            <a:xfrm>
              <a:off x="914237" y="5257800"/>
              <a:ext cx="3352881" cy="1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522" name="TextBox 48"/>
            <p:cNvSpPr txBox="1">
              <a:spLocks noChangeArrowheads="1"/>
            </p:cNvSpPr>
            <p:nvPr/>
          </p:nvSpPr>
          <p:spPr bwMode="auto">
            <a:xfrm>
              <a:off x="3276600" y="541020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20523" name="TextBox 49"/>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32" name="Group 55"/>
          <p:cNvGrpSpPr>
            <a:grpSpLocks/>
          </p:cNvGrpSpPr>
          <p:nvPr/>
        </p:nvGrpSpPr>
        <p:grpSpPr bwMode="auto">
          <a:xfrm>
            <a:off x="4876800" y="3048000"/>
            <a:ext cx="2057400" cy="369888"/>
            <a:chOff x="457200" y="3200400"/>
            <a:chExt cx="2057400" cy="369332"/>
          </a:xfrm>
        </p:grpSpPr>
        <p:cxnSp>
          <p:nvCxnSpPr>
            <p:cNvPr id="57" name="Straight Connector 56"/>
            <p:cNvCxnSpPr/>
            <p:nvPr/>
          </p:nvCxnSpPr>
          <p:spPr>
            <a:xfrm>
              <a:off x="914400" y="3428656"/>
              <a:ext cx="1600200"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520" name="TextBox 57"/>
            <p:cNvSpPr txBox="1">
              <a:spLocks noChangeArrowheads="1"/>
            </p:cNvSpPr>
            <p:nvPr/>
          </p:nvSpPr>
          <p:spPr bwMode="auto">
            <a:xfrm>
              <a:off x="457200" y="3200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$5</a:t>
              </a:r>
            </a:p>
          </p:txBody>
        </p:sp>
      </p:grpSp>
      <p:grpSp>
        <p:nvGrpSpPr>
          <p:cNvPr id="34" name="Group 58"/>
          <p:cNvGrpSpPr>
            <a:grpSpLocks/>
          </p:cNvGrpSpPr>
          <p:nvPr/>
        </p:nvGrpSpPr>
        <p:grpSpPr bwMode="auto">
          <a:xfrm>
            <a:off x="5021263" y="3429000"/>
            <a:ext cx="2141537" cy="369888"/>
            <a:chOff x="601494" y="4038600"/>
            <a:chExt cx="2141706" cy="369332"/>
          </a:xfrm>
        </p:grpSpPr>
        <p:cxnSp>
          <p:nvCxnSpPr>
            <p:cNvPr id="60" name="Straight Connector 59"/>
            <p:cNvCxnSpPr/>
            <p:nvPr/>
          </p:nvCxnSpPr>
          <p:spPr>
            <a:xfrm>
              <a:off x="914256" y="4265272"/>
              <a:ext cx="1828944" cy="15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518" name="TextBox 60"/>
            <p:cNvSpPr txBox="1">
              <a:spLocks noChangeArrowheads="1"/>
            </p:cNvSpPr>
            <p:nvPr/>
          </p:nvSpPr>
          <p:spPr bwMode="auto">
            <a:xfrm>
              <a:off x="601494" y="4038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4</a:t>
              </a:r>
            </a:p>
          </p:txBody>
        </p:sp>
      </p:grpSp>
      <p:cxnSp>
        <p:nvCxnSpPr>
          <p:cNvPr id="62" name="Straight Arrow Connector 61"/>
          <p:cNvCxnSpPr/>
          <p:nvPr/>
        </p:nvCxnSpPr>
        <p:spPr>
          <a:xfrm rot="5400000" flipH="1" flipV="1">
            <a:off x="5219701" y="3467100"/>
            <a:ext cx="381000" cy="3175"/>
          </a:xfrm>
          <a:prstGeom prst="straightConnector1">
            <a:avLst/>
          </a:prstGeom>
          <a:ln w="19050">
            <a:solidFill>
              <a:srgbClr val="800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6" name="Group 62"/>
          <p:cNvGrpSpPr>
            <a:grpSpLocks/>
          </p:cNvGrpSpPr>
          <p:nvPr/>
        </p:nvGrpSpPr>
        <p:grpSpPr bwMode="auto">
          <a:xfrm>
            <a:off x="5448300" y="2286000"/>
            <a:ext cx="1181100" cy="1219200"/>
            <a:chOff x="1028194" y="2438400"/>
            <a:chExt cx="1181606" cy="1219200"/>
          </a:xfrm>
        </p:grpSpPr>
        <p:sp>
          <p:nvSpPr>
            <p:cNvPr id="20515" name="TextBox 63"/>
            <p:cNvSpPr txBox="1">
              <a:spLocks noChangeArrowheads="1"/>
            </p:cNvSpPr>
            <p:nvPr/>
          </p:nvSpPr>
          <p:spPr bwMode="auto">
            <a:xfrm>
              <a:off x="1028194" y="2438400"/>
              <a:ext cx="1181606" cy="830997"/>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AutoNum type="arabicPeriod"/>
              </a:pPr>
              <a:r>
                <a:rPr lang="en-US" altLang="tr-TR" sz="1600">
                  <a:solidFill>
                    <a:srgbClr val="800080"/>
                  </a:solidFill>
                </a:rPr>
                <a:t>A  22%</a:t>
              </a:r>
            </a:p>
            <a:p>
              <a:pPr eaLnBrk="1" hangingPunct="1"/>
              <a:r>
                <a:rPr lang="en-US" altLang="tr-TR" sz="1600">
                  <a:solidFill>
                    <a:srgbClr val="800080"/>
                  </a:solidFill>
                </a:rPr>
                <a:t>increase</a:t>
              </a:r>
            </a:p>
            <a:p>
              <a:pPr eaLnBrk="1" hangingPunct="1"/>
              <a:r>
                <a:rPr lang="en-US" altLang="tr-TR" sz="1600">
                  <a:solidFill>
                    <a:srgbClr val="800080"/>
                  </a:solidFill>
                </a:rPr>
                <a:t>in price…</a:t>
              </a:r>
            </a:p>
          </p:txBody>
        </p:sp>
        <p:cxnSp>
          <p:nvCxnSpPr>
            <p:cNvPr id="65" name="Straight Connector 64"/>
            <p:cNvCxnSpPr/>
            <p:nvPr/>
          </p:nvCxnSpPr>
          <p:spPr>
            <a:xfrm rot="10800000" flipH="1">
              <a:off x="1066310" y="3200400"/>
              <a:ext cx="533629" cy="4572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39" name="Group 65"/>
          <p:cNvGrpSpPr>
            <a:grpSpLocks/>
          </p:cNvGrpSpPr>
          <p:nvPr/>
        </p:nvGrpSpPr>
        <p:grpSpPr bwMode="auto">
          <a:xfrm>
            <a:off x="7086600" y="2743200"/>
            <a:ext cx="2057400" cy="2133600"/>
            <a:chOff x="2667000" y="2895600"/>
            <a:chExt cx="2057400" cy="2133600"/>
          </a:xfrm>
        </p:grpSpPr>
        <p:sp>
          <p:nvSpPr>
            <p:cNvPr id="20513" name="TextBox 66"/>
            <p:cNvSpPr txBox="1">
              <a:spLocks noChangeArrowheads="1"/>
            </p:cNvSpPr>
            <p:nvPr/>
          </p:nvSpPr>
          <p:spPr bwMode="auto">
            <a:xfrm>
              <a:off x="2958404" y="2895600"/>
              <a:ext cx="1765996" cy="1077218"/>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2. … leads to</a:t>
              </a:r>
            </a:p>
            <a:p>
              <a:pPr eaLnBrk="1" hangingPunct="1"/>
              <a:r>
                <a:rPr lang="en-US" altLang="tr-TR" sz="1600">
                  <a:solidFill>
                    <a:srgbClr val="800080"/>
                  </a:solidFill>
                </a:rPr>
                <a:t>an 11% decrease</a:t>
              </a:r>
            </a:p>
            <a:p>
              <a:pPr eaLnBrk="1" hangingPunct="1"/>
              <a:r>
                <a:rPr lang="en-US" altLang="tr-TR" sz="1600">
                  <a:solidFill>
                    <a:srgbClr val="800080"/>
                  </a:solidFill>
                </a:rPr>
                <a:t>in quantity</a:t>
              </a:r>
            </a:p>
            <a:p>
              <a:pPr eaLnBrk="1" hangingPunct="1"/>
              <a:r>
                <a:rPr lang="en-US" altLang="tr-TR" sz="1600">
                  <a:solidFill>
                    <a:srgbClr val="800080"/>
                  </a:solidFill>
                </a:rPr>
                <a:t>demanded</a:t>
              </a:r>
            </a:p>
          </p:txBody>
        </p:sp>
        <p:cxnSp>
          <p:nvCxnSpPr>
            <p:cNvPr id="68" name="Straight Connector 67"/>
            <p:cNvCxnSpPr/>
            <p:nvPr/>
          </p:nvCxnSpPr>
          <p:spPr>
            <a:xfrm flipV="1">
              <a:off x="2667000" y="3886200"/>
              <a:ext cx="1600200" cy="1143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40" name="Group 77"/>
          <p:cNvGrpSpPr>
            <a:grpSpLocks/>
          </p:cNvGrpSpPr>
          <p:nvPr/>
        </p:nvGrpSpPr>
        <p:grpSpPr bwMode="auto">
          <a:xfrm>
            <a:off x="6761163" y="2057400"/>
            <a:ext cx="1544637" cy="2057400"/>
            <a:chOff x="6738257" y="2057400"/>
            <a:chExt cx="1545363" cy="2057400"/>
          </a:xfrm>
        </p:grpSpPr>
        <p:sp>
          <p:nvSpPr>
            <p:cNvPr id="20511" name="TextBox 54"/>
            <p:cNvSpPr txBox="1">
              <a:spLocks noChangeArrowheads="1"/>
            </p:cNvSpPr>
            <p:nvPr/>
          </p:nvSpPr>
          <p:spPr bwMode="auto">
            <a:xfrm>
              <a:off x="7162800" y="2057400"/>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Demand </a:t>
              </a:r>
            </a:p>
          </p:txBody>
        </p:sp>
        <p:sp>
          <p:nvSpPr>
            <p:cNvPr id="69" name="Freeform 68"/>
            <p:cNvSpPr/>
            <p:nvPr/>
          </p:nvSpPr>
          <p:spPr>
            <a:xfrm>
              <a:off x="6738257" y="2528888"/>
              <a:ext cx="1110184" cy="1585912"/>
            </a:xfrm>
            <a:custGeom>
              <a:avLst/>
              <a:gdLst>
                <a:gd name="connsiteX0" fmla="*/ 0 w 1638795"/>
                <a:gd name="connsiteY0" fmla="*/ 0 h 1413164"/>
                <a:gd name="connsiteX1" fmla="*/ 1638795 w 1638795"/>
                <a:gd name="connsiteY1" fmla="*/ 1413164 h 1413164"/>
                <a:gd name="connsiteX0" fmla="*/ 0 w 1638795"/>
                <a:gd name="connsiteY0" fmla="*/ 0 h 1413164"/>
                <a:gd name="connsiteX1" fmla="*/ 1638795 w 1638795"/>
                <a:gd name="connsiteY1" fmla="*/ 1413164 h 1413164"/>
                <a:gd name="connsiteX0" fmla="*/ 0 w 1638795"/>
                <a:gd name="connsiteY0" fmla="*/ 0 h 1413164"/>
                <a:gd name="connsiteX1" fmla="*/ 1638795 w 1638795"/>
                <a:gd name="connsiteY1" fmla="*/ 1413164 h 1413164"/>
                <a:gd name="connsiteX0" fmla="*/ 0 w 1638795"/>
                <a:gd name="connsiteY0" fmla="*/ 0 h 1434949"/>
                <a:gd name="connsiteX1" fmla="*/ 1638795 w 1638795"/>
                <a:gd name="connsiteY1" fmla="*/ 1413164 h 1434949"/>
                <a:gd name="connsiteX0" fmla="*/ 0 w 1638795"/>
                <a:gd name="connsiteY0" fmla="*/ 0 h 1413164"/>
                <a:gd name="connsiteX1" fmla="*/ 1638795 w 1638795"/>
                <a:gd name="connsiteY1" fmla="*/ 1413164 h 1413164"/>
              </a:gdLst>
              <a:ahLst/>
              <a:cxnLst>
                <a:cxn ang="0">
                  <a:pos x="connsiteX0" y="connsiteY0"/>
                </a:cxn>
                <a:cxn ang="0">
                  <a:pos x="connsiteX1" y="connsiteY1"/>
                </a:cxn>
              </a:cxnLst>
              <a:rect l="l" t="t" r="r" b="b"/>
              <a:pathLst>
                <a:path w="1638795" h="1413164">
                  <a:moveTo>
                    <a:pt x="0" y="0"/>
                  </a:moveTo>
                  <a:cubicBezTo>
                    <a:pt x="223652" y="1002476"/>
                    <a:pt x="620365" y="1107681"/>
                    <a:pt x="1638795" y="1413164"/>
                  </a:cubicBezTo>
                </a:path>
              </a:pathLst>
            </a:custGeom>
            <a:ln w="38100">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42" name="Group 78"/>
          <p:cNvGrpSpPr>
            <a:grpSpLocks/>
          </p:cNvGrpSpPr>
          <p:nvPr/>
        </p:nvGrpSpPr>
        <p:grpSpPr bwMode="auto">
          <a:xfrm>
            <a:off x="6973888" y="3657600"/>
            <a:ext cx="569912" cy="1817688"/>
            <a:chOff x="6974413" y="3657600"/>
            <a:chExt cx="569387" cy="1817132"/>
          </a:xfrm>
        </p:grpSpPr>
        <p:sp>
          <p:nvSpPr>
            <p:cNvPr id="20509" name="TextBox 52"/>
            <p:cNvSpPr txBox="1">
              <a:spLocks noChangeArrowheads="1"/>
            </p:cNvSpPr>
            <p:nvPr/>
          </p:nvSpPr>
          <p:spPr bwMode="auto">
            <a:xfrm>
              <a:off x="6974413" y="510540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100</a:t>
              </a:r>
            </a:p>
          </p:txBody>
        </p:sp>
        <p:cxnSp>
          <p:nvCxnSpPr>
            <p:cNvPr id="76" name="Straight Connector 75"/>
            <p:cNvCxnSpPr/>
            <p:nvPr/>
          </p:nvCxnSpPr>
          <p:spPr>
            <a:xfrm rot="5400000">
              <a:off x="6438680" y="4380485"/>
              <a:ext cx="1447357"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4" name="Group 80"/>
          <p:cNvGrpSpPr>
            <a:grpSpLocks/>
          </p:cNvGrpSpPr>
          <p:nvPr/>
        </p:nvGrpSpPr>
        <p:grpSpPr bwMode="auto">
          <a:xfrm>
            <a:off x="6645275" y="3278188"/>
            <a:ext cx="441325" cy="2197100"/>
            <a:chOff x="6645454" y="3277394"/>
            <a:chExt cx="441146" cy="2197338"/>
          </a:xfrm>
        </p:grpSpPr>
        <p:cxnSp>
          <p:nvCxnSpPr>
            <p:cNvPr id="75" name="Straight Connector 74"/>
            <p:cNvCxnSpPr/>
            <p:nvPr/>
          </p:nvCxnSpPr>
          <p:spPr>
            <a:xfrm rot="5400000">
              <a:off x="6018970" y="4191099"/>
              <a:ext cx="1828998"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508" name="TextBox 79"/>
            <p:cNvSpPr txBox="1">
              <a:spLocks noChangeArrowheads="1"/>
            </p:cNvSpPr>
            <p:nvPr/>
          </p:nvSpPr>
          <p:spPr bwMode="auto">
            <a:xfrm>
              <a:off x="6645454" y="5105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90</a:t>
              </a:r>
            </a:p>
          </p:txBody>
        </p:sp>
      </p:grpSp>
      <p:cxnSp>
        <p:nvCxnSpPr>
          <p:cNvPr id="82" name="Straight Arrow Connector 81"/>
          <p:cNvCxnSpPr/>
          <p:nvPr/>
        </p:nvCxnSpPr>
        <p:spPr>
          <a:xfrm rot="10800000">
            <a:off x="6934200" y="4953000"/>
            <a:ext cx="228600" cy="1588"/>
          </a:xfrm>
          <a:prstGeom prst="straightConnector1">
            <a:avLst/>
          </a:prstGeom>
          <a:ln w="19050">
            <a:solidFill>
              <a:srgbClr val="800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TextBox 84"/>
          <p:cNvSpPr txBox="1">
            <a:spLocks noChangeArrowheads="1"/>
          </p:cNvSpPr>
          <p:nvPr/>
        </p:nvSpPr>
        <p:spPr bwMode="auto">
          <a:xfrm>
            <a:off x="152400" y="5907088"/>
            <a:ext cx="8815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solidFill>
                  <a:srgbClr val="800080"/>
                </a:solidFill>
              </a:rPr>
              <a:t>The price elasticity of demand determines whether the demand curve is steep or flat.</a:t>
            </a:r>
          </a:p>
          <a:p>
            <a:pPr eaLnBrk="1" hangingPunct="1"/>
            <a:r>
              <a:rPr lang="en-US" altLang="tr-TR">
                <a:solidFill>
                  <a:srgbClr val="800080"/>
                </a:solidFill>
              </a:rPr>
              <a:t>Note that all percentage changes are calculated using the midpoint method.</a:t>
            </a:r>
          </a:p>
        </p:txBody>
      </p:sp>
    </p:spTree>
    <p:extLst>
      <p:ext uri="{BB962C8B-B14F-4D97-AF65-F5344CB8AC3E}">
        <p14:creationId xmlns:p14="http://schemas.microsoft.com/office/powerpoint/2010/main" val="3786983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nodeType="afterGroup">
                            <p:stCondLst>
                              <p:cond delay="1000"/>
                            </p:stCondLst>
                            <p:childTnLst>
                              <p:par>
                                <p:cTn id="16" presetID="22" presetClass="entr" presetSubtype="1" fill="hold" nodeType="after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1000"/>
                                        <p:tgtEl>
                                          <p:spTgt spid="14"/>
                                        </p:tgtEl>
                                      </p:cBhvr>
                                    </p:animEffect>
                                  </p:childTnLst>
                                </p:cTn>
                              </p:par>
                            </p:childTnLst>
                          </p:cTn>
                        </p:par>
                        <p:par>
                          <p:cTn id="19" fill="hold" nodeType="afterGroup">
                            <p:stCondLst>
                              <p:cond delay="2500"/>
                            </p:stCondLst>
                            <p:childTnLst>
                              <p:par>
                                <p:cTn id="20" presetID="2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nodeType="afterGroup">
                            <p:stCondLst>
                              <p:cond delay="3000"/>
                            </p:stCondLst>
                            <p:childTnLst>
                              <p:par>
                                <p:cTn id="24" presetID="22" presetClass="entr" presetSubtype="4"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par>
                          <p:cTn id="27" fill="hold" nodeType="afterGroup">
                            <p:stCondLst>
                              <p:cond delay="3500"/>
                            </p:stCondLst>
                            <p:childTnLst>
                              <p:par>
                                <p:cTn id="28" presetID="22" presetClass="entr" presetSubtype="8"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nodeType="afterGroup">
                            <p:stCondLst>
                              <p:cond delay="40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nodeType="afterGroup">
                            <p:stCondLst>
                              <p:cond delay="4500"/>
                            </p:stCondLst>
                            <p:childTnLst>
                              <p:par>
                                <p:cTn id="36" presetID="2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par>
                          <p:cTn id="39" fill="hold" nodeType="afterGroup">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par>
                          <p:cTn id="43" fill="hold" nodeType="afterGroup">
                            <p:stCondLst>
                              <p:cond delay="5500"/>
                            </p:stCondLst>
                            <p:childTnLst>
                              <p:par>
                                <p:cTn id="44" presetID="22" presetClass="entr" presetSubtype="8"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par>
                                <p:cTn id="47" presetID="22" presetClass="entr" presetSubtype="4"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childTnLst>
                          </p:cTn>
                        </p:par>
                        <p:par>
                          <p:cTn id="50" fill="hold" nodeType="afterGroup">
                            <p:stCondLst>
                              <p:cond delay="6000"/>
                            </p:stCondLst>
                            <p:childTnLst>
                              <p:par>
                                <p:cTn id="51" presetID="22" presetClass="entr" presetSubtype="8" fill="hold" nodeType="afterEffect">
                                  <p:stCondLst>
                                    <p:cond delay="50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1000"/>
                                        <p:tgtEl>
                                          <p:spTgt spid="40"/>
                                        </p:tgtEl>
                                      </p:cBhvr>
                                    </p:animEffect>
                                  </p:childTnLst>
                                </p:cTn>
                              </p:par>
                            </p:childTnLst>
                          </p:cTn>
                        </p:par>
                        <p:par>
                          <p:cTn id="54" fill="hold" nodeType="afterGroup">
                            <p:stCondLst>
                              <p:cond delay="7500"/>
                            </p:stCondLst>
                            <p:childTnLst>
                              <p:par>
                                <p:cTn id="55" presetID="22" presetClass="entr" presetSubtype="8"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childTnLst>
                          </p:cTn>
                        </p:par>
                        <p:par>
                          <p:cTn id="58" fill="hold" nodeType="afterGroup">
                            <p:stCondLst>
                              <p:cond delay="8000"/>
                            </p:stCondLst>
                            <p:childTnLst>
                              <p:par>
                                <p:cTn id="59" presetID="22" presetClass="entr" presetSubtype="1"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up)">
                                      <p:cBhvr>
                                        <p:cTn id="61" dur="500"/>
                                        <p:tgtEl>
                                          <p:spTgt spid="42"/>
                                        </p:tgtEl>
                                      </p:cBhvr>
                                    </p:animEffect>
                                  </p:childTnLst>
                                </p:cTn>
                              </p:par>
                            </p:childTnLst>
                          </p:cTn>
                        </p:par>
                        <p:par>
                          <p:cTn id="62" fill="hold" nodeType="afterGroup">
                            <p:stCondLst>
                              <p:cond delay="8500"/>
                            </p:stCondLst>
                            <p:childTnLst>
                              <p:par>
                                <p:cTn id="63" presetID="22" presetClass="entr" presetSubtype="4"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wipe(down)">
                                      <p:cBhvr>
                                        <p:cTn id="65" dur="500"/>
                                        <p:tgtEl>
                                          <p:spTgt spid="62"/>
                                        </p:tgtEl>
                                      </p:cBhvr>
                                    </p:animEffect>
                                  </p:childTnLst>
                                </p:cTn>
                              </p:par>
                            </p:childTnLst>
                          </p:cTn>
                        </p:par>
                        <p:par>
                          <p:cTn id="66" fill="hold" nodeType="afterGroup">
                            <p:stCondLst>
                              <p:cond delay="9000"/>
                            </p:stCondLst>
                            <p:childTnLst>
                              <p:par>
                                <p:cTn id="67" presetID="22" presetClass="entr" presetSubtype="8"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childTnLst>
                          </p:cTn>
                        </p:par>
                        <p:par>
                          <p:cTn id="70" fill="hold" nodeType="afterGroup">
                            <p:stCondLst>
                              <p:cond delay="9500"/>
                            </p:stCondLst>
                            <p:childTnLst>
                              <p:par>
                                <p:cTn id="71" presetID="22" presetClass="entr" presetSubtype="8"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500"/>
                                        <p:tgtEl>
                                          <p:spTgt spid="36"/>
                                        </p:tgtEl>
                                      </p:cBhvr>
                                    </p:animEffect>
                                  </p:childTnLst>
                                </p:cTn>
                              </p:par>
                            </p:childTnLst>
                          </p:cTn>
                        </p:par>
                        <p:par>
                          <p:cTn id="74" fill="hold" nodeType="afterGroup">
                            <p:stCondLst>
                              <p:cond delay="10000"/>
                            </p:stCondLst>
                            <p:childTnLst>
                              <p:par>
                                <p:cTn id="75" presetID="22" presetClass="entr" presetSubtype="1"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up)">
                                      <p:cBhvr>
                                        <p:cTn id="77" dur="500"/>
                                        <p:tgtEl>
                                          <p:spTgt spid="44"/>
                                        </p:tgtEl>
                                      </p:cBhvr>
                                    </p:animEffect>
                                  </p:childTnLst>
                                </p:cTn>
                              </p:par>
                            </p:childTnLst>
                          </p:cTn>
                        </p:par>
                        <p:par>
                          <p:cTn id="78" fill="hold" nodeType="afterGroup">
                            <p:stCondLst>
                              <p:cond delay="10500"/>
                            </p:stCondLst>
                            <p:childTnLst>
                              <p:par>
                                <p:cTn id="79" presetID="22" presetClass="entr" presetSubtype="2" fill="hold" nodeType="afterEffect">
                                  <p:stCondLst>
                                    <p:cond delay="0"/>
                                  </p:stCondLst>
                                  <p:childTnLst>
                                    <p:set>
                                      <p:cBhvr>
                                        <p:cTn id="80" dur="1" fill="hold">
                                          <p:stCondLst>
                                            <p:cond delay="0"/>
                                          </p:stCondLst>
                                        </p:cTn>
                                        <p:tgtEl>
                                          <p:spTgt spid="82"/>
                                        </p:tgtEl>
                                        <p:attrNameLst>
                                          <p:attrName>style.visibility</p:attrName>
                                        </p:attrNameLst>
                                      </p:cBhvr>
                                      <p:to>
                                        <p:strVal val="visible"/>
                                      </p:to>
                                    </p:set>
                                    <p:animEffect transition="in" filter="wipe(right)">
                                      <p:cBhvr>
                                        <p:cTn id="81" dur="500"/>
                                        <p:tgtEl>
                                          <p:spTgt spid="82"/>
                                        </p:tgtEl>
                                      </p:cBhvr>
                                    </p:animEffect>
                                  </p:childTnLst>
                                </p:cTn>
                              </p:par>
                            </p:childTnLst>
                          </p:cTn>
                        </p:par>
                        <p:par>
                          <p:cTn id="82" fill="hold" nodeType="afterGroup">
                            <p:stCondLst>
                              <p:cond delay="11000"/>
                            </p:stCondLst>
                            <p:childTnLst>
                              <p:par>
                                <p:cTn id="83" presetID="22" presetClass="entr" presetSubtype="8" fill="hold"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left)">
                                      <p:cBhvr>
                                        <p:cTn id="85" dur="500"/>
                                        <p:tgtEl>
                                          <p:spTgt spid="39"/>
                                        </p:tgtEl>
                                      </p:cBhvr>
                                    </p:animEffect>
                                  </p:childTnLst>
                                </p:cTn>
                              </p:par>
                            </p:childTnLst>
                          </p:cTn>
                        </p:par>
                        <p:par>
                          <p:cTn id="86" fill="hold" nodeType="afterGroup">
                            <p:stCondLst>
                              <p:cond delay="11500"/>
                            </p:stCondLst>
                            <p:childTnLst>
                              <p:par>
                                <p:cTn id="87" presetID="22" presetClass="entr" presetSubtype="8" fill="hold" grpId="0"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left)">
                                      <p:cBhvr>
                                        <p:cTn id="8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 grpId="0"/>
      <p:bldP spid="8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price elasticity of demand (c)</a:t>
            </a:r>
          </a:p>
        </p:txBody>
      </p:sp>
      <p:sp>
        <p:nvSpPr>
          <p:cNvPr id="4" name="Slide Number Placeholder 3"/>
          <p:cNvSpPr>
            <a:spLocks noGrp="1"/>
          </p:cNvSpPr>
          <p:nvPr>
            <p:ph type="sldNum" sz="quarter" idx="14"/>
          </p:nvPr>
        </p:nvSpPr>
        <p:spPr/>
        <p:txBody>
          <a:bodyPr/>
          <a:lstStyle/>
          <a:p>
            <a:pPr>
              <a:defRPr/>
            </a:pPr>
            <a:fld id="{2359FEE2-D555-44E1-9F5D-B454007AF076}" type="slidenum">
              <a:rPr lang="en-US" smtClean="0"/>
              <a:pPr>
                <a:defRPr/>
              </a:pPr>
              <a:t>94</a:t>
            </a:fld>
            <a:endParaRPr lang="en-US"/>
          </a:p>
        </p:txBody>
      </p:sp>
      <p:sp>
        <p:nvSpPr>
          <p:cNvPr id="41" name="TextBox 40"/>
          <p:cNvSpPr txBox="1">
            <a:spLocks noChangeArrowheads="1"/>
          </p:cNvSpPr>
          <p:nvPr/>
        </p:nvSpPr>
        <p:spPr bwMode="auto">
          <a:xfrm>
            <a:off x="2209800" y="1382713"/>
            <a:ext cx="2671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a:solidFill>
                  <a:srgbClr val="800080"/>
                </a:solidFill>
              </a:rPr>
              <a:t>(c) Unit elastic demand: </a:t>
            </a:r>
          </a:p>
          <a:p>
            <a:pPr algn="ctr" eaLnBrk="1" hangingPunct="1"/>
            <a:r>
              <a:rPr lang="en-US" altLang="tr-TR">
                <a:solidFill>
                  <a:srgbClr val="800080"/>
                </a:solidFill>
              </a:rPr>
              <a:t>Elasticity = 1</a:t>
            </a:r>
          </a:p>
        </p:txBody>
      </p:sp>
      <p:grpSp>
        <p:nvGrpSpPr>
          <p:cNvPr id="5" name="Group 41"/>
          <p:cNvGrpSpPr>
            <a:grpSpLocks/>
          </p:cNvGrpSpPr>
          <p:nvPr/>
        </p:nvGrpSpPr>
        <p:grpSpPr bwMode="auto">
          <a:xfrm>
            <a:off x="1600200" y="1916113"/>
            <a:ext cx="4114800" cy="3352800"/>
            <a:chOff x="152400" y="1905000"/>
            <a:chExt cx="4114800" cy="3352800"/>
          </a:xfrm>
        </p:grpSpPr>
        <p:sp>
          <p:nvSpPr>
            <p:cNvPr id="43" name="Rectangle 42"/>
            <p:cNvSpPr/>
            <p:nvPr/>
          </p:nvSpPr>
          <p:spPr>
            <a:xfrm>
              <a:off x="914400" y="2209800"/>
              <a:ext cx="33528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21540" name="Group 13"/>
            <p:cNvGrpSpPr>
              <a:grpSpLocks/>
            </p:cNvGrpSpPr>
            <p:nvPr/>
          </p:nvGrpSpPr>
          <p:grpSpPr bwMode="auto">
            <a:xfrm>
              <a:off x="152400" y="1905000"/>
              <a:ext cx="774571" cy="3352800"/>
              <a:chOff x="152400" y="1905000"/>
              <a:chExt cx="774571" cy="3352800"/>
            </a:xfrm>
          </p:grpSpPr>
          <p:cxnSp>
            <p:nvCxnSpPr>
              <p:cNvPr id="45" name="Straight Connector 44"/>
              <p:cNvCxnSpPr/>
              <p:nvPr/>
            </p:nvCxnSpPr>
            <p:spPr>
              <a:xfrm rot="5400000">
                <a:off x="-608806" y="3733006"/>
                <a:ext cx="30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542" name="TextBox 45"/>
              <p:cNvSpPr txBox="1">
                <a:spLocks noChangeArrowheads="1"/>
              </p:cNvSpPr>
              <p:nvPr/>
            </p:nvSpPr>
            <p:spPr bwMode="auto">
              <a:xfrm>
                <a:off x="152400" y="19050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grpSp>
      </p:grpSp>
      <p:grpSp>
        <p:nvGrpSpPr>
          <p:cNvPr id="7" name="Group 46"/>
          <p:cNvGrpSpPr>
            <a:grpSpLocks/>
          </p:cNvGrpSpPr>
          <p:nvPr/>
        </p:nvGrpSpPr>
        <p:grpSpPr bwMode="auto">
          <a:xfrm>
            <a:off x="2125663" y="5268913"/>
            <a:ext cx="3706812" cy="522287"/>
            <a:chOff x="677694" y="5257800"/>
            <a:chExt cx="3706902" cy="521732"/>
          </a:xfrm>
        </p:grpSpPr>
        <p:cxnSp>
          <p:nvCxnSpPr>
            <p:cNvPr id="48" name="Straight Connector 47"/>
            <p:cNvCxnSpPr/>
            <p:nvPr/>
          </p:nvCxnSpPr>
          <p:spPr>
            <a:xfrm>
              <a:off x="914237" y="5257800"/>
              <a:ext cx="3352881" cy="1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537" name="TextBox 48"/>
            <p:cNvSpPr txBox="1">
              <a:spLocks noChangeArrowheads="1"/>
            </p:cNvSpPr>
            <p:nvPr/>
          </p:nvSpPr>
          <p:spPr bwMode="auto">
            <a:xfrm>
              <a:off x="3276600" y="541020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21538" name="TextBox 49"/>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8" name="Group 55"/>
          <p:cNvGrpSpPr>
            <a:grpSpLocks/>
          </p:cNvGrpSpPr>
          <p:nvPr/>
        </p:nvGrpSpPr>
        <p:grpSpPr bwMode="auto">
          <a:xfrm>
            <a:off x="1905000" y="3211513"/>
            <a:ext cx="1905000" cy="369887"/>
            <a:chOff x="457200" y="3200400"/>
            <a:chExt cx="1905000" cy="369332"/>
          </a:xfrm>
        </p:grpSpPr>
        <p:cxnSp>
          <p:nvCxnSpPr>
            <p:cNvPr id="57" name="Straight Connector 56"/>
            <p:cNvCxnSpPr/>
            <p:nvPr/>
          </p:nvCxnSpPr>
          <p:spPr>
            <a:xfrm flipV="1">
              <a:off x="914400" y="3417561"/>
              <a:ext cx="1447800" cy="1109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535" name="TextBox 57"/>
            <p:cNvSpPr txBox="1">
              <a:spLocks noChangeArrowheads="1"/>
            </p:cNvSpPr>
            <p:nvPr/>
          </p:nvSpPr>
          <p:spPr bwMode="auto">
            <a:xfrm>
              <a:off x="457200" y="3200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$5</a:t>
              </a:r>
            </a:p>
          </p:txBody>
        </p:sp>
      </p:grpSp>
      <p:grpSp>
        <p:nvGrpSpPr>
          <p:cNvPr id="9" name="Group 58"/>
          <p:cNvGrpSpPr>
            <a:grpSpLocks/>
          </p:cNvGrpSpPr>
          <p:nvPr/>
        </p:nvGrpSpPr>
        <p:grpSpPr bwMode="auto">
          <a:xfrm>
            <a:off x="2049463" y="3592513"/>
            <a:ext cx="2141537" cy="369887"/>
            <a:chOff x="601494" y="4038600"/>
            <a:chExt cx="2141706" cy="369332"/>
          </a:xfrm>
        </p:grpSpPr>
        <p:cxnSp>
          <p:nvCxnSpPr>
            <p:cNvPr id="60" name="Straight Connector 59"/>
            <p:cNvCxnSpPr/>
            <p:nvPr/>
          </p:nvCxnSpPr>
          <p:spPr>
            <a:xfrm>
              <a:off x="914256" y="4265271"/>
              <a:ext cx="1828944"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533" name="TextBox 60"/>
            <p:cNvSpPr txBox="1">
              <a:spLocks noChangeArrowheads="1"/>
            </p:cNvSpPr>
            <p:nvPr/>
          </p:nvSpPr>
          <p:spPr bwMode="auto">
            <a:xfrm>
              <a:off x="601494" y="4038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4</a:t>
              </a:r>
            </a:p>
          </p:txBody>
        </p:sp>
      </p:grpSp>
      <p:cxnSp>
        <p:nvCxnSpPr>
          <p:cNvPr id="62" name="Straight Arrow Connector 61"/>
          <p:cNvCxnSpPr/>
          <p:nvPr/>
        </p:nvCxnSpPr>
        <p:spPr>
          <a:xfrm rot="5400000" flipH="1" flipV="1">
            <a:off x="2247901" y="3630612"/>
            <a:ext cx="381000" cy="3175"/>
          </a:xfrm>
          <a:prstGeom prst="straightConnector1">
            <a:avLst/>
          </a:prstGeom>
          <a:ln w="19050">
            <a:solidFill>
              <a:srgbClr val="800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62"/>
          <p:cNvGrpSpPr>
            <a:grpSpLocks/>
          </p:cNvGrpSpPr>
          <p:nvPr/>
        </p:nvGrpSpPr>
        <p:grpSpPr bwMode="auto">
          <a:xfrm>
            <a:off x="304800" y="3429000"/>
            <a:ext cx="2057400" cy="830263"/>
            <a:chOff x="-1143000" y="3417332"/>
            <a:chExt cx="2057400" cy="830997"/>
          </a:xfrm>
        </p:grpSpPr>
        <p:sp>
          <p:nvSpPr>
            <p:cNvPr id="21530" name="TextBox 63"/>
            <p:cNvSpPr txBox="1">
              <a:spLocks noChangeArrowheads="1"/>
            </p:cNvSpPr>
            <p:nvPr/>
          </p:nvSpPr>
          <p:spPr bwMode="auto">
            <a:xfrm>
              <a:off x="-1143000" y="3417332"/>
              <a:ext cx="1181606" cy="830997"/>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AutoNum type="arabicPeriod"/>
              </a:pPr>
              <a:r>
                <a:rPr lang="en-US" altLang="tr-TR" sz="1600">
                  <a:solidFill>
                    <a:srgbClr val="800080"/>
                  </a:solidFill>
                </a:rPr>
                <a:t>A  22%</a:t>
              </a:r>
            </a:p>
            <a:p>
              <a:pPr eaLnBrk="1" hangingPunct="1"/>
              <a:r>
                <a:rPr lang="en-US" altLang="tr-TR" sz="1600">
                  <a:solidFill>
                    <a:srgbClr val="800080"/>
                  </a:solidFill>
                </a:rPr>
                <a:t>increase</a:t>
              </a:r>
            </a:p>
            <a:p>
              <a:pPr eaLnBrk="1" hangingPunct="1"/>
              <a:r>
                <a:rPr lang="en-US" altLang="tr-TR" sz="1600">
                  <a:solidFill>
                    <a:srgbClr val="800080"/>
                  </a:solidFill>
                </a:rPr>
                <a:t>in price…</a:t>
              </a:r>
            </a:p>
          </p:txBody>
        </p:sp>
        <p:cxnSp>
          <p:nvCxnSpPr>
            <p:cNvPr id="65" name="Straight Connector 64"/>
            <p:cNvCxnSpPr/>
            <p:nvPr/>
          </p:nvCxnSpPr>
          <p:spPr>
            <a:xfrm flipV="1">
              <a:off x="0" y="3569867"/>
              <a:ext cx="914400" cy="152535"/>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1" name="Group 65"/>
          <p:cNvGrpSpPr>
            <a:grpSpLocks/>
          </p:cNvGrpSpPr>
          <p:nvPr/>
        </p:nvGrpSpPr>
        <p:grpSpPr bwMode="auto">
          <a:xfrm>
            <a:off x="4114800" y="4103688"/>
            <a:ext cx="2897188" cy="1077912"/>
            <a:chOff x="2667000" y="4092714"/>
            <a:chExt cx="2897736" cy="1077218"/>
          </a:xfrm>
        </p:grpSpPr>
        <p:sp>
          <p:nvSpPr>
            <p:cNvPr id="21528" name="TextBox 66"/>
            <p:cNvSpPr txBox="1">
              <a:spLocks noChangeArrowheads="1"/>
            </p:cNvSpPr>
            <p:nvPr/>
          </p:nvSpPr>
          <p:spPr bwMode="auto">
            <a:xfrm>
              <a:off x="3886200" y="4092714"/>
              <a:ext cx="1678536" cy="1077218"/>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2. … leads to</a:t>
              </a:r>
            </a:p>
            <a:p>
              <a:pPr eaLnBrk="1" hangingPunct="1"/>
              <a:r>
                <a:rPr lang="en-US" altLang="tr-TR" sz="1600">
                  <a:solidFill>
                    <a:srgbClr val="800080"/>
                  </a:solidFill>
                </a:rPr>
                <a:t>A 22% decrease</a:t>
              </a:r>
            </a:p>
            <a:p>
              <a:pPr eaLnBrk="1" hangingPunct="1"/>
              <a:r>
                <a:rPr lang="en-US" altLang="tr-TR" sz="1600">
                  <a:solidFill>
                    <a:srgbClr val="800080"/>
                  </a:solidFill>
                </a:rPr>
                <a:t>in quantity</a:t>
              </a:r>
            </a:p>
            <a:p>
              <a:pPr eaLnBrk="1" hangingPunct="1"/>
              <a:r>
                <a:rPr lang="en-US" altLang="tr-TR" sz="1600">
                  <a:solidFill>
                    <a:srgbClr val="800080"/>
                  </a:solidFill>
                </a:rPr>
                <a:t>demanded</a:t>
              </a:r>
            </a:p>
          </p:txBody>
        </p:sp>
        <p:cxnSp>
          <p:nvCxnSpPr>
            <p:cNvPr id="68" name="Straight Connector 67"/>
            <p:cNvCxnSpPr/>
            <p:nvPr/>
          </p:nvCxnSpPr>
          <p:spPr>
            <a:xfrm flipV="1">
              <a:off x="2667000" y="4789177"/>
              <a:ext cx="1295645" cy="239559"/>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a:grpSpLocks/>
          </p:cNvGrpSpPr>
          <p:nvPr/>
        </p:nvGrpSpPr>
        <p:grpSpPr bwMode="auto">
          <a:xfrm>
            <a:off x="3352800" y="2209800"/>
            <a:ext cx="1828800" cy="1981200"/>
            <a:chOff x="6302420" y="2045732"/>
            <a:chExt cx="1828800" cy="1981200"/>
          </a:xfrm>
        </p:grpSpPr>
        <p:sp>
          <p:nvSpPr>
            <p:cNvPr id="21526" name="TextBox 54"/>
            <p:cNvSpPr txBox="1">
              <a:spLocks noChangeArrowheads="1"/>
            </p:cNvSpPr>
            <p:nvPr/>
          </p:nvSpPr>
          <p:spPr bwMode="auto">
            <a:xfrm>
              <a:off x="6454820" y="2045732"/>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Demand </a:t>
              </a:r>
            </a:p>
          </p:txBody>
        </p:sp>
        <p:sp>
          <p:nvSpPr>
            <p:cNvPr id="69" name="Freeform 68"/>
            <p:cNvSpPr/>
            <p:nvPr/>
          </p:nvSpPr>
          <p:spPr>
            <a:xfrm>
              <a:off x="6302420" y="2121932"/>
              <a:ext cx="1828800" cy="1905000"/>
            </a:xfrm>
            <a:custGeom>
              <a:avLst/>
              <a:gdLst>
                <a:gd name="connsiteX0" fmla="*/ 0 w 1638795"/>
                <a:gd name="connsiteY0" fmla="*/ 0 h 1413164"/>
                <a:gd name="connsiteX1" fmla="*/ 1638795 w 1638795"/>
                <a:gd name="connsiteY1" fmla="*/ 1413164 h 1413164"/>
                <a:gd name="connsiteX0" fmla="*/ 0 w 1638795"/>
                <a:gd name="connsiteY0" fmla="*/ 0 h 1413164"/>
                <a:gd name="connsiteX1" fmla="*/ 1638795 w 1638795"/>
                <a:gd name="connsiteY1" fmla="*/ 1413164 h 1413164"/>
                <a:gd name="connsiteX0" fmla="*/ 0 w 1638795"/>
                <a:gd name="connsiteY0" fmla="*/ 0 h 1413164"/>
                <a:gd name="connsiteX1" fmla="*/ 1638795 w 1638795"/>
                <a:gd name="connsiteY1" fmla="*/ 1413164 h 1413164"/>
                <a:gd name="connsiteX0" fmla="*/ 0 w 1638795"/>
                <a:gd name="connsiteY0" fmla="*/ 0 h 1434949"/>
                <a:gd name="connsiteX1" fmla="*/ 1638795 w 1638795"/>
                <a:gd name="connsiteY1" fmla="*/ 1413164 h 1434949"/>
                <a:gd name="connsiteX0" fmla="*/ 0 w 1638795"/>
                <a:gd name="connsiteY0" fmla="*/ 0 h 1413164"/>
                <a:gd name="connsiteX1" fmla="*/ 1638795 w 1638795"/>
                <a:gd name="connsiteY1" fmla="*/ 1413164 h 1413164"/>
                <a:gd name="connsiteX0" fmla="*/ 0 w 1976194"/>
                <a:gd name="connsiteY0" fmla="*/ 0 h 1413164"/>
                <a:gd name="connsiteX1" fmla="*/ 1976194 w 1976194"/>
                <a:gd name="connsiteY1" fmla="*/ 1413164 h 1413164"/>
                <a:gd name="connsiteX0" fmla="*/ 0 w 2426059"/>
                <a:gd name="connsiteY0" fmla="*/ 0 h 1616935"/>
                <a:gd name="connsiteX1" fmla="*/ 2426059 w 2426059"/>
                <a:gd name="connsiteY1" fmla="*/ 1616935 h 1616935"/>
                <a:gd name="connsiteX0" fmla="*/ 0 w 2426059"/>
                <a:gd name="connsiteY0" fmla="*/ 0 h 1616935"/>
                <a:gd name="connsiteX1" fmla="*/ 2426059 w 2426059"/>
                <a:gd name="connsiteY1" fmla="*/ 1616935 h 1616935"/>
                <a:gd name="connsiteX0" fmla="*/ 0 w 2426059"/>
                <a:gd name="connsiteY0" fmla="*/ 0 h 1616935"/>
                <a:gd name="connsiteX1" fmla="*/ 2426059 w 2426059"/>
                <a:gd name="connsiteY1" fmla="*/ 1616935 h 1616935"/>
              </a:gdLst>
              <a:ahLst/>
              <a:cxnLst>
                <a:cxn ang="0">
                  <a:pos x="connsiteX0" y="connsiteY0"/>
                </a:cxn>
                <a:cxn ang="0">
                  <a:pos x="connsiteX1" y="connsiteY1"/>
                </a:cxn>
              </a:cxnLst>
              <a:rect l="l" t="t" r="r" b="b"/>
              <a:pathLst>
                <a:path w="2426059" h="1616935">
                  <a:moveTo>
                    <a:pt x="0" y="0"/>
                  </a:moveTo>
                  <a:cubicBezTo>
                    <a:pt x="223652" y="1002476"/>
                    <a:pt x="957032" y="1477615"/>
                    <a:pt x="2426059" y="1616935"/>
                  </a:cubicBezTo>
                </a:path>
              </a:pathLst>
            </a:custGeom>
            <a:ln w="38100">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3" name="Group 78"/>
          <p:cNvGrpSpPr>
            <a:grpSpLocks/>
          </p:cNvGrpSpPr>
          <p:nvPr/>
        </p:nvGrpSpPr>
        <p:grpSpPr bwMode="auto">
          <a:xfrm>
            <a:off x="4002088" y="3821113"/>
            <a:ext cx="569912" cy="1817687"/>
            <a:chOff x="6974413" y="3657600"/>
            <a:chExt cx="569387" cy="1817132"/>
          </a:xfrm>
        </p:grpSpPr>
        <p:sp>
          <p:nvSpPr>
            <p:cNvPr id="21524" name="TextBox 52"/>
            <p:cNvSpPr txBox="1">
              <a:spLocks noChangeArrowheads="1"/>
            </p:cNvSpPr>
            <p:nvPr/>
          </p:nvSpPr>
          <p:spPr bwMode="auto">
            <a:xfrm>
              <a:off x="6974413" y="510540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100</a:t>
              </a:r>
            </a:p>
          </p:txBody>
        </p:sp>
        <p:cxnSp>
          <p:nvCxnSpPr>
            <p:cNvPr id="76" name="Straight Connector 75"/>
            <p:cNvCxnSpPr/>
            <p:nvPr/>
          </p:nvCxnSpPr>
          <p:spPr>
            <a:xfrm rot="5400000">
              <a:off x="6438680" y="4380486"/>
              <a:ext cx="1447358"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80"/>
          <p:cNvGrpSpPr>
            <a:grpSpLocks/>
          </p:cNvGrpSpPr>
          <p:nvPr/>
        </p:nvGrpSpPr>
        <p:grpSpPr bwMode="auto">
          <a:xfrm>
            <a:off x="3505200" y="3441700"/>
            <a:ext cx="441325" cy="2197100"/>
            <a:chOff x="6645454" y="3277394"/>
            <a:chExt cx="441146" cy="2197338"/>
          </a:xfrm>
        </p:grpSpPr>
        <p:cxnSp>
          <p:nvCxnSpPr>
            <p:cNvPr id="75" name="Straight Connector 74"/>
            <p:cNvCxnSpPr/>
            <p:nvPr/>
          </p:nvCxnSpPr>
          <p:spPr>
            <a:xfrm rot="5400000">
              <a:off x="6018970" y="4191099"/>
              <a:ext cx="1828998"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523" name="TextBox 79"/>
            <p:cNvSpPr txBox="1">
              <a:spLocks noChangeArrowheads="1"/>
            </p:cNvSpPr>
            <p:nvPr/>
          </p:nvSpPr>
          <p:spPr bwMode="auto">
            <a:xfrm>
              <a:off x="6645454" y="5105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80</a:t>
              </a:r>
            </a:p>
          </p:txBody>
        </p:sp>
      </p:grpSp>
      <p:cxnSp>
        <p:nvCxnSpPr>
          <p:cNvPr id="82" name="Straight Arrow Connector 81"/>
          <p:cNvCxnSpPr/>
          <p:nvPr/>
        </p:nvCxnSpPr>
        <p:spPr>
          <a:xfrm rot="10800000">
            <a:off x="3733800" y="5105400"/>
            <a:ext cx="457200" cy="12700"/>
          </a:xfrm>
          <a:prstGeom prst="straightConnector1">
            <a:avLst/>
          </a:prstGeom>
          <a:ln w="19050">
            <a:solidFill>
              <a:srgbClr val="800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TextBox 84"/>
          <p:cNvSpPr txBox="1">
            <a:spLocks noChangeArrowheads="1"/>
          </p:cNvSpPr>
          <p:nvPr/>
        </p:nvSpPr>
        <p:spPr bwMode="auto">
          <a:xfrm>
            <a:off x="152400" y="5907088"/>
            <a:ext cx="8815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solidFill>
                  <a:srgbClr val="800080"/>
                </a:solidFill>
              </a:rPr>
              <a:t>The price elasticity of demand determines whether the demand curve is steep or flat.</a:t>
            </a:r>
          </a:p>
          <a:p>
            <a:pPr eaLnBrk="1" hangingPunct="1"/>
            <a:r>
              <a:rPr lang="en-US" altLang="tr-TR">
                <a:solidFill>
                  <a:srgbClr val="800080"/>
                </a:solidFill>
              </a:rPr>
              <a:t>Note that all percentage changes are calculated using the midpoint method.</a:t>
            </a:r>
          </a:p>
        </p:txBody>
      </p:sp>
    </p:spTree>
    <p:extLst>
      <p:ext uri="{BB962C8B-B14F-4D97-AF65-F5344CB8AC3E}">
        <p14:creationId xmlns:p14="http://schemas.microsoft.com/office/powerpoint/2010/main" val="649358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nodeType="afterGroup">
                            <p:stCondLst>
                              <p:cond delay="1000"/>
                            </p:stCondLst>
                            <p:childTnLst>
                              <p:par>
                                <p:cTn id="16" presetID="22" presetClass="entr" presetSubtype="8" fill="hold"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par>
                          <p:cTn id="19" fill="hold" nodeType="afterGroup">
                            <p:stCondLst>
                              <p:cond delay="2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nodeType="afterGroup">
                            <p:stCondLst>
                              <p:cond delay="3000"/>
                            </p:stCondLst>
                            <p:childTnLst>
                              <p:par>
                                <p:cTn id="24" presetID="22" presetClass="entr" presetSubtype="1"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par>
                          <p:cTn id="27" fill="hold" nodeType="afterGroup">
                            <p:stCondLst>
                              <p:cond delay="3500"/>
                            </p:stCondLst>
                            <p:childTnLst>
                              <p:par>
                                <p:cTn id="28" presetID="22" presetClass="entr" presetSubtype="4"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500"/>
                                        <p:tgtEl>
                                          <p:spTgt spid="62"/>
                                        </p:tgtEl>
                                      </p:cBhvr>
                                    </p:animEffect>
                                  </p:childTnLst>
                                </p:cTn>
                              </p:par>
                            </p:childTnLst>
                          </p:cTn>
                        </p:par>
                        <p:par>
                          <p:cTn id="31" fill="hold" nodeType="afterGroup">
                            <p:stCondLst>
                              <p:cond delay="400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nodeType="afterGroup">
                            <p:stCondLst>
                              <p:cond delay="45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nodeType="afterGroup">
                            <p:stCondLst>
                              <p:cond delay="5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500"/>
                            </p:stCondLst>
                            <p:childTnLst>
                              <p:par>
                                <p:cTn id="44" presetID="22" presetClass="entr" presetSubtype="2" fill="hold"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right)">
                                      <p:cBhvr>
                                        <p:cTn id="46" dur="500"/>
                                        <p:tgtEl>
                                          <p:spTgt spid="82"/>
                                        </p:tgtEl>
                                      </p:cBhvr>
                                    </p:animEffect>
                                  </p:childTnLst>
                                </p:cTn>
                              </p:par>
                            </p:childTnLst>
                          </p:cTn>
                        </p:par>
                        <p:par>
                          <p:cTn id="47" fill="hold" nodeType="afterGroup">
                            <p:stCondLst>
                              <p:cond delay="6000"/>
                            </p:stCondLst>
                            <p:childTnLst>
                              <p:par>
                                <p:cTn id="48" presetID="22" presetClass="entr" presetSubtype="8"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par>
                          <p:cTn id="51" fill="hold" nodeType="afterGroup">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wipe(left)">
                                      <p:cBhvr>
                                        <p:cTn id="5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8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price elasticity of demand (d, e)</a:t>
            </a:r>
          </a:p>
        </p:txBody>
      </p:sp>
      <p:sp>
        <p:nvSpPr>
          <p:cNvPr id="4" name="Slide Number Placeholder 3"/>
          <p:cNvSpPr>
            <a:spLocks noGrp="1"/>
          </p:cNvSpPr>
          <p:nvPr>
            <p:ph type="sldNum" sz="quarter" idx="14"/>
          </p:nvPr>
        </p:nvSpPr>
        <p:spPr/>
        <p:txBody>
          <a:bodyPr/>
          <a:lstStyle/>
          <a:p>
            <a:pPr>
              <a:defRPr/>
            </a:pPr>
            <a:fld id="{A4F29CEA-DC03-4C60-BBBC-485658F1A95A}" type="slidenum">
              <a:rPr lang="en-US" smtClean="0"/>
              <a:pPr>
                <a:defRPr/>
              </a:pPr>
              <a:t>95</a:t>
            </a:fld>
            <a:endParaRPr lang="en-US"/>
          </a:p>
        </p:txBody>
      </p:sp>
      <p:sp>
        <p:nvSpPr>
          <p:cNvPr id="41" name="TextBox 40"/>
          <p:cNvSpPr txBox="1">
            <a:spLocks noChangeArrowheads="1"/>
          </p:cNvSpPr>
          <p:nvPr/>
        </p:nvSpPr>
        <p:spPr bwMode="auto">
          <a:xfrm>
            <a:off x="762000" y="1219200"/>
            <a:ext cx="2236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a:solidFill>
                  <a:srgbClr val="800080"/>
                </a:solidFill>
              </a:rPr>
              <a:t>(d) Elastic demand: </a:t>
            </a:r>
          </a:p>
          <a:p>
            <a:pPr algn="ctr" eaLnBrk="1" hangingPunct="1"/>
            <a:r>
              <a:rPr lang="en-US" altLang="tr-TR">
                <a:solidFill>
                  <a:srgbClr val="800080"/>
                </a:solidFill>
              </a:rPr>
              <a:t>Elasticity &gt; 1</a:t>
            </a:r>
          </a:p>
        </p:txBody>
      </p:sp>
      <p:grpSp>
        <p:nvGrpSpPr>
          <p:cNvPr id="5" name="Group 41"/>
          <p:cNvGrpSpPr>
            <a:grpSpLocks/>
          </p:cNvGrpSpPr>
          <p:nvPr/>
        </p:nvGrpSpPr>
        <p:grpSpPr bwMode="auto">
          <a:xfrm>
            <a:off x="152400" y="1752600"/>
            <a:ext cx="4114800" cy="3352800"/>
            <a:chOff x="152400" y="1905000"/>
            <a:chExt cx="4114800" cy="3352800"/>
          </a:xfrm>
        </p:grpSpPr>
        <p:sp>
          <p:nvSpPr>
            <p:cNvPr id="43" name="Rectangle 42"/>
            <p:cNvSpPr/>
            <p:nvPr/>
          </p:nvSpPr>
          <p:spPr>
            <a:xfrm>
              <a:off x="914400" y="2209800"/>
              <a:ext cx="33528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22588" name="Group 13"/>
            <p:cNvGrpSpPr>
              <a:grpSpLocks/>
            </p:cNvGrpSpPr>
            <p:nvPr/>
          </p:nvGrpSpPr>
          <p:grpSpPr bwMode="auto">
            <a:xfrm>
              <a:off x="152400" y="1905000"/>
              <a:ext cx="774571" cy="3352800"/>
              <a:chOff x="152400" y="1905000"/>
              <a:chExt cx="774571" cy="3352800"/>
            </a:xfrm>
          </p:grpSpPr>
          <p:cxnSp>
            <p:nvCxnSpPr>
              <p:cNvPr id="45" name="Straight Connector 44"/>
              <p:cNvCxnSpPr/>
              <p:nvPr/>
            </p:nvCxnSpPr>
            <p:spPr>
              <a:xfrm rot="5400000">
                <a:off x="-608806" y="3733006"/>
                <a:ext cx="30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590" name="TextBox 45"/>
              <p:cNvSpPr txBox="1">
                <a:spLocks noChangeArrowheads="1"/>
              </p:cNvSpPr>
              <p:nvPr/>
            </p:nvSpPr>
            <p:spPr bwMode="auto">
              <a:xfrm>
                <a:off x="152400" y="19050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grpSp>
      </p:grpSp>
      <p:grpSp>
        <p:nvGrpSpPr>
          <p:cNvPr id="7" name="Group 46"/>
          <p:cNvGrpSpPr>
            <a:grpSpLocks/>
          </p:cNvGrpSpPr>
          <p:nvPr/>
        </p:nvGrpSpPr>
        <p:grpSpPr bwMode="auto">
          <a:xfrm>
            <a:off x="677863" y="5105400"/>
            <a:ext cx="3706812" cy="522288"/>
            <a:chOff x="677694" y="5257800"/>
            <a:chExt cx="3706902" cy="521732"/>
          </a:xfrm>
        </p:grpSpPr>
        <p:cxnSp>
          <p:nvCxnSpPr>
            <p:cNvPr id="48" name="Straight Connector 47"/>
            <p:cNvCxnSpPr/>
            <p:nvPr/>
          </p:nvCxnSpPr>
          <p:spPr>
            <a:xfrm>
              <a:off x="914237" y="5257800"/>
              <a:ext cx="3352881" cy="1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585" name="TextBox 48"/>
            <p:cNvSpPr txBox="1">
              <a:spLocks noChangeArrowheads="1"/>
            </p:cNvSpPr>
            <p:nvPr/>
          </p:nvSpPr>
          <p:spPr bwMode="auto">
            <a:xfrm>
              <a:off x="3276600" y="541020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22586" name="TextBox 49"/>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8" name="Group 55"/>
          <p:cNvGrpSpPr>
            <a:grpSpLocks/>
          </p:cNvGrpSpPr>
          <p:nvPr/>
        </p:nvGrpSpPr>
        <p:grpSpPr bwMode="auto">
          <a:xfrm>
            <a:off x="457200" y="3048000"/>
            <a:ext cx="1371600" cy="369888"/>
            <a:chOff x="457200" y="3200400"/>
            <a:chExt cx="1371600" cy="369332"/>
          </a:xfrm>
        </p:grpSpPr>
        <p:cxnSp>
          <p:nvCxnSpPr>
            <p:cNvPr id="57" name="Straight Connector 56"/>
            <p:cNvCxnSpPr/>
            <p:nvPr/>
          </p:nvCxnSpPr>
          <p:spPr>
            <a:xfrm>
              <a:off x="914400" y="3428656"/>
              <a:ext cx="914400"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583" name="TextBox 57"/>
            <p:cNvSpPr txBox="1">
              <a:spLocks noChangeArrowheads="1"/>
            </p:cNvSpPr>
            <p:nvPr/>
          </p:nvSpPr>
          <p:spPr bwMode="auto">
            <a:xfrm>
              <a:off x="457200" y="3200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$5</a:t>
              </a:r>
            </a:p>
          </p:txBody>
        </p:sp>
      </p:grpSp>
      <p:grpSp>
        <p:nvGrpSpPr>
          <p:cNvPr id="9" name="Group 58"/>
          <p:cNvGrpSpPr>
            <a:grpSpLocks/>
          </p:cNvGrpSpPr>
          <p:nvPr/>
        </p:nvGrpSpPr>
        <p:grpSpPr bwMode="auto">
          <a:xfrm>
            <a:off x="601663" y="3429000"/>
            <a:ext cx="2141537" cy="369888"/>
            <a:chOff x="601494" y="4038600"/>
            <a:chExt cx="2141706" cy="369332"/>
          </a:xfrm>
        </p:grpSpPr>
        <p:cxnSp>
          <p:nvCxnSpPr>
            <p:cNvPr id="60" name="Straight Connector 59"/>
            <p:cNvCxnSpPr/>
            <p:nvPr/>
          </p:nvCxnSpPr>
          <p:spPr>
            <a:xfrm>
              <a:off x="914256" y="4265272"/>
              <a:ext cx="1828944" cy="15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581" name="TextBox 60"/>
            <p:cNvSpPr txBox="1">
              <a:spLocks noChangeArrowheads="1"/>
            </p:cNvSpPr>
            <p:nvPr/>
          </p:nvSpPr>
          <p:spPr bwMode="auto">
            <a:xfrm>
              <a:off x="601494" y="4038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4</a:t>
              </a:r>
            </a:p>
          </p:txBody>
        </p:sp>
      </p:grpSp>
      <p:cxnSp>
        <p:nvCxnSpPr>
          <p:cNvPr id="62" name="Straight Arrow Connector 61"/>
          <p:cNvCxnSpPr/>
          <p:nvPr/>
        </p:nvCxnSpPr>
        <p:spPr>
          <a:xfrm rot="5400000" flipH="1" flipV="1">
            <a:off x="800101" y="3467100"/>
            <a:ext cx="381000" cy="3175"/>
          </a:xfrm>
          <a:prstGeom prst="straightConnector1">
            <a:avLst/>
          </a:prstGeom>
          <a:ln w="19050">
            <a:solidFill>
              <a:srgbClr val="800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62"/>
          <p:cNvGrpSpPr>
            <a:grpSpLocks/>
          </p:cNvGrpSpPr>
          <p:nvPr/>
        </p:nvGrpSpPr>
        <p:grpSpPr bwMode="auto">
          <a:xfrm>
            <a:off x="1066800" y="2057400"/>
            <a:ext cx="1638300" cy="1447800"/>
            <a:chOff x="1066800" y="2209800"/>
            <a:chExt cx="1638806" cy="1447800"/>
          </a:xfrm>
        </p:grpSpPr>
        <p:sp>
          <p:nvSpPr>
            <p:cNvPr id="22578" name="TextBox 63"/>
            <p:cNvSpPr txBox="1">
              <a:spLocks noChangeArrowheads="1"/>
            </p:cNvSpPr>
            <p:nvPr/>
          </p:nvSpPr>
          <p:spPr bwMode="auto">
            <a:xfrm>
              <a:off x="1524000" y="2209800"/>
              <a:ext cx="1181606" cy="830997"/>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AutoNum type="arabicPeriod"/>
              </a:pPr>
              <a:r>
                <a:rPr lang="en-US" altLang="tr-TR" sz="1600">
                  <a:solidFill>
                    <a:srgbClr val="800080"/>
                  </a:solidFill>
                </a:rPr>
                <a:t>A  22%</a:t>
              </a:r>
            </a:p>
            <a:p>
              <a:pPr eaLnBrk="1" hangingPunct="1"/>
              <a:r>
                <a:rPr lang="en-US" altLang="tr-TR" sz="1600">
                  <a:solidFill>
                    <a:srgbClr val="800080"/>
                  </a:solidFill>
                </a:rPr>
                <a:t>increase</a:t>
              </a:r>
            </a:p>
            <a:p>
              <a:pPr eaLnBrk="1" hangingPunct="1"/>
              <a:r>
                <a:rPr lang="en-US" altLang="tr-TR" sz="1600">
                  <a:solidFill>
                    <a:srgbClr val="800080"/>
                  </a:solidFill>
                </a:rPr>
                <a:t>in price…</a:t>
              </a:r>
            </a:p>
          </p:txBody>
        </p:sp>
        <p:cxnSp>
          <p:nvCxnSpPr>
            <p:cNvPr id="65" name="Straight Connector 64"/>
            <p:cNvCxnSpPr/>
            <p:nvPr/>
          </p:nvCxnSpPr>
          <p:spPr>
            <a:xfrm flipV="1">
              <a:off x="1066800" y="3048000"/>
              <a:ext cx="762235" cy="6096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1" name="Group 65"/>
          <p:cNvGrpSpPr>
            <a:grpSpLocks/>
          </p:cNvGrpSpPr>
          <p:nvPr/>
        </p:nvGrpSpPr>
        <p:grpSpPr bwMode="auto">
          <a:xfrm>
            <a:off x="2667000" y="3951288"/>
            <a:ext cx="1895475" cy="1077912"/>
            <a:chOff x="2667000" y="4104382"/>
            <a:chExt cx="1896044" cy="1077218"/>
          </a:xfrm>
        </p:grpSpPr>
        <p:sp>
          <p:nvSpPr>
            <p:cNvPr id="22576" name="TextBox 66"/>
            <p:cNvSpPr txBox="1">
              <a:spLocks noChangeArrowheads="1"/>
            </p:cNvSpPr>
            <p:nvPr/>
          </p:nvSpPr>
          <p:spPr bwMode="auto">
            <a:xfrm>
              <a:off x="2895600" y="4104382"/>
              <a:ext cx="1667444" cy="1077218"/>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2. … leads to</a:t>
              </a:r>
            </a:p>
            <a:p>
              <a:pPr eaLnBrk="1" hangingPunct="1"/>
              <a:r>
                <a:rPr lang="en-US" altLang="tr-TR" sz="1600">
                  <a:solidFill>
                    <a:srgbClr val="800080"/>
                  </a:solidFill>
                </a:rPr>
                <a:t>a 67% decrease</a:t>
              </a:r>
            </a:p>
            <a:p>
              <a:pPr eaLnBrk="1" hangingPunct="1"/>
              <a:r>
                <a:rPr lang="en-US" altLang="tr-TR" sz="1600">
                  <a:solidFill>
                    <a:srgbClr val="800080"/>
                  </a:solidFill>
                </a:rPr>
                <a:t>in quantity</a:t>
              </a:r>
            </a:p>
            <a:p>
              <a:pPr eaLnBrk="1" hangingPunct="1"/>
              <a:r>
                <a:rPr lang="en-US" altLang="tr-TR" sz="1600">
                  <a:solidFill>
                    <a:srgbClr val="800080"/>
                  </a:solidFill>
                </a:rPr>
                <a:t>demanded</a:t>
              </a:r>
            </a:p>
          </p:txBody>
        </p:sp>
        <p:cxnSp>
          <p:nvCxnSpPr>
            <p:cNvPr id="68" name="Straight Connector 67"/>
            <p:cNvCxnSpPr/>
            <p:nvPr/>
          </p:nvCxnSpPr>
          <p:spPr>
            <a:xfrm flipV="1">
              <a:off x="2667000" y="4876996"/>
              <a:ext cx="228669" cy="152302"/>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a:grpSpLocks/>
          </p:cNvGrpSpPr>
          <p:nvPr/>
        </p:nvGrpSpPr>
        <p:grpSpPr bwMode="auto">
          <a:xfrm>
            <a:off x="1219200" y="2514600"/>
            <a:ext cx="3101975" cy="1295400"/>
            <a:chOff x="5692820" y="2667000"/>
            <a:chExt cx="3102020" cy="1295400"/>
          </a:xfrm>
        </p:grpSpPr>
        <p:sp>
          <p:nvSpPr>
            <p:cNvPr id="22574" name="TextBox 54"/>
            <p:cNvSpPr txBox="1">
              <a:spLocks noChangeArrowheads="1"/>
            </p:cNvSpPr>
            <p:nvPr/>
          </p:nvSpPr>
          <p:spPr bwMode="auto">
            <a:xfrm>
              <a:off x="7674020" y="3505200"/>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Demand </a:t>
              </a:r>
            </a:p>
          </p:txBody>
        </p:sp>
        <p:sp>
          <p:nvSpPr>
            <p:cNvPr id="69" name="Freeform 68"/>
            <p:cNvSpPr/>
            <p:nvPr/>
          </p:nvSpPr>
          <p:spPr>
            <a:xfrm>
              <a:off x="5692820" y="2667000"/>
              <a:ext cx="2286033" cy="1295400"/>
            </a:xfrm>
            <a:custGeom>
              <a:avLst/>
              <a:gdLst>
                <a:gd name="connsiteX0" fmla="*/ 0 w 1638795"/>
                <a:gd name="connsiteY0" fmla="*/ 0 h 1413164"/>
                <a:gd name="connsiteX1" fmla="*/ 1638795 w 1638795"/>
                <a:gd name="connsiteY1" fmla="*/ 1413164 h 1413164"/>
                <a:gd name="connsiteX0" fmla="*/ 0 w 1638795"/>
                <a:gd name="connsiteY0" fmla="*/ 0 h 1413164"/>
                <a:gd name="connsiteX1" fmla="*/ 1638795 w 1638795"/>
                <a:gd name="connsiteY1" fmla="*/ 1413164 h 1413164"/>
                <a:gd name="connsiteX0" fmla="*/ 0 w 1638795"/>
                <a:gd name="connsiteY0" fmla="*/ 0 h 1413164"/>
                <a:gd name="connsiteX1" fmla="*/ 1638795 w 1638795"/>
                <a:gd name="connsiteY1" fmla="*/ 1413164 h 1413164"/>
                <a:gd name="connsiteX0" fmla="*/ 0 w 1638795"/>
                <a:gd name="connsiteY0" fmla="*/ 0 h 1434949"/>
                <a:gd name="connsiteX1" fmla="*/ 1638795 w 1638795"/>
                <a:gd name="connsiteY1" fmla="*/ 1413164 h 1434949"/>
                <a:gd name="connsiteX0" fmla="*/ 0 w 1638795"/>
                <a:gd name="connsiteY0" fmla="*/ 0 h 1413164"/>
                <a:gd name="connsiteX1" fmla="*/ 1638795 w 1638795"/>
                <a:gd name="connsiteY1" fmla="*/ 1413164 h 1413164"/>
                <a:gd name="connsiteX0" fmla="*/ 0 w 1638795"/>
                <a:gd name="connsiteY0" fmla="*/ 0 h 1413164"/>
                <a:gd name="connsiteX1" fmla="*/ 1638795 w 1638795"/>
                <a:gd name="connsiteY1" fmla="*/ 1413164 h 1413164"/>
                <a:gd name="connsiteX0" fmla="*/ 0 w 1638795"/>
                <a:gd name="connsiteY0" fmla="*/ 0 h 1413164"/>
                <a:gd name="connsiteX1" fmla="*/ 1638795 w 1638795"/>
                <a:gd name="connsiteY1" fmla="*/ 1413164 h 1413164"/>
                <a:gd name="connsiteX0" fmla="*/ 0 w 1420289"/>
                <a:gd name="connsiteY0" fmla="*/ 0 h 1413164"/>
                <a:gd name="connsiteX1" fmla="*/ 1420289 w 1420289"/>
                <a:gd name="connsiteY1" fmla="*/ 1413164 h 1413164"/>
                <a:gd name="connsiteX0" fmla="*/ 0 w 1420289"/>
                <a:gd name="connsiteY0" fmla="*/ 0 h 1413164"/>
                <a:gd name="connsiteX1" fmla="*/ 1420289 w 1420289"/>
                <a:gd name="connsiteY1" fmla="*/ 1413164 h 1413164"/>
                <a:gd name="connsiteX0" fmla="*/ 0 w 1638795"/>
                <a:gd name="connsiteY0" fmla="*/ 0 h 1413164"/>
                <a:gd name="connsiteX1" fmla="*/ 1638795 w 1638795"/>
                <a:gd name="connsiteY1" fmla="*/ 1413164 h 1413164"/>
                <a:gd name="connsiteX0" fmla="*/ 0 w 1638795"/>
                <a:gd name="connsiteY0" fmla="*/ 0 h 1413164"/>
                <a:gd name="connsiteX1" fmla="*/ 1638795 w 1638795"/>
                <a:gd name="connsiteY1" fmla="*/ 1413164 h 1413164"/>
                <a:gd name="connsiteX0" fmla="*/ 0 w 1638795"/>
                <a:gd name="connsiteY0" fmla="*/ 0 h 1413164"/>
                <a:gd name="connsiteX1" fmla="*/ 1638795 w 1638795"/>
                <a:gd name="connsiteY1" fmla="*/ 1413164 h 1413164"/>
              </a:gdLst>
              <a:ahLst/>
              <a:cxnLst>
                <a:cxn ang="0">
                  <a:pos x="connsiteX0" y="connsiteY0"/>
                </a:cxn>
                <a:cxn ang="0">
                  <a:pos x="connsiteX1" y="connsiteY1"/>
                </a:cxn>
              </a:cxnLst>
              <a:rect l="l" t="t" r="r" b="b"/>
              <a:pathLst>
                <a:path w="1638795" h="1413164">
                  <a:moveTo>
                    <a:pt x="0" y="0"/>
                  </a:moveTo>
                  <a:cubicBezTo>
                    <a:pt x="261961" y="977646"/>
                    <a:pt x="927550" y="1298766"/>
                    <a:pt x="1638795" y="1413164"/>
                  </a:cubicBezTo>
                </a:path>
              </a:pathLst>
            </a:custGeom>
            <a:ln w="38100">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3" name="Group 78"/>
          <p:cNvGrpSpPr>
            <a:grpSpLocks/>
          </p:cNvGrpSpPr>
          <p:nvPr/>
        </p:nvGrpSpPr>
        <p:grpSpPr bwMode="auto">
          <a:xfrm>
            <a:off x="2554288" y="3657600"/>
            <a:ext cx="569912" cy="1817688"/>
            <a:chOff x="6974413" y="3657600"/>
            <a:chExt cx="569387" cy="1817132"/>
          </a:xfrm>
        </p:grpSpPr>
        <p:sp>
          <p:nvSpPr>
            <p:cNvPr id="22572" name="TextBox 52"/>
            <p:cNvSpPr txBox="1">
              <a:spLocks noChangeArrowheads="1"/>
            </p:cNvSpPr>
            <p:nvPr/>
          </p:nvSpPr>
          <p:spPr bwMode="auto">
            <a:xfrm>
              <a:off x="6974413" y="510540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100</a:t>
              </a:r>
            </a:p>
          </p:txBody>
        </p:sp>
        <p:cxnSp>
          <p:nvCxnSpPr>
            <p:cNvPr id="76" name="Straight Connector 75"/>
            <p:cNvCxnSpPr/>
            <p:nvPr/>
          </p:nvCxnSpPr>
          <p:spPr>
            <a:xfrm rot="5400000">
              <a:off x="6438680" y="4380485"/>
              <a:ext cx="1447357"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80"/>
          <p:cNvGrpSpPr>
            <a:grpSpLocks/>
          </p:cNvGrpSpPr>
          <p:nvPr/>
        </p:nvGrpSpPr>
        <p:grpSpPr bwMode="auto">
          <a:xfrm>
            <a:off x="1539875" y="3278188"/>
            <a:ext cx="441325" cy="2197100"/>
            <a:chOff x="6645454" y="3277394"/>
            <a:chExt cx="441146" cy="2197338"/>
          </a:xfrm>
        </p:grpSpPr>
        <p:cxnSp>
          <p:nvCxnSpPr>
            <p:cNvPr id="75" name="Straight Connector 74"/>
            <p:cNvCxnSpPr/>
            <p:nvPr/>
          </p:nvCxnSpPr>
          <p:spPr>
            <a:xfrm rot="5400000">
              <a:off x="6018970" y="4191099"/>
              <a:ext cx="1828998"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571" name="TextBox 79"/>
            <p:cNvSpPr txBox="1">
              <a:spLocks noChangeArrowheads="1"/>
            </p:cNvSpPr>
            <p:nvPr/>
          </p:nvSpPr>
          <p:spPr bwMode="auto">
            <a:xfrm>
              <a:off x="6645454" y="5105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50</a:t>
              </a:r>
            </a:p>
          </p:txBody>
        </p:sp>
      </p:grpSp>
      <p:cxnSp>
        <p:nvCxnSpPr>
          <p:cNvPr id="82" name="Straight Arrow Connector 81"/>
          <p:cNvCxnSpPr/>
          <p:nvPr/>
        </p:nvCxnSpPr>
        <p:spPr>
          <a:xfrm rot="10800000">
            <a:off x="1828800" y="4953000"/>
            <a:ext cx="914400" cy="1588"/>
          </a:xfrm>
          <a:prstGeom prst="straightConnector1">
            <a:avLst/>
          </a:prstGeom>
          <a:ln w="19050">
            <a:solidFill>
              <a:srgbClr val="8000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TextBox 84"/>
          <p:cNvSpPr txBox="1">
            <a:spLocks noChangeArrowheads="1"/>
          </p:cNvSpPr>
          <p:nvPr/>
        </p:nvSpPr>
        <p:spPr bwMode="auto">
          <a:xfrm>
            <a:off x="152400" y="5907088"/>
            <a:ext cx="8815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solidFill>
                  <a:srgbClr val="800080"/>
                </a:solidFill>
              </a:rPr>
              <a:t>The price elasticity of demand determines whether the demand curve is steep or flat.</a:t>
            </a:r>
          </a:p>
          <a:p>
            <a:pPr eaLnBrk="1" hangingPunct="1"/>
            <a:r>
              <a:rPr lang="en-US" altLang="tr-TR">
                <a:solidFill>
                  <a:srgbClr val="800080"/>
                </a:solidFill>
              </a:rPr>
              <a:t>Note that all percentage changes are calculated using the midpoint method.</a:t>
            </a:r>
          </a:p>
        </p:txBody>
      </p:sp>
      <p:sp>
        <p:nvSpPr>
          <p:cNvPr id="70" name="TextBox 69"/>
          <p:cNvSpPr txBox="1">
            <a:spLocks noChangeArrowheads="1"/>
          </p:cNvSpPr>
          <p:nvPr/>
        </p:nvSpPr>
        <p:spPr bwMode="auto">
          <a:xfrm>
            <a:off x="5292725" y="1219200"/>
            <a:ext cx="3173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a:solidFill>
                  <a:srgbClr val="800080"/>
                </a:solidFill>
              </a:rPr>
              <a:t>(e) Perfectly elastic demand: </a:t>
            </a:r>
          </a:p>
          <a:p>
            <a:pPr algn="ctr" eaLnBrk="1" hangingPunct="1"/>
            <a:r>
              <a:rPr lang="en-US" altLang="tr-TR">
                <a:solidFill>
                  <a:srgbClr val="800080"/>
                </a:solidFill>
              </a:rPr>
              <a:t>Elasticity equals infinity</a:t>
            </a:r>
          </a:p>
        </p:txBody>
      </p:sp>
      <p:grpSp>
        <p:nvGrpSpPr>
          <p:cNvPr id="15" name="Group 31"/>
          <p:cNvGrpSpPr>
            <a:grpSpLocks/>
          </p:cNvGrpSpPr>
          <p:nvPr/>
        </p:nvGrpSpPr>
        <p:grpSpPr bwMode="auto">
          <a:xfrm>
            <a:off x="4683125" y="1752600"/>
            <a:ext cx="4114800" cy="3352800"/>
            <a:chOff x="152400" y="1905000"/>
            <a:chExt cx="4114800" cy="3352800"/>
          </a:xfrm>
        </p:grpSpPr>
        <p:sp>
          <p:nvSpPr>
            <p:cNvPr id="72" name="Rectangle 71"/>
            <p:cNvSpPr/>
            <p:nvPr/>
          </p:nvSpPr>
          <p:spPr>
            <a:xfrm>
              <a:off x="914400" y="2209800"/>
              <a:ext cx="33528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22567" name="Group 13"/>
            <p:cNvGrpSpPr>
              <a:grpSpLocks/>
            </p:cNvGrpSpPr>
            <p:nvPr/>
          </p:nvGrpSpPr>
          <p:grpSpPr bwMode="auto">
            <a:xfrm>
              <a:off x="152400" y="1905000"/>
              <a:ext cx="774571" cy="3352800"/>
              <a:chOff x="152400" y="1905000"/>
              <a:chExt cx="774571" cy="3352800"/>
            </a:xfrm>
          </p:grpSpPr>
          <p:cxnSp>
            <p:nvCxnSpPr>
              <p:cNvPr id="74" name="Straight Connector 6"/>
              <p:cNvCxnSpPr/>
              <p:nvPr/>
            </p:nvCxnSpPr>
            <p:spPr>
              <a:xfrm rot="5400000">
                <a:off x="-608806" y="3733006"/>
                <a:ext cx="30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569" name="TextBox 76"/>
              <p:cNvSpPr txBox="1">
                <a:spLocks noChangeArrowheads="1"/>
              </p:cNvSpPr>
              <p:nvPr/>
            </p:nvSpPr>
            <p:spPr bwMode="auto">
              <a:xfrm>
                <a:off x="152400" y="19050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grpSp>
      </p:grpSp>
      <p:grpSp>
        <p:nvGrpSpPr>
          <p:cNvPr id="17" name="Group 77"/>
          <p:cNvGrpSpPr>
            <a:grpSpLocks/>
          </p:cNvGrpSpPr>
          <p:nvPr/>
        </p:nvGrpSpPr>
        <p:grpSpPr bwMode="auto">
          <a:xfrm>
            <a:off x="5208588" y="5105400"/>
            <a:ext cx="3706812" cy="522288"/>
            <a:chOff x="677694" y="5257800"/>
            <a:chExt cx="3706902" cy="521732"/>
          </a:xfrm>
        </p:grpSpPr>
        <p:cxnSp>
          <p:nvCxnSpPr>
            <p:cNvPr id="79" name="Straight Connector 78"/>
            <p:cNvCxnSpPr/>
            <p:nvPr/>
          </p:nvCxnSpPr>
          <p:spPr>
            <a:xfrm>
              <a:off x="914237" y="5257800"/>
              <a:ext cx="3352881" cy="1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564" name="TextBox 80"/>
            <p:cNvSpPr txBox="1">
              <a:spLocks noChangeArrowheads="1"/>
            </p:cNvSpPr>
            <p:nvPr/>
          </p:nvSpPr>
          <p:spPr bwMode="auto">
            <a:xfrm>
              <a:off x="3276600" y="541020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22565" name="TextBox 82"/>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18" name="Group 19"/>
          <p:cNvGrpSpPr>
            <a:grpSpLocks/>
          </p:cNvGrpSpPr>
          <p:nvPr/>
        </p:nvGrpSpPr>
        <p:grpSpPr bwMode="auto">
          <a:xfrm>
            <a:off x="4953000" y="3429000"/>
            <a:ext cx="3940175" cy="598488"/>
            <a:chOff x="422196" y="3581400"/>
            <a:chExt cx="3940220" cy="597932"/>
          </a:xfrm>
        </p:grpSpPr>
        <p:grpSp>
          <p:nvGrpSpPr>
            <p:cNvPr id="22559" name="Group 17"/>
            <p:cNvGrpSpPr>
              <a:grpSpLocks/>
            </p:cNvGrpSpPr>
            <p:nvPr/>
          </p:nvGrpSpPr>
          <p:grpSpPr bwMode="auto">
            <a:xfrm>
              <a:off x="879396" y="3733800"/>
              <a:ext cx="3483020" cy="445532"/>
              <a:chOff x="879396" y="3733800"/>
              <a:chExt cx="3483020" cy="445532"/>
            </a:xfrm>
          </p:grpSpPr>
          <p:cxnSp>
            <p:nvCxnSpPr>
              <p:cNvPr id="88" name="Straight Connector 87"/>
              <p:cNvCxnSpPr/>
              <p:nvPr/>
            </p:nvCxnSpPr>
            <p:spPr>
              <a:xfrm>
                <a:off x="879401" y="3733658"/>
                <a:ext cx="3352839" cy="1587"/>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22562" name="TextBox 88"/>
              <p:cNvSpPr txBox="1">
                <a:spLocks noChangeArrowheads="1"/>
              </p:cNvSpPr>
              <p:nvPr/>
            </p:nvSpPr>
            <p:spPr bwMode="auto">
              <a:xfrm>
                <a:off x="3241596" y="3810000"/>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Demand </a:t>
                </a:r>
              </a:p>
            </p:txBody>
          </p:sp>
        </p:grpSp>
        <p:sp>
          <p:nvSpPr>
            <p:cNvPr id="22560" name="TextBox 86"/>
            <p:cNvSpPr txBox="1">
              <a:spLocks noChangeArrowheads="1"/>
            </p:cNvSpPr>
            <p:nvPr/>
          </p:nvSpPr>
          <p:spPr bwMode="auto">
            <a:xfrm>
              <a:off x="422196" y="35814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$4</a:t>
              </a:r>
            </a:p>
          </p:txBody>
        </p:sp>
      </p:grpSp>
      <p:grpSp>
        <p:nvGrpSpPr>
          <p:cNvPr id="20" name="Group 35"/>
          <p:cNvGrpSpPr>
            <a:grpSpLocks/>
          </p:cNvGrpSpPr>
          <p:nvPr/>
        </p:nvGrpSpPr>
        <p:grpSpPr bwMode="auto">
          <a:xfrm>
            <a:off x="5486400" y="2057400"/>
            <a:ext cx="1862138" cy="1066800"/>
            <a:chOff x="955596" y="2209800"/>
            <a:chExt cx="1861407" cy="1066800"/>
          </a:xfrm>
        </p:grpSpPr>
        <p:sp>
          <p:nvSpPr>
            <p:cNvPr id="22557" name="TextBox 97"/>
            <p:cNvSpPr txBox="1">
              <a:spLocks noChangeArrowheads="1"/>
            </p:cNvSpPr>
            <p:nvPr/>
          </p:nvSpPr>
          <p:spPr bwMode="auto">
            <a:xfrm>
              <a:off x="955596" y="2209800"/>
              <a:ext cx="1861407" cy="830997"/>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1. At any price</a:t>
              </a:r>
            </a:p>
            <a:p>
              <a:pPr eaLnBrk="1" hangingPunct="1"/>
              <a:r>
                <a:rPr lang="en-US" altLang="tr-TR" sz="1600">
                  <a:solidFill>
                    <a:srgbClr val="800080"/>
                  </a:solidFill>
                </a:rPr>
                <a:t>above $4, quantity</a:t>
              </a:r>
            </a:p>
            <a:p>
              <a:pPr eaLnBrk="1" hangingPunct="1"/>
              <a:r>
                <a:rPr lang="en-US" altLang="tr-TR" sz="1600">
                  <a:solidFill>
                    <a:srgbClr val="800080"/>
                  </a:solidFill>
                </a:rPr>
                <a:t>demanded is zero</a:t>
              </a:r>
            </a:p>
          </p:txBody>
        </p:sp>
        <p:cxnSp>
          <p:nvCxnSpPr>
            <p:cNvPr id="99" name="Straight Connector 98"/>
            <p:cNvCxnSpPr/>
            <p:nvPr/>
          </p:nvCxnSpPr>
          <p:spPr>
            <a:xfrm flipV="1">
              <a:off x="955596" y="3048000"/>
              <a:ext cx="609361" cy="2286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21" name="Group 39"/>
          <p:cNvGrpSpPr>
            <a:grpSpLocks/>
          </p:cNvGrpSpPr>
          <p:nvPr/>
        </p:nvGrpSpPr>
        <p:grpSpPr bwMode="auto">
          <a:xfrm>
            <a:off x="7467600" y="2522538"/>
            <a:ext cx="1677988" cy="1069975"/>
            <a:chOff x="2617454" y="4187785"/>
            <a:chExt cx="1678665" cy="1070015"/>
          </a:xfrm>
        </p:grpSpPr>
        <p:sp>
          <p:nvSpPr>
            <p:cNvPr id="22555" name="TextBox 100"/>
            <p:cNvSpPr txBox="1">
              <a:spLocks noChangeArrowheads="1"/>
            </p:cNvSpPr>
            <p:nvPr/>
          </p:nvSpPr>
          <p:spPr bwMode="auto">
            <a:xfrm>
              <a:off x="2617454" y="4187785"/>
              <a:ext cx="1678665" cy="830997"/>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2. At exactly $4,</a:t>
              </a:r>
            </a:p>
            <a:p>
              <a:pPr eaLnBrk="1" hangingPunct="1"/>
              <a:r>
                <a:rPr lang="en-US" altLang="tr-TR" sz="1600">
                  <a:solidFill>
                    <a:srgbClr val="800080"/>
                  </a:solidFill>
                </a:rPr>
                <a:t>consumers will</a:t>
              </a:r>
            </a:p>
            <a:p>
              <a:pPr eaLnBrk="1" hangingPunct="1"/>
              <a:r>
                <a:rPr lang="en-US" altLang="tr-TR" sz="1600">
                  <a:solidFill>
                    <a:srgbClr val="800080"/>
                  </a:solidFill>
                </a:rPr>
                <a:t>buy any quantity</a:t>
              </a:r>
            </a:p>
          </p:txBody>
        </p:sp>
        <p:cxnSp>
          <p:nvCxnSpPr>
            <p:cNvPr id="102" name="Straight Connector 101"/>
            <p:cNvCxnSpPr/>
            <p:nvPr/>
          </p:nvCxnSpPr>
          <p:spPr>
            <a:xfrm rot="5400000" flipH="1" flipV="1">
              <a:off x="2742973" y="4952933"/>
              <a:ext cx="304811" cy="304923"/>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22" name="Group 35"/>
          <p:cNvGrpSpPr>
            <a:grpSpLocks/>
          </p:cNvGrpSpPr>
          <p:nvPr/>
        </p:nvGrpSpPr>
        <p:grpSpPr bwMode="auto">
          <a:xfrm>
            <a:off x="5410200" y="3886200"/>
            <a:ext cx="2270125" cy="838200"/>
            <a:chOff x="955596" y="2362200"/>
            <a:chExt cx="2270885" cy="838200"/>
          </a:xfrm>
        </p:grpSpPr>
        <p:sp>
          <p:nvSpPr>
            <p:cNvPr id="22553" name="TextBox 110"/>
            <p:cNvSpPr txBox="1">
              <a:spLocks noChangeArrowheads="1"/>
            </p:cNvSpPr>
            <p:nvPr/>
          </p:nvSpPr>
          <p:spPr bwMode="auto">
            <a:xfrm>
              <a:off x="1219200" y="2369403"/>
              <a:ext cx="2007281" cy="830997"/>
            </a:xfrm>
            <a:prstGeom prst="rect">
              <a:avLst/>
            </a:prstGeom>
            <a:solidFill>
              <a:srgbClr val="F8ED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sz="1600">
                  <a:solidFill>
                    <a:srgbClr val="800080"/>
                  </a:solidFill>
                </a:rPr>
                <a:t>3. At any price</a:t>
              </a:r>
            </a:p>
            <a:p>
              <a:pPr eaLnBrk="1" hangingPunct="1"/>
              <a:r>
                <a:rPr lang="en-US" altLang="tr-TR" sz="1600">
                  <a:solidFill>
                    <a:srgbClr val="800080"/>
                  </a:solidFill>
                </a:rPr>
                <a:t>below $4, quantity</a:t>
              </a:r>
            </a:p>
            <a:p>
              <a:pPr eaLnBrk="1" hangingPunct="1"/>
              <a:r>
                <a:rPr lang="en-US" altLang="tr-TR" sz="1600">
                  <a:solidFill>
                    <a:srgbClr val="800080"/>
                  </a:solidFill>
                </a:rPr>
                <a:t>demanded is infinite</a:t>
              </a:r>
            </a:p>
          </p:txBody>
        </p:sp>
        <p:cxnSp>
          <p:nvCxnSpPr>
            <p:cNvPr id="112" name="Straight Connector 111"/>
            <p:cNvCxnSpPr/>
            <p:nvPr/>
          </p:nvCxnSpPr>
          <p:spPr>
            <a:xfrm>
              <a:off x="955596" y="2362200"/>
              <a:ext cx="304902" cy="762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0990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nodeType="afterGroup">
                            <p:stCondLst>
                              <p:cond delay="1000"/>
                            </p:stCondLst>
                            <p:childTnLst>
                              <p:par>
                                <p:cTn id="16" presetID="22" presetClass="entr" presetSubtype="8" fill="hold"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par>
                          <p:cTn id="19" fill="hold" nodeType="afterGroup">
                            <p:stCondLst>
                              <p:cond delay="2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nodeType="afterGroup">
                            <p:stCondLst>
                              <p:cond delay="3000"/>
                            </p:stCondLst>
                            <p:childTnLst>
                              <p:par>
                                <p:cTn id="24" presetID="22" presetClass="entr" presetSubtype="1"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par>
                          <p:cTn id="27" fill="hold" nodeType="afterGroup">
                            <p:stCondLst>
                              <p:cond delay="3500"/>
                            </p:stCondLst>
                            <p:childTnLst>
                              <p:par>
                                <p:cTn id="28" presetID="22" presetClass="entr" presetSubtype="4"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500"/>
                                        <p:tgtEl>
                                          <p:spTgt spid="62"/>
                                        </p:tgtEl>
                                      </p:cBhvr>
                                    </p:animEffect>
                                  </p:childTnLst>
                                </p:cTn>
                              </p:par>
                            </p:childTnLst>
                          </p:cTn>
                        </p:par>
                        <p:par>
                          <p:cTn id="31" fill="hold" nodeType="afterGroup">
                            <p:stCondLst>
                              <p:cond delay="400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nodeType="afterGroup">
                            <p:stCondLst>
                              <p:cond delay="45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nodeType="afterGroup">
                            <p:stCondLst>
                              <p:cond delay="5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500"/>
                            </p:stCondLst>
                            <p:childTnLst>
                              <p:par>
                                <p:cTn id="44" presetID="22" presetClass="entr" presetSubtype="2" fill="hold"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right)">
                                      <p:cBhvr>
                                        <p:cTn id="46" dur="500"/>
                                        <p:tgtEl>
                                          <p:spTgt spid="82"/>
                                        </p:tgtEl>
                                      </p:cBhvr>
                                    </p:animEffect>
                                  </p:childTnLst>
                                </p:cTn>
                              </p:par>
                            </p:childTnLst>
                          </p:cTn>
                        </p:par>
                        <p:par>
                          <p:cTn id="47" fill="hold" nodeType="afterGroup">
                            <p:stCondLst>
                              <p:cond delay="6000"/>
                            </p:stCondLst>
                            <p:childTnLst>
                              <p:par>
                                <p:cTn id="48" presetID="22" presetClass="entr" presetSubtype="8"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par>
                          <p:cTn id="51" fill="hold" nodeType="afterGroup">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wipe(left)">
                                      <p:cBhvr>
                                        <p:cTn id="54" dur="500"/>
                                        <p:tgtEl>
                                          <p:spTgt spid="70"/>
                                        </p:tgtEl>
                                      </p:cBhvr>
                                    </p:animEffect>
                                  </p:childTnLst>
                                </p:cTn>
                              </p:par>
                            </p:childTnLst>
                          </p:cTn>
                        </p:par>
                        <p:par>
                          <p:cTn id="55" fill="hold" nodeType="afterGroup">
                            <p:stCondLst>
                              <p:cond delay="7500"/>
                            </p:stCondLst>
                            <p:childTnLst>
                              <p:par>
                                <p:cTn id="56" presetID="22" presetClass="entr" presetSubtype="8"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par>
                                <p:cTn id="59" presetID="22" presetClass="entr" presetSubtype="4"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par>
                          <p:cTn id="62" fill="hold" nodeType="afterGroup">
                            <p:stCondLst>
                              <p:cond delay="8000"/>
                            </p:stCondLst>
                            <p:childTnLst>
                              <p:par>
                                <p:cTn id="63" presetID="22" presetClass="entr" presetSubtype="8" fill="hold" nodeType="afterEffect">
                                  <p:stCondLst>
                                    <p:cond delay="50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1000"/>
                                        <p:tgtEl>
                                          <p:spTgt spid="18"/>
                                        </p:tgtEl>
                                      </p:cBhvr>
                                    </p:animEffect>
                                  </p:childTnLst>
                                </p:cTn>
                              </p:par>
                            </p:childTnLst>
                          </p:cTn>
                        </p:par>
                        <p:par>
                          <p:cTn id="66" fill="hold" nodeType="afterGroup">
                            <p:stCondLst>
                              <p:cond delay="9500"/>
                            </p:stCondLst>
                            <p:childTnLst>
                              <p:par>
                                <p:cTn id="67" presetID="22" presetClass="entr" presetSubtype="8"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par>
                          <p:cTn id="70" fill="hold" nodeType="afterGroup">
                            <p:stCondLst>
                              <p:cond delay="10000"/>
                            </p:stCondLst>
                            <p:childTnLst>
                              <p:par>
                                <p:cTn id="71" presetID="22" presetClass="entr" presetSubtype="8"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nodeType="afterGroup">
                            <p:stCondLst>
                              <p:cond delay="10500"/>
                            </p:stCondLst>
                            <p:childTnLst>
                              <p:par>
                                <p:cTn id="75" presetID="22" presetClass="entr" presetSubtype="8"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cTn>
                              </p:par>
                            </p:childTnLst>
                          </p:cTn>
                        </p:par>
                        <p:par>
                          <p:cTn id="78" fill="hold" nodeType="afterGroup">
                            <p:stCondLst>
                              <p:cond delay="11000"/>
                            </p:stCondLst>
                            <p:childTnLst>
                              <p:par>
                                <p:cTn id="79" presetID="22" presetClass="entr" presetSubtype="8" fill="hold" grpId="0" nodeType="after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wipe(left)">
                                      <p:cBhvr>
                                        <p:cTn id="8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85" grpId="0"/>
      <p:bldP spid="70" grpId="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noFill/>
          <a:ln/>
        </p:spPr>
        <p:txBody>
          <a:bodyPr>
            <a:normAutofit fontScale="90000"/>
          </a:bodyPr>
          <a:lstStyle/>
          <a:p>
            <a:r>
              <a:rPr lang="en-US" altLang="tr-TR"/>
              <a:t>Using Demand Elasticity: Total Expenditures</a:t>
            </a:r>
          </a:p>
        </p:txBody>
      </p:sp>
      <p:sp>
        <p:nvSpPr>
          <p:cNvPr id="119811" name="Rectangle 3"/>
          <p:cNvSpPr>
            <a:spLocks noGrp="1" noChangeArrowheads="1"/>
          </p:cNvSpPr>
          <p:nvPr>
            <p:ph type="body" idx="1"/>
          </p:nvPr>
        </p:nvSpPr>
        <p:spPr>
          <a:noFill/>
          <a:ln/>
        </p:spPr>
        <p:txBody>
          <a:bodyPr/>
          <a:lstStyle/>
          <a:p>
            <a:r>
              <a:rPr lang="en-US" altLang="tr-TR" sz="2800"/>
              <a:t>Do the total expenditures on a product go up or down when the price increases?</a:t>
            </a:r>
          </a:p>
          <a:p>
            <a:r>
              <a:rPr lang="en-US" altLang="tr-TR" sz="2800"/>
              <a:t>The price increase means more spent for each unit.</a:t>
            </a:r>
          </a:p>
          <a:p>
            <a:r>
              <a:rPr lang="en-US" altLang="tr-TR" sz="2800"/>
              <a:t>But, quantity demanded declines as price rises.</a:t>
            </a:r>
          </a:p>
          <a:p>
            <a:r>
              <a:rPr lang="en-US" altLang="tr-TR" sz="2800"/>
              <a:t>So, we must measure the measure the price elasticity of demand to answer the question.</a:t>
            </a:r>
          </a:p>
        </p:txBody>
      </p:sp>
    </p:spTree>
    <p:extLst>
      <p:ext uri="{BB962C8B-B14F-4D97-AF65-F5344CB8AC3E}">
        <p14:creationId xmlns:p14="http://schemas.microsoft.com/office/powerpoint/2010/main" val="1229126759"/>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981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9811">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9811">
                                            <p:txEl>
                                              <p:pRg st="2" end="2"/>
                                            </p:txEl>
                                          </p:spTgt>
                                        </p:tgtEl>
                                        <p:attrNameLst>
                                          <p:attrName>style.visibility</p:attrName>
                                        </p:attrNameLst>
                                      </p:cBhvr>
                                      <p:to>
                                        <p:strVal val="visible"/>
                                      </p:to>
                                    </p:set>
                                    <p:anim calcmode="lin" valueType="num">
                                      <p:cBhvr additive="base">
                                        <p:cTn id="19" dur="500" fill="hold"/>
                                        <p:tgtEl>
                                          <p:spTgt spid="1198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811">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9811">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9811">
                                            <p:txEl>
                                              <p:pRg st="3" end="3"/>
                                            </p:txEl>
                                          </p:spTgt>
                                        </p:tgtEl>
                                        <p:attrNameLst>
                                          <p:attrName>style.visibility</p:attrName>
                                        </p:attrNameLst>
                                      </p:cBhvr>
                                      <p:to>
                                        <p:strVal val="visible"/>
                                      </p:to>
                                    </p:set>
                                    <p:anim calcmode="lin" valueType="num">
                                      <p:cBhvr additive="base">
                                        <p:cTn id="25" dur="500" fill="hold"/>
                                        <p:tgtEl>
                                          <p:spTgt spid="1198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811">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19811">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Elasticity of Demand</a:t>
            </a: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solidFill>
                  <a:srgbClr val="C00000"/>
                </a:solidFill>
              </a:rPr>
              <a:t>Total revenue </a:t>
            </a:r>
          </a:p>
          <a:p>
            <a:pPr lvl="1"/>
            <a:r>
              <a:rPr lang="en-US" altLang="tr-TR"/>
              <a:t>Amount paid by buyers</a:t>
            </a:r>
          </a:p>
          <a:p>
            <a:pPr lvl="1"/>
            <a:r>
              <a:rPr lang="en-US" altLang="tr-TR"/>
              <a:t>Received by sellers of a good</a:t>
            </a:r>
          </a:p>
          <a:p>
            <a:pPr lvl="1"/>
            <a:r>
              <a:rPr lang="en-US" altLang="tr-TR"/>
              <a:t>Computed as: price of the good times the quantity sold (P </a:t>
            </a:r>
            <a:r>
              <a:rPr lang="en-US" altLang="tr-TR">
                <a:latin typeface="Arial" pitchFamily="34" charset="0"/>
                <a:cs typeface="Arial" pitchFamily="34" charset="0"/>
              </a:rPr>
              <a:t>ˣ Q)</a:t>
            </a:r>
          </a:p>
        </p:txBody>
      </p:sp>
      <p:sp>
        <p:nvSpPr>
          <p:cNvPr id="4" name="Slide Number Placeholder 3"/>
          <p:cNvSpPr>
            <a:spLocks noGrp="1"/>
          </p:cNvSpPr>
          <p:nvPr>
            <p:ph type="sldNum" sz="quarter" idx="10"/>
          </p:nvPr>
        </p:nvSpPr>
        <p:spPr/>
        <p:txBody>
          <a:bodyPr/>
          <a:lstStyle/>
          <a:p>
            <a:pPr>
              <a:defRPr/>
            </a:pPr>
            <a:fld id="{E55C7D3B-4E8B-4E5D-A37D-7D9E128EE79F}" type="slidenum">
              <a:rPr lang="en-US" smtClean="0"/>
              <a:pPr>
                <a:defRPr/>
              </a:pPr>
              <a:t>97</a:t>
            </a:fld>
            <a:endParaRPr lang="en-US"/>
          </a:p>
        </p:txBody>
      </p:sp>
    </p:spTree>
    <p:extLst>
      <p:ext uri="{BB962C8B-B14F-4D97-AF65-F5344CB8AC3E}">
        <p14:creationId xmlns:p14="http://schemas.microsoft.com/office/powerpoint/2010/main" val="4026111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Total revenue</a:t>
            </a:r>
          </a:p>
        </p:txBody>
      </p:sp>
      <p:sp>
        <p:nvSpPr>
          <p:cNvPr id="4" name="Slide Number Placeholder 3"/>
          <p:cNvSpPr>
            <a:spLocks noGrp="1"/>
          </p:cNvSpPr>
          <p:nvPr>
            <p:ph type="sldNum" sz="quarter" idx="14"/>
          </p:nvPr>
        </p:nvSpPr>
        <p:spPr/>
        <p:txBody>
          <a:bodyPr/>
          <a:lstStyle/>
          <a:p>
            <a:pPr>
              <a:defRPr/>
            </a:pPr>
            <a:fld id="{6A8287B3-69EC-4DD4-B5B1-F21907B70644}" type="slidenum">
              <a:rPr lang="en-US" smtClean="0"/>
              <a:pPr>
                <a:defRPr/>
              </a:pPr>
              <a:t>98</a:t>
            </a:fld>
            <a:endParaRPr lang="en-US"/>
          </a:p>
        </p:txBody>
      </p:sp>
      <p:sp>
        <p:nvSpPr>
          <p:cNvPr id="6" name="Rectangle 5"/>
          <p:cNvSpPr/>
          <p:nvPr/>
        </p:nvSpPr>
        <p:spPr>
          <a:xfrm>
            <a:off x="1828800" y="1676400"/>
            <a:ext cx="44958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 an</a:t>
            </a:r>
          </a:p>
        </p:txBody>
      </p:sp>
      <p:grpSp>
        <p:nvGrpSpPr>
          <p:cNvPr id="5" name="Group 34"/>
          <p:cNvGrpSpPr>
            <a:grpSpLocks/>
          </p:cNvGrpSpPr>
          <p:nvPr/>
        </p:nvGrpSpPr>
        <p:grpSpPr bwMode="auto">
          <a:xfrm>
            <a:off x="762000" y="3048000"/>
            <a:ext cx="685800" cy="1676400"/>
            <a:chOff x="762000" y="3429000"/>
            <a:chExt cx="685800" cy="1676400"/>
          </a:xfrm>
        </p:grpSpPr>
        <p:sp>
          <p:nvSpPr>
            <p:cNvPr id="31" name="Left Brace 30"/>
            <p:cNvSpPr/>
            <p:nvPr/>
          </p:nvSpPr>
          <p:spPr>
            <a:xfrm>
              <a:off x="1143000" y="3429000"/>
              <a:ext cx="304800" cy="1676400"/>
            </a:xfrm>
            <a:prstGeom prst="leftBrace">
              <a:avLst>
                <a:gd name="adj1" fmla="val 23917"/>
                <a:gd name="adj2" fmla="val 50000"/>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607" name="TextBox 32"/>
            <p:cNvSpPr txBox="1">
              <a:spLocks noChangeArrowheads="1"/>
            </p:cNvSpPr>
            <p:nvPr/>
          </p:nvSpPr>
          <p:spPr bwMode="auto">
            <a:xfrm>
              <a:off x="762000" y="41148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solidFill>
                    <a:srgbClr val="800080"/>
                  </a:solidFill>
                </a:rPr>
                <a:t>P</a:t>
              </a:r>
            </a:p>
          </p:txBody>
        </p:sp>
      </p:grpSp>
      <p:grpSp>
        <p:nvGrpSpPr>
          <p:cNvPr id="7" name="Group 35"/>
          <p:cNvGrpSpPr>
            <a:grpSpLocks/>
          </p:cNvGrpSpPr>
          <p:nvPr/>
        </p:nvGrpSpPr>
        <p:grpSpPr bwMode="auto">
          <a:xfrm>
            <a:off x="1828800" y="5029200"/>
            <a:ext cx="1828800" cy="674688"/>
            <a:chOff x="1828800" y="5410200"/>
            <a:chExt cx="1828800" cy="674132"/>
          </a:xfrm>
        </p:grpSpPr>
        <p:sp>
          <p:nvSpPr>
            <p:cNvPr id="32" name="Left Brace 31"/>
            <p:cNvSpPr/>
            <p:nvPr/>
          </p:nvSpPr>
          <p:spPr>
            <a:xfrm rot="16200000">
              <a:off x="2590926" y="4648074"/>
              <a:ext cx="304549" cy="1828800"/>
            </a:xfrm>
            <a:prstGeom prst="leftBrace">
              <a:avLst>
                <a:gd name="adj1" fmla="val 23917"/>
                <a:gd name="adj2" fmla="val 50000"/>
              </a:avLst>
            </a:prstGeom>
            <a:ln w="19050">
              <a:solidFill>
                <a:srgbClr val="800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605" name="TextBox 33"/>
            <p:cNvSpPr txBox="1">
              <a:spLocks noChangeArrowheads="1"/>
            </p:cNvSpPr>
            <p:nvPr/>
          </p:nvSpPr>
          <p:spPr bwMode="auto">
            <a:xfrm>
              <a:off x="2590800" y="5715000"/>
              <a:ext cx="364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solidFill>
                    <a:srgbClr val="800080"/>
                  </a:solidFill>
                </a:rPr>
                <a:t>Q</a:t>
              </a:r>
            </a:p>
          </p:txBody>
        </p:sp>
      </p:grpSp>
      <p:grpSp>
        <p:nvGrpSpPr>
          <p:cNvPr id="10" name="Group 38"/>
          <p:cNvGrpSpPr>
            <a:grpSpLocks/>
          </p:cNvGrpSpPr>
          <p:nvPr/>
        </p:nvGrpSpPr>
        <p:grpSpPr bwMode="auto">
          <a:xfrm>
            <a:off x="1828800" y="3048000"/>
            <a:ext cx="1828800" cy="1676400"/>
            <a:chOff x="1905000" y="3429000"/>
            <a:chExt cx="1828800" cy="1676400"/>
          </a:xfrm>
        </p:grpSpPr>
        <p:sp>
          <p:nvSpPr>
            <p:cNvPr id="38" name="Rectangle 37"/>
            <p:cNvSpPr/>
            <p:nvPr/>
          </p:nvSpPr>
          <p:spPr>
            <a:xfrm>
              <a:off x="1905000" y="3429000"/>
              <a:ext cx="1828800" cy="16764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03" name="TextBox 36"/>
            <p:cNvSpPr txBox="1">
              <a:spLocks noChangeArrowheads="1"/>
            </p:cNvSpPr>
            <p:nvPr/>
          </p:nvSpPr>
          <p:spPr bwMode="auto">
            <a:xfrm>
              <a:off x="2057400" y="3810000"/>
              <a:ext cx="13651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tr-TR">
                  <a:solidFill>
                    <a:srgbClr val="800080"/>
                  </a:solidFill>
                </a:rPr>
                <a:t>P ˣ Q=$400</a:t>
              </a:r>
            </a:p>
            <a:p>
              <a:pPr algn="ctr" eaLnBrk="1" hangingPunct="1"/>
              <a:r>
                <a:rPr lang="en-US" altLang="tr-TR">
                  <a:solidFill>
                    <a:srgbClr val="800080"/>
                  </a:solidFill>
                </a:rPr>
                <a:t>(revenue)</a:t>
              </a:r>
            </a:p>
          </p:txBody>
        </p:sp>
      </p:grpSp>
      <p:grpSp>
        <p:nvGrpSpPr>
          <p:cNvPr id="14" name="Group 9"/>
          <p:cNvGrpSpPr>
            <a:grpSpLocks/>
          </p:cNvGrpSpPr>
          <p:nvPr/>
        </p:nvGrpSpPr>
        <p:grpSpPr bwMode="auto">
          <a:xfrm>
            <a:off x="1592263" y="4724400"/>
            <a:ext cx="4732337" cy="522288"/>
            <a:chOff x="677694" y="5257800"/>
            <a:chExt cx="4732506" cy="521732"/>
          </a:xfrm>
        </p:grpSpPr>
        <p:cxnSp>
          <p:nvCxnSpPr>
            <p:cNvPr id="11" name="Straight Connector 10"/>
            <p:cNvCxnSpPr/>
            <p:nvPr/>
          </p:nvCxnSpPr>
          <p:spPr>
            <a:xfrm>
              <a:off x="914239" y="5257800"/>
              <a:ext cx="4495961" cy="15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600" name="TextBox 11"/>
            <p:cNvSpPr txBox="1">
              <a:spLocks noChangeArrowheads="1"/>
            </p:cNvSpPr>
            <p:nvPr/>
          </p:nvSpPr>
          <p:spPr bwMode="auto">
            <a:xfrm>
              <a:off x="3276600" y="541020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Quantity </a:t>
              </a:r>
            </a:p>
          </p:txBody>
        </p:sp>
        <p:sp>
          <p:nvSpPr>
            <p:cNvPr id="24601" name="TextBox 12"/>
            <p:cNvSpPr txBox="1">
              <a:spLocks noChangeArrowheads="1"/>
            </p:cNvSpPr>
            <p:nvPr/>
          </p:nvSpPr>
          <p:spPr bwMode="auto">
            <a:xfrm>
              <a:off x="677694" y="5257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0</a:t>
              </a:r>
            </a:p>
          </p:txBody>
        </p:sp>
      </p:grpSp>
      <p:grpSp>
        <p:nvGrpSpPr>
          <p:cNvPr id="15" name="Group 17"/>
          <p:cNvGrpSpPr>
            <a:grpSpLocks/>
          </p:cNvGrpSpPr>
          <p:nvPr/>
        </p:nvGrpSpPr>
        <p:grpSpPr bwMode="auto">
          <a:xfrm>
            <a:off x="2362200" y="1905000"/>
            <a:ext cx="3559175" cy="2286000"/>
            <a:chOff x="1447800" y="2438400"/>
            <a:chExt cx="3559220" cy="2286000"/>
          </a:xfrm>
        </p:grpSpPr>
        <p:cxnSp>
          <p:nvCxnSpPr>
            <p:cNvPr id="17" name="Straight Connector 16"/>
            <p:cNvCxnSpPr/>
            <p:nvPr/>
          </p:nvCxnSpPr>
          <p:spPr>
            <a:xfrm>
              <a:off x="1447800" y="2438400"/>
              <a:ext cx="2590833" cy="228600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24598" name="TextBox 17"/>
            <p:cNvSpPr txBox="1">
              <a:spLocks noChangeArrowheads="1"/>
            </p:cNvSpPr>
            <p:nvPr/>
          </p:nvSpPr>
          <p:spPr bwMode="auto">
            <a:xfrm>
              <a:off x="3886200" y="4114800"/>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Demand </a:t>
              </a:r>
            </a:p>
          </p:txBody>
        </p:sp>
      </p:grpSp>
      <p:grpSp>
        <p:nvGrpSpPr>
          <p:cNvPr id="16" name="Group 13"/>
          <p:cNvGrpSpPr>
            <a:grpSpLocks/>
          </p:cNvGrpSpPr>
          <p:nvPr/>
        </p:nvGrpSpPr>
        <p:grpSpPr bwMode="auto">
          <a:xfrm>
            <a:off x="1066800" y="1371600"/>
            <a:ext cx="774700" cy="3352800"/>
            <a:chOff x="152400" y="1905000"/>
            <a:chExt cx="774571" cy="3352800"/>
          </a:xfrm>
        </p:grpSpPr>
        <p:sp>
          <p:nvSpPr>
            <p:cNvPr id="24595" name="TextBox 8"/>
            <p:cNvSpPr txBox="1">
              <a:spLocks noChangeArrowheads="1"/>
            </p:cNvSpPr>
            <p:nvPr/>
          </p:nvSpPr>
          <p:spPr bwMode="auto">
            <a:xfrm>
              <a:off x="152400" y="1905000"/>
              <a:ext cx="774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Price </a:t>
              </a:r>
            </a:p>
          </p:txBody>
        </p:sp>
        <p:cxnSp>
          <p:nvCxnSpPr>
            <p:cNvPr id="8" name="Straight Connector 6"/>
            <p:cNvCxnSpPr/>
            <p:nvPr/>
          </p:nvCxnSpPr>
          <p:spPr>
            <a:xfrm rot="5400000">
              <a:off x="-608933" y="3733006"/>
              <a:ext cx="30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a:spLocks noChangeArrowheads="1"/>
          </p:cNvSpPr>
          <p:nvPr/>
        </p:nvSpPr>
        <p:spPr bwMode="auto">
          <a:xfrm>
            <a:off x="228600" y="5781675"/>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solidFill>
                  <a:srgbClr val="800080"/>
                </a:solidFill>
              </a:rPr>
              <a:t>The total amount paid by buyers, and received as revenue by sellers, equals the area of the box under the demand curve, </a:t>
            </a:r>
            <a:r>
              <a:rPr lang="en-US" altLang="tr-TR" i="1">
                <a:solidFill>
                  <a:srgbClr val="800080"/>
                </a:solidFill>
              </a:rPr>
              <a:t>P × Q. </a:t>
            </a:r>
            <a:r>
              <a:rPr lang="en-US" altLang="tr-TR">
                <a:solidFill>
                  <a:srgbClr val="800080"/>
                </a:solidFill>
              </a:rPr>
              <a:t>Here, at a price of $4, the quantity demanded is 100, and total revenue is $400.</a:t>
            </a:r>
          </a:p>
        </p:txBody>
      </p:sp>
      <p:grpSp>
        <p:nvGrpSpPr>
          <p:cNvPr id="19" name="Group 78"/>
          <p:cNvGrpSpPr>
            <a:grpSpLocks/>
          </p:cNvGrpSpPr>
          <p:nvPr/>
        </p:nvGrpSpPr>
        <p:grpSpPr bwMode="auto">
          <a:xfrm>
            <a:off x="3352800" y="3048000"/>
            <a:ext cx="569913" cy="2046288"/>
            <a:chOff x="6890107" y="3429001"/>
            <a:chExt cx="569387" cy="2045731"/>
          </a:xfrm>
        </p:grpSpPr>
        <p:sp>
          <p:nvSpPr>
            <p:cNvPr id="24593" name="TextBox 26"/>
            <p:cNvSpPr txBox="1">
              <a:spLocks noChangeArrowheads="1"/>
            </p:cNvSpPr>
            <p:nvPr/>
          </p:nvSpPr>
          <p:spPr bwMode="auto">
            <a:xfrm>
              <a:off x="6890107" y="510540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100</a:t>
              </a:r>
            </a:p>
          </p:txBody>
        </p:sp>
        <p:cxnSp>
          <p:nvCxnSpPr>
            <p:cNvPr id="28" name="Straight Connector 27"/>
            <p:cNvCxnSpPr/>
            <p:nvPr/>
          </p:nvCxnSpPr>
          <p:spPr>
            <a:xfrm rot="5400000">
              <a:off x="6356654" y="4266973"/>
              <a:ext cx="167594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58"/>
          <p:cNvGrpSpPr>
            <a:grpSpLocks/>
          </p:cNvGrpSpPr>
          <p:nvPr/>
        </p:nvGrpSpPr>
        <p:grpSpPr bwMode="auto">
          <a:xfrm>
            <a:off x="1371600" y="2830513"/>
            <a:ext cx="2293938" cy="369887"/>
            <a:chOff x="449094" y="4038600"/>
            <a:chExt cx="2294106" cy="369332"/>
          </a:xfrm>
        </p:grpSpPr>
        <p:cxnSp>
          <p:nvCxnSpPr>
            <p:cNvPr id="24" name="Straight Connector 23"/>
            <p:cNvCxnSpPr/>
            <p:nvPr/>
          </p:nvCxnSpPr>
          <p:spPr>
            <a:xfrm>
              <a:off x="914266" y="4265271"/>
              <a:ext cx="1828934"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592" name="TextBox 24"/>
            <p:cNvSpPr txBox="1">
              <a:spLocks noChangeArrowheads="1"/>
            </p:cNvSpPr>
            <p:nvPr/>
          </p:nvSpPr>
          <p:spPr bwMode="auto">
            <a:xfrm>
              <a:off x="449094" y="4038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tr-TR"/>
                <a:t>$4</a:t>
              </a:r>
            </a:p>
          </p:txBody>
        </p:sp>
      </p:grpSp>
    </p:spTree>
    <p:extLst>
      <p:ext uri="{BB962C8B-B14F-4D97-AF65-F5344CB8AC3E}">
        <p14:creationId xmlns:p14="http://schemas.microsoft.com/office/powerpoint/2010/main" val="663096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nodeType="afterGroup">
                            <p:stCondLst>
                              <p:cond delay="1500"/>
                            </p:stCondLst>
                            <p:childTnLst>
                              <p:par>
                                <p:cTn id="23" presetID="22" presetClass="entr" presetSubtype="1"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nodeType="afterGroup">
                            <p:stCondLst>
                              <p:cond delay="20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nodeType="afterGroup">
                            <p:stCondLst>
                              <p:cond delay="25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nodeType="afterGroup">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t>The Elasticity of Demand</a:t>
            </a: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tr-TR">
                <a:solidFill>
                  <a:srgbClr val="C00000"/>
                </a:solidFill>
              </a:rPr>
              <a:t>Total revenue and price elasticity of demand </a:t>
            </a:r>
          </a:p>
          <a:p>
            <a:r>
              <a:rPr lang="en-US" altLang="tr-TR">
                <a:latin typeface="Arial" pitchFamily="34" charset="0"/>
                <a:cs typeface="Arial" pitchFamily="34" charset="0"/>
              </a:rPr>
              <a:t>Inelastic demand</a:t>
            </a:r>
          </a:p>
          <a:p>
            <a:pPr lvl="1"/>
            <a:r>
              <a:rPr lang="en-US" altLang="tr-TR"/>
              <a:t>Increase in price</a:t>
            </a:r>
          </a:p>
          <a:p>
            <a:pPr lvl="2"/>
            <a:r>
              <a:rPr lang="en-US" altLang="tr-TR"/>
              <a:t>Increase in total revenue</a:t>
            </a:r>
          </a:p>
          <a:p>
            <a:r>
              <a:rPr lang="en-US" altLang="tr-TR">
                <a:latin typeface="Arial" pitchFamily="34" charset="0"/>
                <a:cs typeface="Arial" pitchFamily="34" charset="0"/>
              </a:rPr>
              <a:t>Elastic demand</a:t>
            </a:r>
          </a:p>
          <a:p>
            <a:pPr lvl="1"/>
            <a:r>
              <a:rPr lang="en-US" altLang="tr-TR"/>
              <a:t>Increase in price</a:t>
            </a:r>
          </a:p>
          <a:p>
            <a:pPr lvl="2"/>
            <a:r>
              <a:rPr lang="en-US" altLang="tr-TR"/>
              <a:t>Decrease in total revenue</a:t>
            </a:r>
          </a:p>
        </p:txBody>
      </p:sp>
      <p:sp>
        <p:nvSpPr>
          <p:cNvPr id="4" name="Slide Number Placeholder 3"/>
          <p:cNvSpPr>
            <a:spLocks noGrp="1"/>
          </p:cNvSpPr>
          <p:nvPr>
            <p:ph type="sldNum" sz="quarter" idx="10"/>
          </p:nvPr>
        </p:nvSpPr>
        <p:spPr/>
        <p:txBody>
          <a:bodyPr/>
          <a:lstStyle/>
          <a:p>
            <a:pPr>
              <a:defRPr/>
            </a:pPr>
            <a:fld id="{BAC2DEE0-C923-49DC-96CA-407D2664AA6E}" type="slidenum">
              <a:rPr lang="en-US" smtClean="0"/>
              <a:pPr>
                <a:defRPr/>
              </a:pPr>
              <a:t>99</a:t>
            </a:fld>
            <a:endParaRPr lang="en-US"/>
          </a:p>
        </p:txBody>
      </p:sp>
    </p:spTree>
    <p:extLst>
      <p:ext uri="{BB962C8B-B14F-4D97-AF65-F5344CB8AC3E}">
        <p14:creationId xmlns:p14="http://schemas.microsoft.com/office/powerpoint/2010/main" val="1848270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Fallout.p3d 1"/>
  <p:tag name="POWER3D OPTIONS" val="Medium "/>
  <p:tag name="POWER3D CRC" val="8a97fcc30100"/>
</p:tagLst>
</file>

<file path=ppt/tags/tag2.xml><?xml version="1.0" encoding="utf-8"?>
<p:tagLst xmlns:a="http://schemas.openxmlformats.org/drawingml/2006/main" xmlns:r="http://schemas.openxmlformats.org/officeDocument/2006/relationships" xmlns:p="http://schemas.openxmlformats.org/presentationml/2006/main">
  <p:tag name="POWER3D TRANSITION" val="Fallout.p3d 1"/>
  <p:tag name="POWER3D OPTIONS" val="Medium "/>
  <p:tag name="POWER3D CRC" val="8a97fcc30100"/>
</p:tagLst>
</file>

<file path=ppt/theme/theme1.xml><?xml version="1.0" encoding="utf-8"?>
<a:theme xmlns:a="http://schemas.openxmlformats.org/drawingml/2006/main" name="PPCH4new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ultiple Bars">
  <a:themeElements>
    <a:clrScheme name="">
      <a:dk1>
        <a:srgbClr val="000000"/>
      </a:dk1>
      <a:lt1>
        <a:srgbClr val="FFFFE1"/>
      </a:lt1>
      <a:dk2>
        <a:srgbClr val="000000"/>
      </a:dk2>
      <a:lt2>
        <a:srgbClr val="FFFFCC"/>
      </a:lt2>
      <a:accent1>
        <a:srgbClr val="FF9933"/>
      </a:accent1>
      <a:accent2>
        <a:srgbClr val="9999FF"/>
      </a:accent2>
      <a:accent3>
        <a:srgbClr val="FFFFEE"/>
      </a:accent3>
      <a:accent4>
        <a:srgbClr val="000000"/>
      </a:accent4>
      <a:accent5>
        <a:srgbClr val="FFCAAD"/>
      </a:accent5>
      <a:accent6>
        <a:srgbClr val="8A8AE7"/>
      </a:accent6>
      <a:hlink>
        <a:srgbClr val="FFCC99"/>
      </a:hlink>
      <a:folHlink>
        <a:srgbClr val="DDDDDD"/>
      </a:folHlink>
    </a:clrScheme>
    <a:fontScheme name="Multiple Bars">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tr-TR"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tr-TR" sz="2000" b="0" i="0" u="none" strike="noStrike" cap="none" normalizeH="0" baseline="0" smtClean="0">
            <a:ln>
              <a:noFill/>
            </a:ln>
            <a:solidFill>
              <a:schemeClr val="tx1"/>
            </a:solidFill>
            <a:effectLst/>
            <a:latin typeface="Arial" charset="0"/>
          </a:defRPr>
        </a:defPPr>
      </a:lstStyle>
    </a:lnDef>
  </a:objectDefaults>
  <a:extraClrSchemeLst>
    <a:extraClrScheme>
      <a:clrScheme name="Multiple Bar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ultiple Bar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ultiple Bar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ultiple Bar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ultiple Bar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ultiple Bar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ultiple Bar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CH4new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PPCH4new14.potx</Template>
  <TotalTime>1531</TotalTime>
  <Words>6139</Words>
  <Application>Microsoft Office PowerPoint</Application>
  <PresentationFormat>Ekran Gösterisi (4:3)</PresentationFormat>
  <Paragraphs>1405</Paragraphs>
  <Slides>124</Slides>
  <Notes>63</Notes>
  <HiddenSlides>0</HiddenSlides>
  <MMClips>0</MMClips>
  <ScaleCrop>false</ScaleCrop>
  <HeadingPairs>
    <vt:vector size="8" baseType="variant">
      <vt:variant>
        <vt:lpstr>Kullanılan Yazı Tipleri</vt:lpstr>
      </vt:variant>
      <vt:variant>
        <vt:i4>10</vt:i4>
      </vt:variant>
      <vt:variant>
        <vt:lpstr>Tema</vt:lpstr>
      </vt:variant>
      <vt:variant>
        <vt:i4>3</vt:i4>
      </vt:variant>
      <vt:variant>
        <vt:lpstr>Eklenmiş OLE Hizmet Programları</vt:lpstr>
      </vt:variant>
      <vt:variant>
        <vt:i4>1</vt:i4>
      </vt:variant>
      <vt:variant>
        <vt:lpstr>Slayt Başlıkları</vt:lpstr>
      </vt:variant>
      <vt:variant>
        <vt:i4>124</vt:i4>
      </vt:variant>
    </vt:vector>
  </HeadingPairs>
  <TitlesOfParts>
    <vt:vector size="138" baseType="lpstr">
      <vt:lpstr>Arial Unicode MS</vt:lpstr>
      <vt:lpstr>Arial</vt:lpstr>
      <vt:lpstr>Book Antiqua</vt:lpstr>
      <vt:lpstr>Calibri</vt:lpstr>
      <vt:lpstr>Century Gothic</vt:lpstr>
      <vt:lpstr>Monotype Sorts</vt:lpstr>
      <vt:lpstr>Symbol</vt:lpstr>
      <vt:lpstr>Tahoma</vt:lpstr>
      <vt:lpstr>Times New Roman</vt:lpstr>
      <vt:lpstr>Wingdings</vt:lpstr>
      <vt:lpstr>PPCH4new14</vt:lpstr>
      <vt:lpstr>Multiple Bars</vt:lpstr>
      <vt:lpstr>1_PPCH4new14</vt:lpstr>
      <vt:lpstr>Equation</vt:lpstr>
      <vt:lpstr>Chapter 4</vt:lpstr>
      <vt:lpstr>The Effect of Changes in Price</vt:lpstr>
      <vt:lpstr>Effect of a Price Change</vt:lpstr>
      <vt:lpstr>Effect of a Price Change</vt:lpstr>
      <vt:lpstr>The Price-Consumption Curve  </vt:lpstr>
      <vt:lpstr>An Individual Consumer’s Demand Curve  </vt:lpstr>
      <vt:lpstr>PowerPoint Sunusu</vt:lpstr>
      <vt:lpstr>PowerPoint Sunusu</vt:lpstr>
      <vt:lpstr>PowerPoint Sunusu</vt:lpstr>
      <vt:lpstr>Specific Demand Example</vt:lpstr>
      <vt:lpstr>Demand Example</vt:lpstr>
      <vt:lpstr>PowerPoint Sunusu</vt:lpstr>
      <vt:lpstr>The Effects of Changes in Income </vt:lpstr>
      <vt:lpstr>PowerPoint Sunusu</vt:lpstr>
      <vt:lpstr>PowerPoint Sunusu</vt:lpstr>
      <vt:lpstr>PowerPoint Sunusu</vt:lpstr>
      <vt:lpstr>PowerPoint Sunusu</vt:lpstr>
      <vt:lpstr>An Income-Consumption Curve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An Individual Consumer’s Engel Curve  </vt:lpstr>
      <vt:lpstr>PowerPoint Sunusu</vt:lpstr>
      <vt:lpstr>The Effects of Changes in Income</vt:lpstr>
      <vt:lpstr>The Engel Curve for Normal and Inferior Goods  </vt:lpstr>
      <vt:lpstr>PowerPoint Sunusu</vt:lpstr>
      <vt:lpstr>PowerPoint Sunusu</vt:lpstr>
      <vt:lpstr>PowerPoint Sunusu</vt:lpstr>
      <vt:lpstr>PowerPoint Sunusu</vt:lpstr>
      <vt:lpstr>Income and Substitution Effects of a Price Change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The Total Effect of a Price Increase  </vt:lpstr>
      <vt:lpstr>The Substitution and Income Effects of a Price Change  </vt:lpstr>
      <vt:lpstr> Income and Substitution Effects for an Inferior Good  </vt:lpstr>
      <vt:lpstr>Giffen Goods </vt:lpstr>
      <vt:lpstr>PowerPoint Sunusu</vt:lpstr>
      <vt:lpstr>PowerPoint Sunusu</vt:lpstr>
      <vt:lpstr>PowerPoint Sunusu</vt:lpstr>
      <vt:lpstr>PowerPoint Sunusu</vt:lpstr>
      <vt:lpstr>PowerPoint Sunusu</vt:lpstr>
      <vt:lpstr>The Demand Curve for a Giffen Good  </vt:lpstr>
      <vt:lpstr>PowerPoint Sunusu</vt:lpstr>
      <vt:lpstr>PowerPoint Sunusu</vt:lpstr>
      <vt:lpstr>PowerPoint Sunusu</vt:lpstr>
      <vt:lpstr>PowerPoint Sunusu</vt:lpstr>
      <vt:lpstr>PowerPoint Sunusu</vt:lpstr>
      <vt:lpstr>PowerPoint Sunusu</vt:lpstr>
      <vt:lpstr>Market Demand Curves </vt:lpstr>
      <vt:lpstr>Generating Market Demand from Individual Demands  </vt:lpstr>
      <vt:lpstr>The Market Demand Curve for Beech Saplings  </vt:lpstr>
      <vt:lpstr>PowerPoint Sunusu</vt:lpstr>
      <vt:lpstr>From Individual to Market Demand: Determining the Market Demand Curve</vt:lpstr>
      <vt:lpstr>Summing to Obtain a Market Demand Curve</vt:lpstr>
      <vt:lpstr>Elasticity measures</vt:lpstr>
      <vt:lpstr>Why Economists Use Elasticity</vt:lpstr>
      <vt:lpstr>What is an Elasticity?</vt:lpstr>
      <vt:lpstr>Price Elasticity of Demand</vt:lpstr>
      <vt:lpstr>PowerPoint Sunusu</vt:lpstr>
      <vt:lpstr>Examples: </vt:lpstr>
      <vt:lpstr>The Elasticity of Demand</vt:lpstr>
      <vt:lpstr>Three Categories of Price Elasticity </vt:lpstr>
      <vt:lpstr>The price elasticity of demand is always negative. Economists usually refer to the price elasticity of demand by its absolute value (ignore the negative sign).</vt:lpstr>
      <vt:lpstr>Arc Formula for Elasticity - General</vt:lpstr>
      <vt:lpstr>Arc Formula for Price Elasticity of Demand</vt:lpstr>
      <vt:lpstr>PowerPoint Sunusu</vt:lpstr>
      <vt:lpstr>Point Formula for Price Elasticity of Demand</vt:lpstr>
      <vt:lpstr>The Elasticity of Demand</vt:lpstr>
      <vt:lpstr>Some Technical Definitions For Extreme Elasticity Values</vt:lpstr>
      <vt:lpstr>Perfectly Elastic Demand</vt:lpstr>
      <vt:lpstr>Perfectly Inelastic Demand</vt:lpstr>
      <vt:lpstr>The price elasticity of demand (a, b)</vt:lpstr>
      <vt:lpstr>The price elasticity of demand (c)</vt:lpstr>
      <vt:lpstr>The price elasticity of demand (d, e)</vt:lpstr>
      <vt:lpstr>Using Demand Elasticity: Total Expenditures</vt:lpstr>
      <vt:lpstr>The Elasticity of Demand</vt:lpstr>
      <vt:lpstr>Total revenue</vt:lpstr>
      <vt:lpstr>The Elasticity of Demand</vt:lpstr>
      <vt:lpstr>How total revenue changes when price changes (a)</vt:lpstr>
      <vt:lpstr>How total revenue changes when price changes (b)</vt:lpstr>
      <vt:lpstr>The Elasticity of Demand</vt:lpstr>
      <vt:lpstr>Total revenue, price changes and the price elasticity of demand</vt:lpstr>
      <vt:lpstr>The Elasticity of Demand</vt:lpstr>
      <vt:lpstr>Elasticity of a linear demand curve (graph)</vt:lpstr>
      <vt:lpstr>Demand and Total Expenditure  </vt:lpstr>
      <vt:lpstr>The Elasticity of Demand</vt:lpstr>
      <vt:lpstr>The income elasticity of demand</vt:lpstr>
      <vt:lpstr>Normal and inferior goods</vt:lpstr>
      <vt:lpstr>PowerPoint Sunusu</vt:lpstr>
      <vt:lpstr>PowerPoint Sunusu</vt:lpstr>
      <vt:lpstr>PowerPoint Sunusu</vt:lpstr>
      <vt:lpstr>The Elasticity of Demand</vt:lpstr>
      <vt:lpstr>The cross price elasticity of demand</vt:lpstr>
      <vt:lpstr>PowerPoint Sunusu</vt:lpstr>
      <vt:lpstr>PowerPoint Sunusu</vt:lpstr>
      <vt:lpstr>The Elasticity of Supply</vt:lpstr>
      <vt:lpstr>The Elasticity of Supply</vt:lpstr>
      <vt:lpstr>The Elasticity of Supply</vt:lpstr>
      <vt:lpstr>The Elasticity of Supply</vt:lpstr>
      <vt:lpstr>The price elasticity of supply (a, b)</vt:lpstr>
      <vt:lpstr>The price elasticity of supply (c)</vt:lpstr>
      <vt:lpstr>The price elasticity of supply (d, e)</vt:lpstr>
      <vt:lpstr>E i = %  Qd        % Income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Kouvelis, Christina</dc:creator>
  <cp:lastModifiedBy>Dilek Temiz</cp:lastModifiedBy>
  <cp:revision>95</cp:revision>
  <dcterms:created xsi:type="dcterms:W3CDTF">2014-05-02T19:44:44Z</dcterms:created>
  <dcterms:modified xsi:type="dcterms:W3CDTF">2023-09-12T19:52:38Z</dcterms:modified>
</cp:coreProperties>
</file>