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91" r:id="rId3"/>
    <p:sldId id="292" r:id="rId4"/>
    <p:sldId id="267" r:id="rId5"/>
    <p:sldId id="268" r:id="rId6"/>
    <p:sldId id="293" r:id="rId7"/>
    <p:sldId id="29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47" autoAdjust="0"/>
    <p:restoredTop sz="94660"/>
  </p:normalViewPr>
  <p:slideViewPr>
    <p:cSldViewPr>
      <p:cViewPr>
        <p:scale>
          <a:sx n="72" d="100"/>
          <a:sy n="72" d="100"/>
        </p:scale>
        <p:origin x="-123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085460-FBD7-4A71-AFA1-84583542FE69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6C0192-B7B0-423E-B943-C5AF94D48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965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67100" y="3886200"/>
            <a:ext cx="53721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4200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4671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1800" y="2130425"/>
            <a:ext cx="5486400" cy="1470025"/>
          </a:xfrm>
        </p:spPr>
        <p:txBody>
          <a:bodyPr>
            <a:noAutofit/>
          </a:bodyPr>
          <a:lstStyle>
            <a:lvl1pPr>
              <a:defRPr sz="4800">
                <a:solidFill>
                  <a:srgbClr val="00B050"/>
                </a:solidFill>
                <a:effectLst>
                  <a:glow rad="101600">
                    <a:schemeClr val="accent3">
                      <a:satMod val="175000"/>
                      <a:alpha val="8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492875"/>
            <a:ext cx="3733800" cy="365125"/>
          </a:xfrm>
        </p:spPr>
        <p:txBody>
          <a:bodyPr/>
          <a:lstStyle/>
          <a:p>
            <a:r>
              <a:rPr lang="en-US" dirty="0" smtClean="0"/>
              <a:t>©2015 McGraw-Hill Education.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6400800"/>
            <a:ext cx="685800" cy="365125"/>
          </a:xfrm>
        </p:spPr>
        <p:txBody>
          <a:bodyPr/>
          <a:lstStyle/>
          <a:p>
            <a:fld id="{277EE247-7E3D-4F38-A267-86CBA1DF41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6131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McGraw-Hill Education.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E247-7E3D-4F38-A267-86CBA1DF4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437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McGraw-Hill Education.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E247-7E3D-4F38-A267-86CBA1DF4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591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McGraw-Hill Education.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E247-7E3D-4F38-A267-86CBA1DF4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646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McGraw-Hill Education.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E247-7E3D-4F38-A267-86CBA1DF4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2934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McGraw-Hill Education.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E247-7E3D-4F38-A267-86CBA1DF4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1649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McGraw-Hill Education. All Rights Reserved.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E247-7E3D-4F38-A267-86CBA1DF4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863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McGraw-Hill Education.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E247-7E3D-4F38-A267-86CBA1DF4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744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McGraw-Hill Education. All Rights Reserved.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E247-7E3D-4F38-A267-86CBA1DF4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529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McGraw-Hill Education.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E247-7E3D-4F38-A267-86CBA1DF4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196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McGraw-Hill Education.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E247-7E3D-4F38-A267-86CBA1DF4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894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12" y="5271499"/>
            <a:ext cx="892737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6400800"/>
            <a:ext cx="68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EE247-7E3D-4F38-A267-86CBA1DF41E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81400" y="6486882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©2015 McGraw-Hill Education.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791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6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1800" y="2286000"/>
            <a:ext cx="5486400" cy="1470025"/>
          </a:xfrm>
        </p:spPr>
        <p:txBody>
          <a:bodyPr/>
          <a:lstStyle/>
          <a:p>
            <a:r>
              <a:rPr lang="en-US" dirty="0"/>
              <a:t>Chapter 5</a:t>
            </a:r>
            <a:r>
              <a:rPr lang="en-US" dirty="0">
                <a:solidFill>
                  <a:srgbClr val="003300"/>
                </a:solidFill>
                <a:latin typeface="Gill Sans MT" charset="0"/>
              </a:rPr>
              <a:t/>
            </a:r>
            <a:br>
              <a:rPr lang="en-US" dirty="0">
                <a:solidFill>
                  <a:srgbClr val="003300"/>
                </a:solidFill>
                <a:latin typeface="Gill Sans MT" charset="0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5200" y="3657600"/>
            <a:ext cx="5372100" cy="1752600"/>
          </a:xfrm>
        </p:spPr>
        <p:txBody>
          <a:bodyPr>
            <a:normAutofit lnSpcReduction="10000"/>
          </a:bodyPr>
          <a:lstStyle/>
          <a:p>
            <a:r>
              <a:rPr lang="en-US" sz="4000" dirty="0"/>
              <a:t>Applications of </a:t>
            </a:r>
            <a:br>
              <a:rPr lang="en-US" sz="4000" dirty="0"/>
            </a:br>
            <a:r>
              <a:rPr lang="en-US" sz="4000" dirty="0"/>
              <a:t>Rational Choice and Demand Theories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9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Consumer Surplus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Consumer surplus: </a:t>
            </a:r>
            <a:r>
              <a:rPr lang="en-US" dirty="0"/>
              <a:t>a dollar measure of the extent to which a consumer benefits from participating in a transaction.</a:t>
            </a:r>
          </a:p>
          <a:p>
            <a:pPr lvl="1"/>
            <a:r>
              <a:rPr lang="en-US" dirty="0"/>
              <a:t>In a graph </a:t>
            </a:r>
            <a:r>
              <a:rPr lang="en-US" dirty="0">
                <a:cs typeface="Times New Roman" charset="0"/>
              </a:rPr>
              <a:t>→ area between demand curve and price.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McGraw-Hill Education.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E247-7E3D-4F38-A267-86CBA1DF41E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60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McGraw-Hill Education. All Rights Reserved.</a:t>
            </a:r>
            <a:endParaRPr lang="en-US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E247-7E3D-4F38-A267-86CBA1DF41EF}" type="slidenum">
              <a:rPr lang="en-US" smtClean="0"/>
              <a:t>3</a:t>
            </a:fld>
            <a:endParaRPr lang="en-US"/>
          </a:p>
        </p:txBody>
      </p:sp>
      <p:sp>
        <p:nvSpPr>
          <p:cNvPr id="4" name="Dikdörtgen 3"/>
          <p:cNvSpPr/>
          <p:nvPr/>
        </p:nvSpPr>
        <p:spPr>
          <a:xfrm>
            <a:off x="417443" y="685800"/>
            <a:ext cx="8458200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/>
              <a:t>Consumer surplus is an economic measure of consumer benefit. </a:t>
            </a:r>
            <a:endParaRPr lang="tr-TR" sz="2800" dirty="0" smtClean="0"/>
          </a:p>
          <a:p>
            <a:pPr algn="just"/>
            <a:endParaRPr lang="tr-TR" sz="2800" dirty="0" smtClean="0"/>
          </a:p>
          <a:p>
            <a:pPr algn="just"/>
            <a:r>
              <a:rPr lang="en-US" sz="2800" dirty="0" smtClean="0"/>
              <a:t>It </a:t>
            </a:r>
            <a:r>
              <a:rPr lang="en-US" sz="2800" dirty="0"/>
              <a:t>is calculated by analyzing the difference between what consumers are willing and able to pay for a good or service relative to its market price, or what they actually do spend on the good or service. </a:t>
            </a:r>
            <a:endParaRPr lang="tr-TR" sz="2800" dirty="0" smtClean="0"/>
          </a:p>
          <a:p>
            <a:pPr algn="just"/>
            <a:endParaRPr lang="tr-TR" sz="2800" dirty="0"/>
          </a:p>
          <a:p>
            <a:pPr algn="just"/>
            <a:r>
              <a:rPr lang="en-US" sz="2800" dirty="0" smtClean="0"/>
              <a:t>A </a:t>
            </a:r>
            <a:r>
              <a:rPr lang="en-US" sz="2800" dirty="0"/>
              <a:t>consumer surplus occurs when the consumer is willing to pay more for a given product than the current market price.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029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</a:t>
            </a:r>
            <a:r>
              <a:rPr lang="en-US" dirty="0"/>
              <a:t>Demand Curve Measure of Consumer Surplus </a:t>
            </a:r>
            <a:br>
              <a:rPr lang="en-US" dirty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McGraw-Hill Education.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E247-7E3D-4F38-A267-86CBA1DF41EF}" type="slidenum">
              <a:rPr lang="en-US" smtClean="0"/>
              <a:t>4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828800"/>
            <a:ext cx="6524861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298812" y="6190599"/>
            <a:ext cx="7083188" cy="297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aseline="30000" dirty="0"/>
              <a:t>D represents an individual’s demand curve for shelter, which sells for a market price of $3/</a:t>
            </a:r>
            <a:r>
              <a:rPr lang="en-US" sz="2000" baseline="30000" dirty="0" err="1"/>
              <a:t>sq</a:t>
            </a:r>
            <a:r>
              <a:rPr lang="en-US" sz="2000" baseline="30000" dirty="0"/>
              <a:t> </a:t>
            </a:r>
            <a:r>
              <a:rPr lang="en-US" sz="2000" baseline="30000" dirty="0" err="1"/>
              <a:t>yd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6808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err="1" smtClean="0"/>
              <a:t>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E247-7E3D-4F38-A267-86CBA1DF41EF}" type="slidenum">
              <a:rPr lang="en-US" smtClean="0"/>
              <a:t>5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514601"/>
            <a:ext cx="6430129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62000" y="1828800"/>
            <a:ext cx="777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aseline="30000" smtClean="0"/>
              <a:t>An </a:t>
            </a:r>
            <a:r>
              <a:rPr lang="en-US" sz="2400" baseline="30000" dirty="0"/>
              <a:t>individual’s demand curve for gasoline is given by P </a:t>
            </a:r>
            <a:r>
              <a:rPr lang="en-US" sz="2400" baseline="30000" dirty="0" smtClean="0"/>
              <a:t>= </a:t>
            </a:r>
            <a:r>
              <a:rPr lang="en-US" sz="2400" baseline="30000" dirty="0"/>
              <a:t>10 </a:t>
            </a:r>
            <a:r>
              <a:rPr lang="en-US" sz="2400" baseline="30000" dirty="0" smtClean="0"/>
              <a:t>– Q. </a:t>
            </a:r>
            <a:r>
              <a:rPr lang="en-US" sz="2400" baseline="30000" dirty="0"/>
              <a:t>I</a:t>
            </a:r>
            <a:r>
              <a:rPr lang="en-US" sz="2400" baseline="30000" dirty="0" smtClean="0"/>
              <a:t>f </a:t>
            </a:r>
            <a:r>
              <a:rPr lang="en-US" sz="2400" baseline="30000" dirty="0"/>
              <a:t>the </a:t>
            </a:r>
            <a:r>
              <a:rPr lang="en-US" sz="2400" baseline="30000" dirty="0" smtClean="0"/>
              <a:t>individual’s </a:t>
            </a:r>
            <a:r>
              <a:rPr lang="en-US" sz="2400" baseline="30000" dirty="0"/>
              <a:t>weekly income is $1000 and the current price of gasoline is $2/gal, by how much will her consumer surplus decline if an oil import restriction raises </a:t>
            </a:r>
            <a:r>
              <a:rPr lang="en-US" sz="2400" baseline="30000" dirty="0" smtClean="0"/>
              <a:t>price </a:t>
            </a:r>
            <a:r>
              <a:rPr lang="en-US" sz="2400" baseline="30000" dirty="0"/>
              <a:t>to $3/gal?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7370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McGraw-Hill Education. All Rights Reserved.</a:t>
            </a:r>
            <a:endParaRPr lang="en-US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E247-7E3D-4F38-A267-86CBA1DF41EF}" type="slidenum">
              <a:rPr lang="en-US" smtClean="0"/>
              <a:t>6</a:t>
            </a:fld>
            <a:endParaRPr lang="en-US"/>
          </a:p>
        </p:txBody>
      </p:sp>
      <p:sp>
        <p:nvSpPr>
          <p:cNvPr id="4" name="Dikdörtgen 3"/>
          <p:cNvSpPr/>
          <p:nvPr/>
        </p:nvSpPr>
        <p:spPr>
          <a:xfrm>
            <a:off x="457200" y="1025509"/>
            <a:ext cx="8153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When demand is estimated to be p = 50 – 0.5x, calculate the loss in consumer surplus when a tax drives price from $1 to $5.</a:t>
            </a:r>
          </a:p>
        </p:txBody>
      </p:sp>
      <p:sp>
        <p:nvSpPr>
          <p:cNvPr id="5" name="Dikdörtgen 4"/>
          <p:cNvSpPr/>
          <p:nvPr/>
        </p:nvSpPr>
        <p:spPr>
          <a:xfrm>
            <a:off x="3385930" y="195590"/>
            <a:ext cx="15319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 err="1" smtClean="0">
                <a:solidFill>
                  <a:schemeClr val="accent6">
                    <a:lumMod val="75000"/>
                  </a:schemeClr>
                </a:solidFill>
              </a:rPr>
              <a:t>Example</a:t>
            </a:r>
            <a:r>
              <a:rPr lang="tr-TR" sz="2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tr-TR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652958"/>
            <a:ext cx="6477000" cy="4938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3519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McGraw-Hill Education. All Rights Reserved.</a:t>
            </a:r>
            <a:endParaRPr lang="en-US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E247-7E3D-4F38-A267-86CBA1DF41EF}" type="slidenum">
              <a:rPr lang="en-US" smtClean="0"/>
              <a:t>7</a:t>
            </a:fld>
            <a:endParaRPr lang="en-US"/>
          </a:p>
        </p:txBody>
      </p:sp>
      <p:sp>
        <p:nvSpPr>
          <p:cNvPr id="4" name="Dikdörtgen 3"/>
          <p:cNvSpPr/>
          <p:nvPr/>
        </p:nvSpPr>
        <p:spPr>
          <a:xfrm>
            <a:off x="381000" y="1600200"/>
            <a:ext cx="8001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Consumer </a:t>
            </a:r>
            <a:r>
              <a:rPr lang="tr-TR" dirty="0"/>
              <a:t>&amp; Producer </a:t>
            </a:r>
            <a:r>
              <a:rPr lang="tr-TR" dirty="0" err="1"/>
              <a:t>Surplus</a:t>
            </a:r>
            <a:r>
              <a:rPr lang="tr-TR" dirty="0"/>
              <a:t> </a:t>
            </a:r>
            <a:r>
              <a:rPr lang="tr-TR" dirty="0" err="1"/>
              <a:t>If</a:t>
            </a:r>
            <a:r>
              <a:rPr lang="tr-TR" dirty="0"/>
              <a:t> QD = 950 – P </a:t>
            </a:r>
            <a:r>
              <a:rPr lang="tr-TR" dirty="0" err="1"/>
              <a:t>and</a:t>
            </a:r>
            <a:r>
              <a:rPr lang="tr-TR" dirty="0"/>
              <a:t> QS = 2P - 160</a:t>
            </a:r>
            <a:r>
              <a:rPr lang="tr-TR" dirty="0" smtClean="0"/>
              <a:t>:</a:t>
            </a:r>
          </a:p>
          <a:p>
            <a:endParaRPr lang="tr-TR" dirty="0"/>
          </a:p>
          <a:p>
            <a:r>
              <a:rPr lang="tr-TR" dirty="0"/>
              <a:t>a. </a:t>
            </a:r>
            <a:r>
              <a:rPr lang="tr-TR" dirty="0" err="1"/>
              <a:t>Solve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market </a:t>
            </a:r>
            <a:r>
              <a:rPr lang="tr-TR" dirty="0" err="1"/>
              <a:t>equilibrium</a:t>
            </a:r>
            <a:r>
              <a:rPr lang="tr-TR" dirty="0"/>
              <a:t> </a:t>
            </a:r>
            <a:r>
              <a:rPr lang="tr-TR" dirty="0" err="1"/>
              <a:t>price</a:t>
            </a:r>
            <a:r>
              <a:rPr lang="tr-TR" dirty="0"/>
              <a:t> (P*) </a:t>
            </a:r>
            <a:r>
              <a:rPr lang="tr-TR" dirty="0" err="1"/>
              <a:t>and</a:t>
            </a:r>
            <a:r>
              <a:rPr lang="tr-TR" dirty="0"/>
              <a:t> market </a:t>
            </a:r>
            <a:r>
              <a:rPr lang="tr-TR" dirty="0" err="1"/>
              <a:t>equilibrium</a:t>
            </a:r>
            <a:r>
              <a:rPr lang="tr-TR" dirty="0"/>
              <a:t> </a:t>
            </a:r>
            <a:r>
              <a:rPr lang="tr-TR" dirty="0" err="1"/>
              <a:t>quantity</a:t>
            </a:r>
            <a:r>
              <a:rPr lang="tr-TR" dirty="0"/>
              <a:t> (Q*). </a:t>
            </a:r>
          </a:p>
          <a:p>
            <a:r>
              <a:rPr lang="tr-TR" dirty="0"/>
              <a:t>b. </a:t>
            </a:r>
            <a:r>
              <a:rPr lang="tr-TR" dirty="0" err="1"/>
              <a:t>Solve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consumer</a:t>
            </a:r>
            <a:r>
              <a:rPr lang="tr-TR" dirty="0"/>
              <a:t> </a:t>
            </a:r>
            <a:r>
              <a:rPr lang="tr-TR" dirty="0" err="1"/>
              <a:t>surplus</a:t>
            </a:r>
            <a:r>
              <a:rPr lang="tr-TR" dirty="0"/>
              <a:t>, </a:t>
            </a:r>
            <a:r>
              <a:rPr lang="tr-TR" dirty="0" err="1"/>
              <a:t>producer</a:t>
            </a:r>
            <a:r>
              <a:rPr lang="tr-TR" dirty="0"/>
              <a:t> </a:t>
            </a:r>
            <a:r>
              <a:rPr lang="tr-TR" dirty="0" err="1"/>
              <a:t>surplus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total </a:t>
            </a:r>
            <a:r>
              <a:rPr lang="tr-TR" dirty="0" err="1"/>
              <a:t>surplus</a:t>
            </a:r>
            <a:r>
              <a:rPr lang="tr-TR" dirty="0"/>
              <a:t>. </a:t>
            </a:r>
          </a:p>
        </p:txBody>
      </p:sp>
      <p:sp>
        <p:nvSpPr>
          <p:cNvPr id="5" name="Dikdörtgen 4"/>
          <p:cNvSpPr/>
          <p:nvPr/>
        </p:nvSpPr>
        <p:spPr>
          <a:xfrm>
            <a:off x="3505200" y="533400"/>
            <a:ext cx="181088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b="1" dirty="0" err="1" smtClean="0">
                <a:solidFill>
                  <a:schemeClr val="accent6">
                    <a:lumMod val="75000"/>
                  </a:schemeClr>
                </a:solidFill>
              </a:rPr>
              <a:t>Example</a:t>
            </a:r>
            <a:endParaRPr lang="tr-TR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04496"/>
      </p:ext>
    </p:extLst>
  </p:cSld>
  <p:clrMapOvr>
    <a:masterClrMapping/>
  </p:clrMapOvr>
</p:sld>
</file>

<file path=ppt/theme/theme1.xml><?xml version="1.0" encoding="utf-8"?>
<a:theme xmlns:a="http://schemas.openxmlformats.org/drawingml/2006/main" name="PPCH5new1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PPCH5new14</Template>
  <TotalTime>170</TotalTime>
  <Words>318</Words>
  <Application>Microsoft Office PowerPoint</Application>
  <PresentationFormat>Ekran Gösterisi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PPCH5new14</vt:lpstr>
      <vt:lpstr>Chapter 5 </vt:lpstr>
      <vt:lpstr>Consumer Surplus </vt:lpstr>
      <vt:lpstr>PowerPoint Sunusu</vt:lpstr>
      <vt:lpstr>The Demand Curve Measure of Consumer Surplus  </vt:lpstr>
      <vt:lpstr>Example</vt:lpstr>
      <vt:lpstr>PowerPoint Sunusu</vt:lpstr>
      <vt:lpstr>PowerPoint Sunusu</vt:lpstr>
    </vt:vector>
  </TitlesOfParts>
  <Company>The McGraw-Hill Companies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</dc:title>
  <dc:creator>Kouvelis, Christina</dc:creator>
  <cp:lastModifiedBy>Evren</cp:lastModifiedBy>
  <cp:revision>19</cp:revision>
  <dcterms:created xsi:type="dcterms:W3CDTF">2014-05-06T17:59:16Z</dcterms:created>
  <dcterms:modified xsi:type="dcterms:W3CDTF">2020-08-15T21:55:37Z</dcterms:modified>
</cp:coreProperties>
</file>